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2"/>
  </p:notesMasterIdLst>
  <p:sldIdLst>
    <p:sldId id="358" r:id="rId2"/>
    <p:sldId id="256" r:id="rId3"/>
    <p:sldId id="363" r:id="rId4"/>
    <p:sldId id="359" r:id="rId5"/>
    <p:sldId id="360" r:id="rId6"/>
    <p:sldId id="261" r:id="rId7"/>
    <p:sldId id="286" r:id="rId8"/>
    <p:sldId id="259" r:id="rId9"/>
    <p:sldId id="264" r:id="rId10"/>
    <p:sldId id="262" r:id="rId11"/>
    <p:sldId id="323" r:id="rId12"/>
    <p:sldId id="364" r:id="rId13"/>
    <p:sldId id="361" r:id="rId14"/>
    <p:sldId id="306" r:id="rId15"/>
    <p:sldId id="356" r:id="rId16"/>
    <p:sldId id="372" r:id="rId17"/>
    <p:sldId id="325" r:id="rId18"/>
    <p:sldId id="383" r:id="rId19"/>
    <p:sldId id="328" r:id="rId20"/>
    <p:sldId id="326" r:id="rId21"/>
    <p:sldId id="349" r:id="rId22"/>
    <p:sldId id="329" r:id="rId23"/>
    <p:sldId id="370" r:id="rId24"/>
    <p:sldId id="371" r:id="rId25"/>
    <p:sldId id="384" r:id="rId26"/>
    <p:sldId id="260" r:id="rId27"/>
    <p:sldId id="332" r:id="rId28"/>
    <p:sldId id="331" r:id="rId29"/>
    <p:sldId id="333" r:id="rId30"/>
    <p:sldId id="330" r:id="rId31"/>
    <p:sldId id="334" r:id="rId32"/>
    <p:sldId id="335" r:id="rId33"/>
    <p:sldId id="373" r:id="rId34"/>
    <p:sldId id="308" r:id="rId35"/>
    <p:sldId id="310" r:id="rId36"/>
    <p:sldId id="309" r:id="rId37"/>
    <p:sldId id="365" r:id="rId38"/>
    <p:sldId id="324" r:id="rId39"/>
    <p:sldId id="293" r:id="rId40"/>
    <p:sldId id="337" r:id="rId41"/>
    <p:sldId id="338" r:id="rId42"/>
    <p:sldId id="296" r:id="rId43"/>
    <p:sldId id="298" r:id="rId44"/>
    <p:sldId id="269" r:id="rId45"/>
    <p:sldId id="271" r:id="rId46"/>
    <p:sldId id="375" r:id="rId47"/>
    <p:sldId id="345" r:id="rId48"/>
    <p:sldId id="354" r:id="rId49"/>
    <p:sldId id="376" r:id="rId50"/>
    <p:sldId id="377" r:id="rId51"/>
    <p:sldId id="378" r:id="rId52"/>
    <p:sldId id="321" r:id="rId53"/>
    <p:sldId id="297" r:id="rId54"/>
    <p:sldId id="301" r:id="rId55"/>
    <p:sldId id="300" r:id="rId56"/>
    <p:sldId id="303" r:id="rId57"/>
    <p:sldId id="304" r:id="rId58"/>
    <p:sldId id="305" r:id="rId59"/>
    <p:sldId id="295" r:id="rId60"/>
    <p:sldId id="369" r:id="rId61"/>
    <p:sldId id="274" r:id="rId62"/>
    <p:sldId id="277" r:id="rId63"/>
    <p:sldId id="299" r:id="rId64"/>
    <p:sldId id="302" r:id="rId65"/>
    <p:sldId id="379" r:id="rId66"/>
    <p:sldId id="272" r:id="rId67"/>
    <p:sldId id="275" r:id="rId68"/>
    <p:sldId id="339" r:id="rId69"/>
    <p:sldId id="346" r:id="rId70"/>
    <p:sldId id="294" r:id="rId71"/>
    <p:sldId id="351" r:id="rId72"/>
    <p:sldId id="352" r:id="rId73"/>
    <p:sldId id="366" r:id="rId74"/>
    <p:sldId id="368" r:id="rId75"/>
    <p:sldId id="367" r:id="rId76"/>
    <p:sldId id="273" r:id="rId77"/>
    <p:sldId id="276" r:id="rId78"/>
    <p:sldId id="341" r:id="rId79"/>
    <p:sldId id="291" r:id="rId80"/>
    <p:sldId id="380" r:id="rId81"/>
    <p:sldId id="381" r:id="rId82"/>
    <p:sldId id="382" r:id="rId83"/>
    <p:sldId id="279" r:id="rId84"/>
    <p:sldId id="281" r:id="rId85"/>
    <p:sldId id="340" r:id="rId86"/>
    <p:sldId id="347" r:id="rId87"/>
    <p:sldId id="357" r:id="rId88"/>
    <p:sldId id="292" r:id="rId89"/>
    <p:sldId id="312" r:id="rId90"/>
    <p:sldId id="313" r:id="rId91"/>
    <p:sldId id="314" r:id="rId92"/>
    <p:sldId id="316" r:id="rId93"/>
    <p:sldId id="282" r:id="rId94"/>
    <p:sldId id="343" r:id="rId95"/>
    <p:sldId id="283" r:id="rId96"/>
    <p:sldId id="284" r:id="rId97"/>
    <p:sldId id="355" r:id="rId98"/>
    <p:sldId id="353" r:id="rId99"/>
    <p:sldId id="285" r:id="rId100"/>
    <p:sldId id="289" r:id="rId10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CC01"/>
    <a:srgbClr val="FFFFFF"/>
    <a:srgbClr val="FFFF01"/>
    <a:srgbClr val="3300FF"/>
    <a:srgbClr val="01FFFF"/>
    <a:srgbClr val="FF6500"/>
    <a:srgbClr val="9900FF"/>
    <a:srgbClr val="FF34CC"/>
    <a:srgbClr val="4E4E4E"/>
    <a:srgbClr val="4D575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672" autoAdjust="0"/>
    <p:restoredTop sz="90111" autoAdjust="0"/>
  </p:normalViewPr>
  <p:slideViewPr>
    <p:cSldViewPr snapToGrid="0" snapToObjects="1">
      <p:cViewPr varScale="1">
        <p:scale>
          <a:sx n="83" d="100"/>
          <a:sy n="83" d="100"/>
        </p:scale>
        <p:origin x="510" y="42"/>
      </p:cViewPr>
      <p:guideLst>
        <p:guide orient="horz" pos="2160"/>
        <p:guide pos="3840"/>
      </p:guideLst>
    </p:cSldViewPr>
  </p:slideViewPr>
  <p:outlineViewPr>
    <p:cViewPr>
      <p:scale>
        <a:sx n="33" d="100"/>
        <a:sy n="33" d="100"/>
      </p:scale>
      <p:origin x="0" y="1624"/>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623BB01-0AB2-7548-8811-096A2E3F9D38}" type="datetimeFigureOut">
              <a:rPr lang="en-US" smtClean="0"/>
              <a:pPr/>
              <a:t>4/8/2026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DC9247-0E9D-C74E-95F5-E1B99E9E6231}" type="slidenum">
              <a:rPr lang="en-US" smtClean="0"/>
              <a:pPr/>
              <a:t>‹#›</a:t>
            </a:fld>
            <a:endParaRPr lang="en-US"/>
          </a:p>
        </p:txBody>
      </p:sp>
    </p:spTree>
    <p:extLst>
      <p:ext uri="{BB962C8B-B14F-4D97-AF65-F5344CB8AC3E}">
        <p14:creationId xmlns:p14="http://schemas.microsoft.com/office/powerpoint/2010/main" val="218329735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en-US" altLang="zh-CN" dirty="0"/>
              <a:t>WELCOME to BAIFA.</a:t>
            </a:r>
          </a:p>
          <a:p>
            <a:r>
              <a:rPr lang="en-US" altLang="zh-CN" dirty="0"/>
              <a:t>Thank you for joining us today.</a:t>
            </a:r>
          </a:p>
          <a:p>
            <a:r>
              <a:rPr lang="en-US" altLang="zh-CN" dirty="0"/>
              <a:t>It is my pleasure to introduce BAIFA and share with you our capabilities in power generation solutions.</a:t>
            </a:r>
          </a:p>
        </p:txBody>
      </p:sp>
      <p:sp>
        <p:nvSpPr>
          <p:cNvPr id="4" name="灯片编号占位符 3"/>
          <p:cNvSpPr>
            <a:spLocks noGrp="1"/>
          </p:cNvSpPr>
          <p:nvPr>
            <p:ph type="sldNum" sz="quarter" idx="5"/>
          </p:nvPr>
        </p:nvSpPr>
        <p:spPr/>
        <p:txBody>
          <a:bodyPr/>
          <a:lstStyle/>
          <a:p>
            <a:fld id="{E4DC9247-0E9D-C74E-95F5-E1B99E9E6231}" type="slidenum">
              <a:rPr lang="en-US" smtClean="0"/>
              <a:pPr/>
              <a:t>1</a:t>
            </a:fld>
            <a:endParaRPr lang="en-US"/>
          </a:p>
        </p:txBody>
      </p:sp>
    </p:spTree>
    <p:extLst>
      <p:ext uri="{BB962C8B-B14F-4D97-AF65-F5344CB8AC3E}">
        <p14:creationId xmlns:p14="http://schemas.microsoft.com/office/powerpoint/2010/main" val="42845496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en-US" altLang="zh-CN" dirty="0"/>
              <a:t>Our strength in numbers:</a:t>
            </a:r>
          </a:p>
          <a:p>
            <a:endParaRPr lang="en-US" altLang="zh-CN" dirty="0"/>
          </a:p>
          <a:p>
            <a:r>
              <a:rPr lang="en-US" altLang="zh-CN" dirty="0"/>
              <a:t>180+ employees</a:t>
            </a:r>
          </a:p>
          <a:p>
            <a:r>
              <a:rPr lang="en-US" altLang="zh-CN" dirty="0"/>
              <a:t>$24M registered capital</a:t>
            </a:r>
          </a:p>
          <a:p>
            <a:r>
              <a:rPr lang="en-US" altLang="zh-CN" dirty="0"/>
              <a:t>$80M asset value</a:t>
            </a:r>
          </a:p>
          <a:p>
            <a:r>
              <a:rPr lang="en-US" altLang="zh-CN" dirty="0"/>
              <a:t>5,000-6,000 unit annual capacity</a:t>
            </a:r>
          </a:p>
          <a:p>
            <a:r>
              <a:rPr lang="en-US" altLang="zh-CN" dirty="0"/>
              <a:t>$80M average annual sales across 80+ countries</a:t>
            </a:r>
          </a:p>
        </p:txBody>
      </p:sp>
      <p:sp>
        <p:nvSpPr>
          <p:cNvPr id="4" name="灯片编号占位符 3"/>
          <p:cNvSpPr>
            <a:spLocks noGrp="1"/>
          </p:cNvSpPr>
          <p:nvPr>
            <p:ph type="sldNum" sz="quarter" idx="5"/>
          </p:nvPr>
        </p:nvSpPr>
        <p:spPr/>
        <p:txBody>
          <a:bodyPr/>
          <a:lstStyle/>
          <a:p>
            <a:fld id="{E4DC9247-0E9D-C74E-95F5-E1B99E9E6231}" type="slidenum">
              <a:rPr lang="en-US" smtClean="0"/>
              <a:pPr/>
              <a:t>10</a:t>
            </a:fld>
            <a:endParaRPr lang="en-US"/>
          </a:p>
        </p:txBody>
      </p:sp>
    </p:spTree>
    <p:extLst>
      <p:ext uri="{BB962C8B-B14F-4D97-AF65-F5344CB8AC3E}">
        <p14:creationId xmlns:p14="http://schemas.microsoft.com/office/powerpoint/2010/main" val="401242460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dirty="0"/>
              <a:t>Thank you for taking the time to learn about Baifa. N</a:t>
            </a:r>
            <a:r>
              <a:rPr lang="en-US" altLang="zh-CN" dirty="0"/>
              <a:t>ow w</a:t>
            </a:r>
            <a:r>
              <a:rPr lang="en-US" dirty="0"/>
              <a:t>e invite you to follow us on social media</a:t>
            </a:r>
            <a:r>
              <a:rPr lang="en-US" altLang="zh-CN" dirty="0"/>
              <a:t>——Instagram, YouTube, Facebook and LinkedIn. To learn more about Baifa and our comprehensive power solutions, please visit our website at www.baifapower.com or contact our team. We look forward to powering your future.</a:t>
            </a:r>
            <a:endParaRPr lang="en-US" dirty="0"/>
          </a:p>
          <a:p>
            <a:endParaRPr lang="en-US" dirty="0"/>
          </a:p>
          <a:p>
            <a:r>
              <a:rPr lang="en-US" dirty="0"/>
              <a:t>POST #BAIFAPOWER</a:t>
            </a:r>
          </a:p>
        </p:txBody>
      </p:sp>
      <p:sp>
        <p:nvSpPr>
          <p:cNvPr id="4" name="Slide Number Placeholder 3"/>
          <p:cNvSpPr>
            <a:spLocks noGrp="1"/>
          </p:cNvSpPr>
          <p:nvPr>
            <p:ph type="sldNum" sz="quarter" idx="10"/>
          </p:nvPr>
        </p:nvSpPr>
        <p:spPr/>
        <p:txBody>
          <a:bodyPr/>
          <a:lstStyle/>
          <a:p>
            <a:fld id="{E4DC9247-0E9D-C74E-95F5-E1B99E9E6231}" type="slidenum">
              <a:rPr lang="en-US" smtClean="0"/>
              <a:pPr/>
              <a:t>100</a:t>
            </a:fld>
            <a:endParaRPr lang="en-US"/>
          </a:p>
        </p:txBody>
      </p:sp>
    </p:spTree>
    <p:extLst>
      <p:ext uri="{BB962C8B-B14F-4D97-AF65-F5344CB8AC3E}">
        <p14:creationId xmlns:p14="http://schemas.microsoft.com/office/powerpoint/2010/main" val="3632573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en-US" altLang="zh-CN" dirty="0"/>
              <a:t>Spanning 60,000㎡ with 35,000㎡ workshops and 5,500㎡ office space, our facilities include sheet metal warehouses for canopy and base frame fabrication, 5 production lines, and 10 diesel &amp; gas genset testing rooms- all designed for vertical integration excellence.</a:t>
            </a:r>
          </a:p>
        </p:txBody>
      </p:sp>
      <p:sp>
        <p:nvSpPr>
          <p:cNvPr id="4" name="灯片编号占位符 3"/>
          <p:cNvSpPr>
            <a:spLocks noGrp="1"/>
          </p:cNvSpPr>
          <p:nvPr>
            <p:ph type="sldNum" sz="quarter" idx="5"/>
          </p:nvPr>
        </p:nvSpPr>
        <p:spPr/>
        <p:txBody>
          <a:bodyPr/>
          <a:lstStyle/>
          <a:p>
            <a:fld id="{E4DC9247-0E9D-C74E-95F5-E1B99E9E6231}" type="slidenum">
              <a:rPr lang="en-US" smtClean="0"/>
              <a:pPr/>
              <a:t>11</a:t>
            </a:fld>
            <a:endParaRPr lang="en-US"/>
          </a:p>
        </p:txBody>
      </p:sp>
    </p:spTree>
    <p:extLst>
      <p:ext uri="{BB962C8B-B14F-4D97-AF65-F5344CB8AC3E}">
        <p14:creationId xmlns:p14="http://schemas.microsoft.com/office/powerpoint/2010/main" val="4848274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E2775-341B-97A9-1DB9-40843D1278F5}"/>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68EAA363-A89F-D5ED-2AEB-F43DFE94FBD7}"/>
              </a:ext>
            </a:extLst>
          </p:cNvPr>
          <p:cNvSpPr>
            <a:spLocks noGrp="1" noRot="1" noChangeAspect="1"/>
          </p:cNvSpPr>
          <p:nvPr>
            <p:ph type="sldImg"/>
          </p:nvPr>
        </p:nvSpPr>
        <p:spPr/>
        <p:txBody>
          <a:bodyPr/>
          <a:lstStyle/>
          <a:p>
            <a:endParaRPr lang="zh-CN" altLang="en-US"/>
          </a:p>
        </p:txBody>
      </p:sp>
      <p:sp>
        <p:nvSpPr>
          <p:cNvPr id="3" name="备注占位符 2">
            <a:extLst>
              <a:ext uri="{FF2B5EF4-FFF2-40B4-BE49-F238E27FC236}">
                <a16:creationId xmlns:a16="http://schemas.microsoft.com/office/drawing/2014/main" id="{02D05978-18E9-F3E7-6CB2-30775A01323F}"/>
              </a:ext>
            </a:extLst>
          </p:cNvPr>
          <p:cNvSpPr>
            <a:spLocks noGrp="1"/>
          </p:cNvSpPr>
          <p:nvPr>
            <p:ph type="body" idx="1"/>
          </p:nvPr>
        </p:nvSpPr>
        <p:spPr/>
        <p:txBody>
          <a:bodyPr/>
          <a:lstStyle/>
          <a:p>
            <a:r>
              <a:rPr lang="en-US" altLang="zh-CN" dirty="0"/>
              <a:t>Our 33-year journey includes:</a:t>
            </a:r>
          </a:p>
          <a:p>
            <a:r>
              <a:rPr lang="en-US" altLang="zh-CN" dirty="0"/>
              <a:t>1992: Yunnan founding</a:t>
            </a:r>
          </a:p>
          <a:p>
            <a:r>
              <a:rPr lang="en-US" altLang="zh-CN" dirty="0"/>
              <a:t>1997: FIRST OEM of VOLVO PENTA IN CHINA and only one in VOLVO SWEDISH HQ Customer wall.</a:t>
            </a:r>
          </a:p>
          <a:p>
            <a:r>
              <a:rPr lang="en-US" altLang="zh-CN" dirty="0"/>
              <a:t>          OEM of CUMMINS &amp; Stamford.</a:t>
            </a:r>
          </a:p>
          <a:p>
            <a:r>
              <a:rPr lang="en-US" altLang="zh-CN" dirty="0"/>
              <a:t>2001: MTU global partnership</a:t>
            </a:r>
          </a:p>
          <a:p>
            <a:r>
              <a:rPr lang="en-US" altLang="zh-CN" dirty="0"/>
              <a:t>2004: We achieved largest United nation purchase in the history.</a:t>
            </a:r>
          </a:p>
          <a:p>
            <a:r>
              <a:rPr lang="en-US" altLang="zh-CN" dirty="0"/>
              <a:t>2005: Wuxi relocation to new plant 50000square meter, first to achieved ISO9001 ISO14001 in the industry.</a:t>
            </a:r>
          </a:p>
          <a:p>
            <a:r>
              <a:rPr lang="en-US" altLang="zh-CN" dirty="0"/>
              <a:t>2010: $60M foreign investment for new facility</a:t>
            </a:r>
          </a:p>
          <a:p>
            <a:r>
              <a:rPr lang="en-US" altLang="zh-CN" dirty="0"/>
              <a:t>2015: Move into 60,000㎡ new plant ISO18001 &amp; 45001, marine IACS CCS certification, capability for marine genset, and production of </a:t>
            </a:r>
            <a:r>
              <a:rPr lang="en-US" altLang="zh-CN" dirty="0" err="1"/>
              <a:t>ligting</a:t>
            </a:r>
            <a:r>
              <a:rPr lang="en-US" altLang="zh-CN" dirty="0"/>
              <a:t> tower.</a:t>
            </a:r>
          </a:p>
          <a:p>
            <a:r>
              <a:rPr lang="en-US" altLang="zh-CN" dirty="0"/>
              <a:t>2017: 25 years anniversary. </a:t>
            </a:r>
            <a:r>
              <a:rPr lang="en-US" altLang="zh-CN" sz="1200" dirty="0">
                <a:solidFill>
                  <a:schemeClr val="bg1"/>
                </a:solidFill>
                <a:latin typeface="DIN Condensed" pitchFamily="2" charset="0"/>
              </a:rPr>
              <a:t>Baifa became the first OEM to introduce the Baudouin range of generators to global distributors.</a:t>
            </a:r>
            <a:endParaRPr lang="en-US" altLang="zh-CN" dirty="0"/>
          </a:p>
          <a:p>
            <a:r>
              <a:rPr lang="en-US" altLang="zh-CN" dirty="0"/>
              <a:t>2023: 4,000kVA TOP KVA achievement</a:t>
            </a:r>
          </a:p>
          <a:p>
            <a:r>
              <a:rPr lang="en-US" altLang="zh-CN" dirty="0"/>
              <a:t>2024-2025: Latin America's largest diesel power plant</a:t>
            </a:r>
          </a:p>
          <a:p>
            <a:r>
              <a:rPr lang="en-US" altLang="zh-CN" dirty="0"/>
              <a:t>2025  </a:t>
            </a:r>
            <a:r>
              <a:rPr lang="en-US" altLang="zh-CN" sz="1200" dirty="0">
                <a:solidFill>
                  <a:schemeClr val="bg1"/>
                </a:solidFill>
                <a:latin typeface="DIN Condensed" pitchFamily="2" charset="0"/>
              </a:rPr>
              <a:t>Annual export volume exceeded 70 million USD;</a:t>
            </a:r>
          </a:p>
          <a:p>
            <a:r>
              <a:rPr lang="en-US" altLang="zh-CN" sz="1200" dirty="0">
                <a:solidFill>
                  <a:schemeClr val="bg1"/>
                </a:solidFill>
                <a:latin typeface="DIN Condensed" pitchFamily="2" charset="0"/>
              </a:rPr>
              <a:t>Annual revenue exceeded 90 million USD.</a:t>
            </a:r>
            <a:endParaRPr lang="zh-CN" altLang="en-US" sz="1200" dirty="0">
              <a:solidFill>
                <a:schemeClr val="bg1"/>
              </a:solidFill>
              <a:latin typeface="DIN Condensed" pitchFamily="2" charset="0"/>
            </a:endParaRPr>
          </a:p>
          <a:p>
            <a:endParaRPr lang="zh-CN" altLang="en-US" dirty="0"/>
          </a:p>
        </p:txBody>
      </p:sp>
      <p:sp>
        <p:nvSpPr>
          <p:cNvPr id="4" name="灯片编号占位符 3">
            <a:extLst>
              <a:ext uri="{FF2B5EF4-FFF2-40B4-BE49-F238E27FC236}">
                <a16:creationId xmlns:a16="http://schemas.microsoft.com/office/drawing/2014/main" id="{20601B3A-63F6-A42A-3248-147608C8F943}"/>
              </a:ext>
            </a:extLst>
          </p:cNvPr>
          <p:cNvSpPr>
            <a:spLocks noGrp="1"/>
          </p:cNvSpPr>
          <p:nvPr>
            <p:ph type="sldNum" sz="quarter" idx="5"/>
          </p:nvPr>
        </p:nvSpPr>
        <p:spPr/>
        <p:txBody>
          <a:bodyPr/>
          <a:lstStyle/>
          <a:p>
            <a:fld id="{F20C3E7B-1BC8-F64D-B289-00EE27186A89}" type="slidenum">
              <a:rPr lang="en-US" smtClean="0"/>
              <a:t>12</a:t>
            </a:fld>
            <a:endParaRPr lang="en-US"/>
          </a:p>
        </p:txBody>
      </p:sp>
    </p:spTree>
    <p:extLst>
      <p:ext uri="{BB962C8B-B14F-4D97-AF65-F5344CB8AC3E}">
        <p14:creationId xmlns:p14="http://schemas.microsoft.com/office/powerpoint/2010/main" val="12610671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en-US" altLang="zh-CN" dirty="0"/>
              <a:t>BAIFA holds multiple international certifications, including ISO 9001, ISO 14001, and ISO 45001, as well as CE certification and OEM authorizations. With authorized OEM certification, BAIFA generator design and manufacturing under original OEM guidance and authorization, meanwhile our dealers and customer will enjoy global warranty. which reflect our commitment to quality and global standards. </a:t>
            </a:r>
            <a:endParaRPr lang="zh-CN" altLang="en-US" dirty="0"/>
          </a:p>
        </p:txBody>
      </p:sp>
      <p:sp>
        <p:nvSpPr>
          <p:cNvPr id="4" name="灯片编号占位符 3"/>
          <p:cNvSpPr>
            <a:spLocks noGrp="1"/>
          </p:cNvSpPr>
          <p:nvPr>
            <p:ph type="sldNum" sz="quarter" idx="5"/>
          </p:nvPr>
        </p:nvSpPr>
        <p:spPr/>
        <p:txBody>
          <a:bodyPr/>
          <a:lstStyle/>
          <a:p>
            <a:fld id="{E4DC9247-0E9D-C74E-95F5-E1B99E9E6231}" type="slidenum">
              <a:rPr lang="en-US" smtClean="0"/>
              <a:pPr/>
              <a:t>13</a:t>
            </a:fld>
            <a:endParaRPr lang="en-US"/>
          </a:p>
        </p:txBody>
      </p:sp>
    </p:spTree>
    <p:extLst>
      <p:ext uri="{BB962C8B-B14F-4D97-AF65-F5344CB8AC3E}">
        <p14:creationId xmlns:p14="http://schemas.microsoft.com/office/powerpoint/2010/main" val="29435527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en-US" altLang="zh-CN" dirty="0"/>
              <a:t>Here is four types of generator product we provide: Industrial diesel generator, marine generator and lighting tower.</a:t>
            </a:r>
            <a:endParaRPr lang="zh-CN" altLang="en-US" dirty="0"/>
          </a:p>
        </p:txBody>
      </p:sp>
      <p:sp>
        <p:nvSpPr>
          <p:cNvPr id="4" name="灯片编号占位符 3"/>
          <p:cNvSpPr>
            <a:spLocks noGrp="1"/>
          </p:cNvSpPr>
          <p:nvPr>
            <p:ph type="sldNum" sz="quarter" idx="5"/>
          </p:nvPr>
        </p:nvSpPr>
        <p:spPr/>
        <p:txBody>
          <a:bodyPr/>
          <a:lstStyle/>
          <a:p>
            <a:fld id="{E4DC9247-0E9D-C74E-95F5-E1B99E9E6231}" type="slidenum">
              <a:rPr lang="en-US" smtClean="0"/>
              <a:pPr/>
              <a:t>14</a:t>
            </a:fld>
            <a:endParaRPr lang="en-US"/>
          </a:p>
        </p:txBody>
      </p:sp>
    </p:spTree>
    <p:extLst>
      <p:ext uri="{BB962C8B-B14F-4D97-AF65-F5344CB8AC3E}">
        <p14:creationId xmlns:p14="http://schemas.microsoft.com/office/powerpoint/2010/main" val="26286568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dirty="0"/>
              <a:t>Our LV/HV switch panels (up to 35kV) and transformers (up to 110kV) include American/Euro standard box substations and dry/oil-immersed types - complete power infrastructure solutions.</a:t>
            </a:r>
          </a:p>
        </p:txBody>
      </p:sp>
      <p:sp>
        <p:nvSpPr>
          <p:cNvPr id="4" name="Slide Number Placeholder 3"/>
          <p:cNvSpPr>
            <a:spLocks noGrp="1"/>
          </p:cNvSpPr>
          <p:nvPr>
            <p:ph type="sldNum" sz="quarter" idx="5"/>
          </p:nvPr>
        </p:nvSpPr>
        <p:spPr/>
        <p:txBody>
          <a:bodyPr/>
          <a:lstStyle/>
          <a:p>
            <a:fld id="{E4DC9247-0E9D-C74E-95F5-E1B99E9E6231}" type="slidenum">
              <a:rPr lang="en-US" smtClean="0"/>
              <a:pPr/>
              <a:t>15</a:t>
            </a:fld>
            <a:endParaRPr lang="en-US"/>
          </a:p>
        </p:txBody>
      </p:sp>
    </p:spTree>
    <p:extLst>
      <p:ext uri="{BB962C8B-B14F-4D97-AF65-F5344CB8AC3E}">
        <p14:creationId xmlns:p14="http://schemas.microsoft.com/office/powerpoint/2010/main" val="35988054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en-A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Baifa offers various types of standard power generator products for  customer’s choice or meet project demand. </a:t>
            </a:r>
          </a:p>
          <a:p>
            <a:r>
              <a:rPr lang="en-US" dirty="0">
                <a:latin typeface="Times New Roman" panose="02020603050405020304" pitchFamily="18" charset="0"/>
                <a:cs typeface="Times New Roman" panose="02020603050405020304" pitchFamily="18" charset="0"/>
              </a:rPr>
              <a:t>                                       </a:t>
            </a:r>
          </a:p>
          <a:p>
            <a:r>
              <a:rPr lang="en-US" dirty="0">
                <a:latin typeface="Times New Roman" panose="02020603050405020304" pitchFamily="18" charset="0"/>
                <a:cs typeface="Times New Roman" panose="02020603050405020304" pitchFamily="18" charset="0"/>
              </a:rPr>
              <a:t>* Above mentioned is standard products only, for special or customized requirement please contact Baifa sales for enquiry.</a:t>
            </a:r>
          </a:p>
          <a:p>
            <a:endParaRPr lang="zh-CN" altLang="en-US" dirty="0"/>
          </a:p>
        </p:txBody>
      </p:sp>
      <p:sp>
        <p:nvSpPr>
          <p:cNvPr id="4" name="灯片编号占位符 3"/>
          <p:cNvSpPr>
            <a:spLocks noGrp="1"/>
          </p:cNvSpPr>
          <p:nvPr>
            <p:ph type="sldNum" sz="quarter" idx="5"/>
          </p:nvPr>
        </p:nvSpPr>
        <p:spPr/>
        <p:txBody>
          <a:bodyPr/>
          <a:lstStyle/>
          <a:p>
            <a:fld id="{F20C3E7B-1BC8-F64D-B289-00EE27186A89}" type="slidenum">
              <a:rPr lang="en-US" smtClean="0"/>
              <a:t>16</a:t>
            </a:fld>
            <a:endParaRPr lang="en-US"/>
          </a:p>
        </p:txBody>
      </p:sp>
    </p:spTree>
    <p:extLst>
      <p:ext uri="{BB962C8B-B14F-4D97-AF65-F5344CB8AC3E}">
        <p14:creationId xmlns:p14="http://schemas.microsoft.com/office/powerpoint/2010/main" val="701420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 CANOPY</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FEATURES: STANDARD BAIFA DISTRIBUTOR TYPE</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RANGE: 8-1</a:t>
            </a:r>
            <a:r>
              <a:rPr lang="en-US" altLang="zh-CN" sz="1200" kern="1200" dirty="0">
                <a:solidFill>
                  <a:schemeClr val="tx1"/>
                </a:solidFill>
                <a:effectLst/>
                <a:latin typeface="+mn-lt"/>
                <a:ea typeface="+mn-ea"/>
                <a:cs typeface="+mn-cs"/>
              </a:rPr>
              <a:t>25</a:t>
            </a:r>
            <a:r>
              <a:rPr lang="en-US" sz="1200" kern="1200" dirty="0">
                <a:solidFill>
                  <a:schemeClr val="tx1"/>
                </a:solidFill>
                <a:effectLst/>
                <a:latin typeface="+mn-lt"/>
                <a:ea typeface="+mn-ea"/>
                <a:cs typeface="+mn-cs"/>
              </a:rPr>
              <a:t>0kVA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Reliable power solutions must adapt to diverse real-world applications — from residential backup and commercial facilities to industrial operations and infrastructure projects.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Baifa S range silent generator sets are engineered for these environments, combining low-noise performance with practical, field-proven design.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Compact structure for space-limited installations</a:t>
            </a:r>
          </a:p>
          <a:p>
            <a:r>
              <a:rPr lang="en-US" sz="1200" kern="1200" dirty="0">
                <a:solidFill>
                  <a:schemeClr val="tx1"/>
                </a:solidFill>
                <a:effectLst/>
                <a:latin typeface="+mn-lt"/>
                <a:ea typeface="+mn-ea"/>
                <a:cs typeface="+mn-cs"/>
              </a:rPr>
              <a:t>✔ Top lifting design for faster handling and deployment</a:t>
            </a:r>
          </a:p>
          <a:p>
            <a:r>
              <a:rPr lang="en-US" sz="1200" kern="1200" dirty="0">
                <a:solidFill>
                  <a:schemeClr val="tx1"/>
                </a:solidFill>
                <a:effectLst/>
                <a:latin typeface="+mn-lt"/>
                <a:ea typeface="+mn-ea"/>
                <a:cs typeface="+mn-cs"/>
              </a:rPr>
              <a:t>✔ Optimized airflow for improved cooling and durability</a:t>
            </a:r>
          </a:p>
          <a:p>
            <a:r>
              <a:rPr lang="en-US" sz="1200" kern="1200" dirty="0">
                <a:solidFill>
                  <a:schemeClr val="tx1"/>
                </a:solidFill>
                <a:effectLst/>
                <a:latin typeface="+mn-lt"/>
                <a:ea typeface="+mn-ea"/>
                <a:cs typeface="+mn-cs"/>
              </a:rPr>
              <a:t>✔ Independent control panel DC &amp;terminal box AC for safety, easier connection and maintenance</a:t>
            </a:r>
          </a:p>
          <a:p>
            <a:r>
              <a:rPr lang="en-US" sz="1200" kern="1200" dirty="0">
                <a:solidFill>
                  <a:schemeClr val="tx1"/>
                </a:solidFill>
                <a:effectLst/>
                <a:latin typeface="+mn-lt"/>
                <a:ea typeface="+mn-ea"/>
                <a:cs typeface="+mn-cs"/>
              </a:rPr>
              <a:t>✔ LED panel lighting and LED engine room lighting</a:t>
            </a:r>
          </a:p>
          <a:p>
            <a:r>
              <a:rPr lang="en-US" sz="1200" kern="1200" dirty="0">
                <a:solidFill>
                  <a:schemeClr val="tx1"/>
                </a:solidFill>
                <a:effectLst/>
                <a:latin typeface="+mn-lt"/>
                <a:ea typeface="+mn-ea"/>
                <a:cs typeface="+mn-cs"/>
              </a:rPr>
              <a:t>✔ Perforated sheet on all doors, rigid and easy to clean.</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4DC9247-0E9D-C74E-95F5-E1B99E9E6231}" type="slidenum">
              <a:rPr lang="en-US" smtClean="0"/>
              <a:pPr/>
              <a:t>17</a:t>
            </a:fld>
            <a:endParaRPr lang="en-US"/>
          </a:p>
        </p:txBody>
      </p:sp>
    </p:spTree>
    <p:extLst>
      <p:ext uri="{BB962C8B-B14F-4D97-AF65-F5344CB8AC3E}">
        <p14:creationId xmlns:p14="http://schemas.microsoft.com/office/powerpoint/2010/main" val="34173561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C36C8-CCB1-2751-45B1-A5CEE25069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8240D8-62B5-360D-7651-5804827B30B9}"/>
              </a:ext>
            </a:extLst>
          </p:cNvPr>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a:extLst>
              <a:ext uri="{FF2B5EF4-FFF2-40B4-BE49-F238E27FC236}">
                <a16:creationId xmlns:a16="http://schemas.microsoft.com/office/drawing/2014/main" id="{0732E427-943D-D688-B731-6A8B24AC8893}"/>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SS+ CANOPY</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FEATURES: UPGRADE BASED ON S, LOWEST NOISE WITH LOW FOOTPRINT</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RANGE: 300-700kVA </a:t>
            </a:r>
            <a:endParaRPr lang="en-AU"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721F936A-0DAA-764F-3EAD-4E2720EFE566}"/>
              </a:ext>
            </a:extLst>
          </p:cNvPr>
          <p:cNvSpPr>
            <a:spLocks noGrp="1"/>
          </p:cNvSpPr>
          <p:nvPr>
            <p:ph type="sldNum" sz="quarter" idx="10"/>
          </p:nvPr>
        </p:nvSpPr>
        <p:spPr/>
        <p:txBody>
          <a:bodyPr/>
          <a:lstStyle/>
          <a:p>
            <a:fld id="{E4DC9247-0E9D-C74E-95F5-E1B99E9E6231}" type="slidenum">
              <a:rPr lang="en-US" smtClean="0"/>
              <a:pPr/>
              <a:t>18</a:t>
            </a:fld>
            <a:endParaRPr lang="en-US"/>
          </a:p>
        </p:txBody>
      </p:sp>
    </p:spTree>
    <p:extLst>
      <p:ext uri="{BB962C8B-B14F-4D97-AF65-F5344CB8AC3E}">
        <p14:creationId xmlns:p14="http://schemas.microsoft.com/office/powerpoint/2010/main" val="41807493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SA CANOPY</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FEATURES: INTERCHANGEABLE</a:t>
            </a:r>
            <a:r>
              <a:rPr lang="en-US" sz="1200" kern="1200" baseline="0" dirty="0">
                <a:solidFill>
                  <a:schemeClr val="tx1"/>
                </a:solidFill>
                <a:effectLst/>
                <a:latin typeface="+mn-lt"/>
                <a:ea typeface="+mn-ea"/>
                <a:cs typeface="+mn-cs"/>
              </a:rPr>
              <a:t> BETWEEN OPEN AND SOUNDPROOF</a:t>
            </a:r>
            <a:r>
              <a:rPr lang="en-AU" sz="1200" kern="1200" baseline="0" dirty="0">
                <a:solidFill>
                  <a:schemeClr val="tx1"/>
                </a:solidFill>
                <a:effectLst/>
                <a:latin typeface="+mn-lt"/>
                <a:ea typeface="+mn-ea"/>
                <a:cs typeface="+mn-cs"/>
              </a:rPr>
              <a:t>,Bigger air intake for hot ambient</a:t>
            </a:r>
            <a:r>
              <a:rPr lang="en-US" sz="1200" kern="1200" dirty="0">
                <a:solidFill>
                  <a:schemeClr val="tx1"/>
                </a:solidFill>
                <a:effectLst/>
                <a:latin typeface="+mn-lt"/>
                <a:ea typeface="+mn-ea"/>
                <a:cs typeface="+mn-cs"/>
              </a:rPr>
              <a:t>, FLEXIBLE TO UPGRADE IP LEVEL &amp; NOISE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RANGE:100-1250kVA</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SAE CANOPY</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FEATURES: STACKABLE in shipping container save half shipping cost, INTERCHANGEABLE BETWEEN OPEN AND SOUNDPROOF, AND FLEXIBLE TO UPGRADE FUEL TANK</a:t>
            </a:r>
            <a:r>
              <a:rPr lang="en-US" sz="1200" kern="1200" baseline="0" dirty="0">
                <a:solidFill>
                  <a:schemeClr val="tx1"/>
                </a:solidFill>
                <a:effectLst/>
                <a:latin typeface="+mn-lt"/>
                <a:ea typeface="+mn-ea"/>
                <a:cs typeface="+mn-cs"/>
              </a:rPr>
              <a:t> FOR TELECOM OR RENTAL APPLICATIONS.</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RANGE: 25-125kVA</a:t>
            </a:r>
            <a:endParaRPr lang="en-AU"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4DC9247-0E9D-C74E-95F5-E1B99E9E6231}" type="slidenum">
              <a:rPr lang="en-US" smtClean="0"/>
              <a:pPr/>
              <a:t>19</a:t>
            </a:fld>
            <a:endParaRPr lang="en-US"/>
          </a:p>
        </p:txBody>
      </p:sp>
    </p:spTree>
    <p:extLst>
      <p:ext uri="{BB962C8B-B14F-4D97-AF65-F5344CB8AC3E}">
        <p14:creationId xmlns:p14="http://schemas.microsoft.com/office/powerpoint/2010/main" val="2875268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dirty="0"/>
              <a:t>IN</a:t>
            </a:r>
            <a:r>
              <a:rPr lang="en-US" baseline="0" dirty="0"/>
              <a:t> THE PAST 34 years, Baifa build our global business together with our global partners, empowering our partners is our goal, our mission together to make energy more Ac</a:t>
            </a:r>
            <a:r>
              <a:rPr lang="en-US" altLang="zh-CN" baseline="0" dirty="0"/>
              <a:t>c</a:t>
            </a:r>
            <a:r>
              <a:rPr lang="en-US" baseline="0" dirty="0"/>
              <a:t>essible, Reliable and Sustainable.</a:t>
            </a:r>
          </a:p>
        </p:txBody>
      </p:sp>
      <p:sp>
        <p:nvSpPr>
          <p:cNvPr id="4" name="Slide Number Placeholder 3"/>
          <p:cNvSpPr>
            <a:spLocks noGrp="1"/>
          </p:cNvSpPr>
          <p:nvPr>
            <p:ph type="sldNum" sz="quarter" idx="10"/>
          </p:nvPr>
        </p:nvSpPr>
        <p:spPr/>
        <p:txBody>
          <a:bodyPr/>
          <a:lstStyle/>
          <a:p>
            <a:fld id="{E4DC9247-0E9D-C74E-95F5-E1B99E9E6231}" type="slidenum">
              <a:rPr lang="en-US" smtClean="0"/>
              <a:pPr/>
              <a:t>2</a:t>
            </a:fld>
            <a:endParaRPr lang="en-US"/>
          </a:p>
        </p:txBody>
      </p:sp>
    </p:spTree>
    <p:extLst>
      <p:ext uri="{BB962C8B-B14F-4D97-AF65-F5344CB8AC3E}">
        <p14:creationId xmlns:p14="http://schemas.microsoft.com/office/powerpoint/2010/main" val="42026405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RS CANOPY</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FEATURES: DESIGNED FOR RENTAL with 24hours bunded fuel tank up </a:t>
            </a:r>
            <a:r>
              <a:rPr lang="en-US" sz="1200" kern="1200" dirty="0" err="1">
                <a:solidFill>
                  <a:schemeClr val="tx1"/>
                </a:solidFill>
                <a:effectLst/>
                <a:latin typeface="+mn-lt"/>
                <a:ea typeface="+mn-ea"/>
                <a:cs typeface="+mn-cs"/>
              </a:rPr>
              <a:t>tp</a:t>
            </a:r>
            <a:r>
              <a:rPr lang="en-US" sz="1200" kern="1200" dirty="0">
                <a:solidFill>
                  <a:schemeClr val="tx1"/>
                </a:solidFill>
                <a:effectLst/>
                <a:latin typeface="+mn-lt"/>
                <a:ea typeface="+mn-ea"/>
                <a:cs typeface="+mn-cs"/>
              </a:rPr>
              <a:t> 350kVA, above 350kVA with 12hours fuel tank.</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RANGE: 25-700kVA</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 CANOPY</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FEATURES: ATTENUATED AIR INTAKE AND DISCHARGE, 2.5mm CANOPY, DUAL SILENCER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RANGE: 25-700kVA</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RS+ CANOPY</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FEATURE: DESIGNED FOR RENTAL WITH LOW NOISE REQUIREMENT RS+ including of features of RS and S+</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RANGE 25-700kVA</a:t>
            </a:r>
            <a:endParaRPr lang="en-AU"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 optional outlet sockets and power lock.</a:t>
            </a:r>
            <a:endParaRPr lang="en-AU" sz="1200" kern="1200" dirty="0">
              <a:solidFill>
                <a:schemeClr val="tx1"/>
              </a:solidFill>
              <a:effectLst/>
              <a:latin typeface="+mn-lt"/>
              <a:ea typeface="+mn-ea"/>
              <a:cs typeface="+mn-cs"/>
            </a:endParaRPr>
          </a:p>
          <a:p>
            <a:endParaRPr lang="en-A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4DC9247-0E9D-C74E-95F5-E1B99E9E6231}" type="slidenum">
              <a:rPr lang="en-US" smtClean="0"/>
              <a:pPr/>
              <a:t>20</a:t>
            </a:fld>
            <a:endParaRPr lang="en-US"/>
          </a:p>
        </p:txBody>
      </p:sp>
    </p:spTree>
    <p:extLst>
      <p:ext uri="{BB962C8B-B14F-4D97-AF65-F5344CB8AC3E}">
        <p14:creationId xmlns:p14="http://schemas.microsoft.com/office/powerpoint/2010/main" val="1133397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RSL+ CANOPY</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FEATURE: STACKABLE for storage, SINGLE POINT LIFTING, EXTERNAL CONNECTION BUSBAR for easy and reliable connection, DESIGNED FOR RENTAL WITH LOW NOISE REQUIREMENT, optional outlet sockets and power lock.</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RANGE 25-700kVA</a:t>
            </a:r>
            <a:endParaRPr lang="en-AU"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4DC9247-0E9D-C74E-95F5-E1B99E9E6231}" type="slidenum">
              <a:rPr lang="en-US" smtClean="0"/>
              <a:pPr/>
              <a:t>21</a:t>
            </a:fld>
            <a:endParaRPr lang="en-US"/>
          </a:p>
        </p:txBody>
      </p:sp>
    </p:spTree>
    <p:extLst>
      <p:ext uri="{BB962C8B-B14F-4D97-AF65-F5344CB8AC3E}">
        <p14:creationId xmlns:p14="http://schemas.microsoft.com/office/powerpoint/2010/main" val="32382756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dirty="0"/>
              <a:t>This presents the color options for our industrial generators.</a:t>
            </a:r>
          </a:p>
          <a:p>
            <a:r>
              <a:rPr lang="en-US" dirty="0"/>
              <a:t>The Standard Priority section lists seven colors with an Orange Peel finish, including white, green, blue, red, and grey.</a:t>
            </a:r>
          </a:p>
          <a:p>
            <a:r>
              <a:rPr lang="en-US" dirty="0"/>
              <a:t>For more premium choices, Optional Exclusive and Optional Noble categories are available.</a:t>
            </a:r>
          </a:p>
          <a:p>
            <a:r>
              <a:rPr lang="en-US" dirty="0"/>
              <a:t>Custom colors or special finishes can be arranged by contacting our sales team.</a:t>
            </a:r>
          </a:p>
          <a:p>
            <a:r>
              <a:rPr lang="en-US" dirty="0"/>
              <a:t>We also provide optional Galvani</a:t>
            </a:r>
            <a:r>
              <a:rPr lang="en-US" altLang="zh-CN" dirty="0"/>
              <a:t>z</a:t>
            </a:r>
            <a:r>
              <a:rPr lang="en-US" dirty="0"/>
              <a:t>ed canopy &amp; base frame, stainless canopy &amp; exhaust system, C5M electrophoretic painting.</a:t>
            </a:r>
          </a:p>
        </p:txBody>
      </p:sp>
      <p:sp>
        <p:nvSpPr>
          <p:cNvPr id="4" name="Slide Number Placeholder 3"/>
          <p:cNvSpPr>
            <a:spLocks noGrp="1"/>
          </p:cNvSpPr>
          <p:nvPr>
            <p:ph type="sldNum" sz="quarter" idx="10"/>
          </p:nvPr>
        </p:nvSpPr>
        <p:spPr/>
        <p:txBody>
          <a:bodyPr/>
          <a:lstStyle/>
          <a:p>
            <a:fld id="{E4DC9247-0E9D-C74E-95F5-E1B99E9E6231}" type="slidenum">
              <a:rPr lang="en-US" smtClean="0"/>
              <a:pPr/>
              <a:t>22</a:t>
            </a:fld>
            <a:endParaRPr lang="en-US"/>
          </a:p>
        </p:txBody>
      </p:sp>
    </p:spTree>
    <p:extLst>
      <p:ext uri="{BB962C8B-B14F-4D97-AF65-F5344CB8AC3E}">
        <p14:creationId xmlns:p14="http://schemas.microsoft.com/office/powerpoint/2010/main" val="1133397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zh-CN" altLang="en-US"/>
          </a:p>
        </p:txBody>
      </p:sp>
      <p:sp>
        <p:nvSpPr>
          <p:cNvPr id="3" name="Notes Placeholder 2"/>
          <p:cNvSpPr>
            <a:spLocks noGrp="1"/>
          </p:cNvSpPr>
          <p:nvPr>
            <p:ph type="body" idx="1"/>
          </p:nvPr>
        </p:nvSpPr>
        <p:spPr/>
        <p:txBody>
          <a:bodyPr/>
          <a:lstStyle/>
          <a:p>
            <a:r>
              <a:rPr lang="en-US" dirty="0"/>
              <a:t>Our standard 20ft container including:</a:t>
            </a:r>
          </a:p>
          <a:p>
            <a:r>
              <a:rPr lang="en-US" dirty="0"/>
              <a:t>S type 50degree belt driven radiator, louver air intake, top discharge, IP44 control and terminal box.</a:t>
            </a:r>
          </a:p>
          <a:p>
            <a:r>
              <a:rPr lang="en-US" dirty="0"/>
              <a:t>RS type including all features of S, but with IP56 control and terminal box, S+ including all features of S, but with external foldable air duct include container room protection level and reduce noise.</a:t>
            </a:r>
          </a:p>
          <a:p>
            <a:r>
              <a:rPr lang="en-US" dirty="0"/>
              <a:t>S+ type including all features of RS, and add additional intake and discharge attenuators to reduce noise</a:t>
            </a:r>
          </a:p>
          <a:p>
            <a:r>
              <a:rPr lang="en-US" dirty="0"/>
              <a:t>RS+ including all features of S+ but with segregated engine room and radiator room for lower noise performance, and engine room upgradeable to IP55 and C5M requirement.</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4DC9247-0E9D-C74E-95F5-E1B99E9E6231}" type="slidenum">
              <a:rPr lang="en-US" smtClean="0"/>
              <a:pPr/>
              <a:t>23</a:t>
            </a:fld>
            <a:endParaRPr lang="en-US"/>
          </a:p>
        </p:txBody>
      </p:sp>
    </p:spTree>
    <p:extLst>
      <p:ext uri="{BB962C8B-B14F-4D97-AF65-F5344CB8AC3E}">
        <p14:creationId xmlns:p14="http://schemas.microsoft.com/office/powerpoint/2010/main" val="11756734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en-US" altLang="zh-CN" dirty="0"/>
              <a:t>Our 40-foot generator series offers flexible belt-driven and motor-driven cooling configurations for mobile or fixed installations. RS+ and RSE+ with optional IP55 and C5 for high dust mining or coastal or high humid and corrosive offshore conditions.</a:t>
            </a:r>
            <a:endParaRPr lang="zh-CN" altLang="en-US" dirty="0"/>
          </a:p>
        </p:txBody>
      </p:sp>
      <p:sp>
        <p:nvSpPr>
          <p:cNvPr id="4" name="灯片编号占位符 3"/>
          <p:cNvSpPr>
            <a:spLocks noGrp="1"/>
          </p:cNvSpPr>
          <p:nvPr>
            <p:ph type="sldNum" sz="quarter" idx="5"/>
          </p:nvPr>
        </p:nvSpPr>
        <p:spPr/>
        <p:txBody>
          <a:bodyPr/>
          <a:lstStyle/>
          <a:p>
            <a:fld id="{E4DC9247-0E9D-C74E-95F5-E1B99E9E6231}" type="slidenum">
              <a:rPr lang="en-US" smtClean="0"/>
              <a:pPr/>
              <a:t>24</a:t>
            </a:fld>
            <a:endParaRPr lang="en-US"/>
          </a:p>
        </p:txBody>
      </p:sp>
    </p:spTree>
    <p:extLst>
      <p:ext uri="{BB962C8B-B14F-4D97-AF65-F5344CB8AC3E}">
        <p14:creationId xmlns:p14="http://schemas.microsoft.com/office/powerpoint/2010/main" val="5937660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en-US" altLang="zh-CN" dirty="0"/>
              <a:t>BF-TWIN based on 20ft and BF-QUAD based on 40ft container to allows maximum 2000kVA prime output with multiple engines, designed for rental, aimed to:</a:t>
            </a:r>
          </a:p>
          <a:p>
            <a:pPr marL="228600" indent="-228600">
              <a:buAutoNum type="arabicPeriod"/>
            </a:pPr>
            <a:r>
              <a:rPr lang="en-US" altLang="zh-CN" dirty="0"/>
              <a:t>Reduce fuel consumption at variable load.</a:t>
            </a:r>
          </a:p>
          <a:p>
            <a:pPr marL="228600" indent="-228600">
              <a:buAutoNum type="arabicPeriod"/>
            </a:pPr>
            <a:r>
              <a:rPr lang="en-US" altLang="zh-CN" dirty="0"/>
              <a:t>Meet emission requirement with compact design.</a:t>
            </a:r>
          </a:p>
          <a:p>
            <a:pPr marL="228600" indent="-228600">
              <a:buAutoNum type="arabicPeriod"/>
            </a:pPr>
            <a:r>
              <a:rPr lang="en-US" altLang="zh-CN" dirty="0"/>
              <a:t>Faster delivery using multiple engines compare to a bigger engines. </a:t>
            </a:r>
          </a:p>
        </p:txBody>
      </p:sp>
      <p:sp>
        <p:nvSpPr>
          <p:cNvPr id="4" name="灯片编号占位符 3"/>
          <p:cNvSpPr>
            <a:spLocks noGrp="1"/>
          </p:cNvSpPr>
          <p:nvPr>
            <p:ph type="sldNum" sz="quarter" idx="5"/>
          </p:nvPr>
        </p:nvSpPr>
        <p:spPr/>
        <p:txBody>
          <a:bodyPr/>
          <a:lstStyle/>
          <a:p>
            <a:fld id="{E4DC9247-0E9D-C74E-95F5-E1B99E9E6231}" type="slidenum">
              <a:rPr lang="en-US" smtClean="0"/>
              <a:pPr/>
              <a:t>25</a:t>
            </a:fld>
            <a:endParaRPr lang="en-US"/>
          </a:p>
        </p:txBody>
      </p:sp>
    </p:spTree>
    <p:extLst>
      <p:ext uri="{BB962C8B-B14F-4D97-AF65-F5344CB8AC3E}">
        <p14:creationId xmlns:p14="http://schemas.microsoft.com/office/powerpoint/2010/main" val="38183855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dirty="0"/>
              <a:t>Baifa offers a wide range of industrial diesel, natural gas, and marine power generator products to meet customer needs and project demands. The following pages cover our standard power range, and for special requirements, our sales team is ready to assist.</a:t>
            </a:r>
          </a:p>
          <a:p>
            <a:endParaRPr lang="en-US" dirty="0"/>
          </a:p>
          <a:p>
            <a:r>
              <a:rPr lang="en-US" dirty="0"/>
              <a:t>BAIFA COMPETITIVE DIESEL PRIME RANGE: CUMMINS, VOLVO, MTU, PERKINS</a:t>
            </a:r>
          </a:p>
          <a:p>
            <a:r>
              <a:rPr lang="en-US" dirty="0"/>
              <a:t>BAIFA COMPETTIVE DIESEL</a:t>
            </a:r>
            <a:r>
              <a:rPr lang="en-US" baseline="0" dirty="0"/>
              <a:t> </a:t>
            </a:r>
            <a:r>
              <a:rPr lang="en-US" dirty="0"/>
              <a:t>STANDBY RANGE: BAUDOUIN, DOOSAN,</a:t>
            </a:r>
            <a:r>
              <a:rPr lang="en-US" baseline="0" dirty="0"/>
              <a:t> SME MITSUBISHI, </a:t>
            </a:r>
          </a:p>
          <a:p>
            <a:r>
              <a:rPr lang="en-US" baseline="0" dirty="0"/>
              <a:t>BIODIESEL: SCANIA</a:t>
            </a:r>
          </a:p>
          <a:p>
            <a:r>
              <a:rPr lang="en-US" baseline="0" dirty="0"/>
              <a:t>MARINE: CUMMINS</a:t>
            </a:r>
          </a:p>
          <a:p>
            <a:endParaRPr lang="en-US" dirty="0"/>
          </a:p>
        </p:txBody>
      </p:sp>
      <p:sp>
        <p:nvSpPr>
          <p:cNvPr id="4" name="Slide Number Placeholder 3"/>
          <p:cNvSpPr>
            <a:spLocks noGrp="1"/>
          </p:cNvSpPr>
          <p:nvPr>
            <p:ph type="sldNum" sz="quarter" idx="10"/>
          </p:nvPr>
        </p:nvSpPr>
        <p:spPr/>
        <p:txBody>
          <a:bodyPr/>
          <a:lstStyle/>
          <a:p>
            <a:fld id="{E4DC9247-0E9D-C74E-95F5-E1B99E9E6231}" type="slidenum">
              <a:rPr lang="en-US" smtClean="0"/>
              <a:pPr/>
              <a:t>26</a:t>
            </a:fld>
            <a:endParaRPr lang="en-US"/>
          </a:p>
        </p:txBody>
      </p:sp>
    </p:spTree>
    <p:extLst>
      <p:ext uri="{BB962C8B-B14F-4D97-AF65-F5344CB8AC3E}">
        <p14:creationId xmlns:p14="http://schemas.microsoft.com/office/powerpoint/2010/main" val="6155729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altLang="zh-CN" sz="2000" b="1" dirty="0">
                <a:solidFill>
                  <a:schemeClr val="bg1">
                    <a:lumMod val="75000"/>
                  </a:schemeClr>
                </a:solidFill>
                <a:latin typeface="Abadi MT Condensed Extra Bold"/>
                <a:cs typeface="Abadi MT Condensed Extra Bold"/>
              </a:rPr>
              <a:t>BF-C CUMMMINS POWERED</a:t>
            </a:r>
          </a:p>
          <a:p>
            <a:endParaRPr lang="en-US" sz="2000" dirty="0">
              <a:solidFill>
                <a:schemeClr val="bg1">
                  <a:lumMod val="75000"/>
                </a:schemeClr>
              </a:solidFill>
              <a:latin typeface="Abadi MT Condensed Extra Bold"/>
              <a:cs typeface="Abadi MT Condensed Extra Bold"/>
            </a:endParaRPr>
          </a:p>
          <a:p>
            <a:r>
              <a:rPr lang="en-US" sz="1200" dirty="0">
                <a:solidFill>
                  <a:schemeClr val="bg1">
                    <a:lumMod val="75000"/>
                  </a:schemeClr>
                </a:solidFill>
                <a:latin typeface="Abadi MT Condensed Extra Bold"/>
                <a:cs typeface="Abadi MT Condensed Extra Bold"/>
              </a:rPr>
              <a:t>25-2500kVA WIDE RANGE IDEAL FOR STOCK/RENTAL and all kinds of prime and standby applications</a:t>
            </a:r>
          </a:p>
          <a:p>
            <a:pPr lvl="0"/>
            <a:r>
              <a:rPr lang="en-US" sz="1200" dirty="0">
                <a:solidFill>
                  <a:schemeClr val="bg1">
                    <a:lumMod val="75000"/>
                  </a:schemeClr>
                </a:solidFill>
                <a:latin typeface="Abadi MT Condensed Extra Bold"/>
                <a:cs typeface="Abadi MT Condensed Extra Bold"/>
              </a:rPr>
              <a:t>LOW OPERATIONAL COST</a:t>
            </a:r>
          </a:p>
          <a:p>
            <a:pPr lvl="0"/>
            <a:r>
              <a:rPr lang="en-US" sz="1200" dirty="0">
                <a:solidFill>
                  <a:schemeClr val="bg1">
                    <a:lumMod val="75000"/>
                  </a:schemeClr>
                </a:solidFill>
                <a:latin typeface="Abadi MT Condensed Extra Bold"/>
                <a:cs typeface="Abadi MT Condensed Extra Bold"/>
              </a:rPr>
              <a:t>PARTS ACCESSIBITILIES</a:t>
            </a:r>
          </a:p>
          <a:p>
            <a:pPr lvl="0"/>
            <a:r>
              <a:rPr lang="en-US" sz="1200" dirty="0">
                <a:solidFill>
                  <a:schemeClr val="bg1">
                    <a:lumMod val="75000"/>
                  </a:schemeClr>
                </a:solidFill>
                <a:latin typeface="Abadi MT Condensed Extra Bold"/>
                <a:cs typeface="Abadi MT Condensed Extra Bold"/>
              </a:rPr>
              <a:t>GLOBAL WARRANTY AND SERVICE</a:t>
            </a:r>
          </a:p>
          <a:p>
            <a:pPr lvl="0"/>
            <a:endParaRPr lang="en-US" sz="1200" dirty="0">
              <a:solidFill>
                <a:schemeClr val="bg1">
                  <a:lumMod val="75000"/>
                </a:schemeClr>
              </a:solidFill>
              <a:latin typeface="Abadi MT Condensed Extra Bold"/>
              <a:cs typeface="Abadi MT Condensed Extra Bold"/>
            </a:endParaRPr>
          </a:p>
          <a:p>
            <a:pPr lvl="0"/>
            <a:r>
              <a:rPr lang="en-US" sz="1200" dirty="0">
                <a:solidFill>
                  <a:schemeClr val="bg1">
                    <a:lumMod val="75000"/>
                  </a:schemeClr>
                </a:solidFill>
                <a:latin typeface="Abadi MT Condensed Extra Bold"/>
                <a:cs typeface="Abadi MT Condensed Extra Bold"/>
              </a:rPr>
              <a:t>EMISSION RANGE:</a:t>
            </a:r>
          </a:p>
          <a:p>
            <a:pPr lvl="0"/>
            <a:r>
              <a:rPr lang="en-US" sz="1100" dirty="0">
                <a:solidFill>
                  <a:schemeClr val="bg1">
                    <a:lumMod val="75000"/>
                  </a:schemeClr>
                </a:solidFill>
                <a:latin typeface="Abadi MT Condensed Extra Bold"/>
                <a:cs typeface="Abadi MT Condensed Extra Bold"/>
              </a:rPr>
              <a:t>NON-EMISSION </a:t>
            </a:r>
          </a:p>
          <a:p>
            <a:pPr lvl="0"/>
            <a:r>
              <a:rPr lang="en-US" sz="1100" dirty="0">
                <a:solidFill>
                  <a:schemeClr val="bg1">
                    <a:lumMod val="75000"/>
                  </a:schemeClr>
                </a:solidFill>
                <a:latin typeface="Abadi MT Condensed Extra Bold"/>
                <a:cs typeface="Abadi MT Condensed Extra Bold"/>
              </a:rPr>
              <a:t>Q RANGE CHINA STAGE3/STAGE3A/TIER 3 FOR 560kW BELOW</a:t>
            </a:r>
          </a:p>
          <a:p>
            <a:pPr lvl="0"/>
            <a:r>
              <a:rPr lang="en-US" sz="1100" dirty="0">
                <a:solidFill>
                  <a:schemeClr val="bg1">
                    <a:lumMod val="75000"/>
                  </a:schemeClr>
                </a:solidFill>
                <a:latin typeface="Abadi MT Condensed Extra Bold"/>
                <a:cs typeface="Abadi MT Condensed Extra Bold"/>
              </a:rPr>
              <a:t>Q RANGE CHINA STAGE3/TIER 2 FOR 560kW ABOVE</a:t>
            </a:r>
          </a:p>
          <a:p>
            <a:endParaRPr lang="en-US" dirty="0"/>
          </a:p>
        </p:txBody>
      </p:sp>
      <p:sp>
        <p:nvSpPr>
          <p:cNvPr id="4" name="Slide Number Placeholder 3"/>
          <p:cNvSpPr>
            <a:spLocks noGrp="1"/>
          </p:cNvSpPr>
          <p:nvPr>
            <p:ph type="sldNum" sz="quarter" idx="10"/>
          </p:nvPr>
        </p:nvSpPr>
        <p:spPr/>
        <p:txBody>
          <a:bodyPr/>
          <a:lstStyle/>
          <a:p>
            <a:fld id="{E4DC9247-0E9D-C74E-95F5-E1B99E9E6231}" type="slidenum">
              <a:rPr lang="en-US" smtClean="0"/>
              <a:pPr/>
              <a:t>27</a:t>
            </a:fld>
            <a:endParaRPr lang="en-US"/>
          </a:p>
        </p:txBody>
      </p:sp>
    </p:spTree>
    <p:extLst>
      <p:ext uri="{BB962C8B-B14F-4D97-AF65-F5344CB8AC3E}">
        <p14:creationId xmlns:p14="http://schemas.microsoft.com/office/powerpoint/2010/main" val="6155729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altLang="zh-CN" sz="2000" dirty="0">
                <a:solidFill>
                  <a:schemeClr val="bg1"/>
                </a:solidFill>
                <a:effectLst>
                  <a:outerShdw blurRad="38100" dist="38100" dir="2700000" algn="tl">
                    <a:srgbClr val="000000">
                      <a:alpha val="43137"/>
                    </a:srgbClr>
                  </a:outerShdw>
                </a:effectLst>
                <a:latin typeface="Abadi MT Condensed Extra Bold"/>
                <a:cs typeface="Abadi MT Condensed Extra Bold"/>
              </a:rPr>
              <a:t>BF-V VOLVO PENTA POWERED</a:t>
            </a:r>
          </a:p>
          <a:p>
            <a:endParaRPr lang="en-US" sz="2000" dirty="0">
              <a:solidFill>
                <a:schemeClr val="bg1"/>
              </a:solidFill>
              <a:effectLst>
                <a:outerShdw blurRad="38100" dist="38100" dir="2700000" algn="tl">
                  <a:srgbClr val="000000">
                    <a:alpha val="43137"/>
                  </a:srgbClr>
                </a:outerShdw>
              </a:effectLst>
              <a:latin typeface="Abadi MT Condensed Extra Bold"/>
              <a:cs typeface="Abadi MT Condensed Extra Bold"/>
            </a:endParaRPr>
          </a:p>
          <a:p>
            <a:r>
              <a:rPr lang="en-US" sz="1200" dirty="0">
                <a:solidFill>
                  <a:schemeClr val="bg1"/>
                </a:solidFill>
                <a:effectLst>
                  <a:outerShdw blurRad="38100" dist="38100" dir="2700000" algn="tl">
                    <a:srgbClr val="000000">
                      <a:alpha val="43137"/>
                    </a:srgbClr>
                  </a:outerShdw>
                </a:effectLst>
                <a:latin typeface="Abadi MT Condensed Extra Bold"/>
                <a:cs typeface="Abadi MT Condensed Extra Bold"/>
              </a:rPr>
              <a:t>200-750kVA MEDIUM RANGE </a:t>
            </a:r>
          </a:p>
          <a:p>
            <a:r>
              <a:rPr lang="en-US" sz="1200" dirty="0">
                <a:solidFill>
                  <a:schemeClr val="bg1"/>
                </a:solidFill>
                <a:effectLst>
                  <a:outerShdw blurRad="38100" dist="38100" dir="2700000" algn="tl">
                    <a:srgbClr val="000000">
                      <a:alpha val="43137"/>
                    </a:srgbClr>
                  </a:outerShdw>
                </a:effectLst>
                <a:latin typeface="Abadi MT Condensed Extra Bold"/>
                <a:cs typeface="Abadi MT Condensed Extra Bold"/>
              </a:rPr>
              <a:t>TWIN 1000kVA/1300kVA/1400kVA</a:t>
            </a:r>
          </a:p>
          <a:p>
            <a:r>
              <a:rPr lang="en-US" sz="1200" dirty="0">
                <a:solidFill>
                  <a:schemeClr val="bg1"/>
                </a:solidFill>
                <a:effectLst>
                  <a:outerShdw blurRad="38100" dist="38100" dir="2700000" algn="tl">
                    <a:srgbClr val="000000">
                      <a:alpha val="43137"/>
                    </a:srgbClr>
                  </a:outerShdw>
                </a:effectLst>
                <a:latin typeface="Abadi MT Condensed Extra Bold"/>
                <a:cs typeface="Abadi MT Condensed Extra Bold"/>
              </a:rPr>
              <a:t>LOWEST FUEL CONSUMPTION</a:t>
            </a:r>
          </a:p>
          <a:p>
            <a:pPr lvl="0"/>
            <a:r>
              <a:rPr lang="en-US" sz="1200" dirty="0">
                <a:solidFill>
                  <a:schemeClr val="bg1"/>
                </a:solidFill>
                <a:effectLst>
                  <a:outerShdw blurRad="38100" dist="38100" dir="2700000" algn="tl">
                    <a:srgbClr val="000000">
                      <a:alpha val="43137"/>
                    </a:srgbClr>
                  </a:outerShdw>
                </a:effectLst>
                <a:latin typeface="Abadi MT Condensed Extra Bold"/>
                <a:cs typeface="Abadi MT Condensed Extra Bold"/>
              </a:rPr>
              <a:t>TWICE LONGER SERVICE &amp; OVERHAUL INTERVAL</a:t>
            </a:r>
          </a:p>
          <a:p>
            <a:pPr lvl="0"/>
            <a:r>
              <a:rPr lang="en-US" sz="1200" dirty="0">
                <a:solidFill>
                  <a:schemeClr val="bg1"/>
                </a:solidFill>
                <a:effectLst>
                  <a:outerShdw blurRad="38100" dist="38100" dir="2700000" algn="tl">
                    <a:srgbClr val="000000">
                      <a:alpha val="43137"/>
                    </a:srgbClr>
                  </a:outerShdw>
                </a:effectLst>
                <a:latin typeface="Abadi MT Condensed Extra Bold"/>
                <a:cs typeface="Abadi MT Condensed Extra Bold"/>
              </a:rPr>
              <a:t>55 DEGREE RADIATOR AS STANDARD</a:t>
            </a:r>
          </a:p>
          <a:p>
            <a:pPr lvl="0"/>
            <a:r>
              <a:rPr lang="en-US" sz="1200" dirty="0">
                <a:solidFill>
                  <a:schemeClr val="bg1"/>
                </a:solidFill>
                <a:effectLst>
                  <a:outerShdw blurRad="38100" dist="38100" dir="2700000" algn="tl">
                    <a:srgbClr val="000000">
                      <a:alpha val="43137"/>
                    </a:srgbClr>
                  </a:outerShdw>
                </a:effectLst>
                <a:latin typeface="Abadi MT Condensed Extra Bold"/>
                <a:cs typeface="Abadi MT Condensed Extra Bold"/>
              </a:rPr>
              <a:t>FULL RANGE G3 CLASS</a:t>
            </a:r>
          </a:p>
          <a:p>
            <a:pPr lvl="0"/>
            <a:r>
              <a:rPr lang="en-US" sz="1200" dirty="0">
                <a:solidFill>
                  <a:schemeClr val="bg1"/>
                </a:solidFill>
                <a:effectLst>
                  <a:outerShdw blurRad="38100" dist="38100" dir="2700000" algn="tl">
                    <a:srgbClr val="000000">
                      <a:alpha val="43137"/>
                    </a:srgbClr>
                  </a:outerShdw>
                </a:effectLst>
                <a:latin typeface="Abadi MT Condensed Extra Bold"/>
                <a:cs typeface="Abadi MT Condensed Extra Bold"/>
              </a:rPr>
              <a:t>LOW NOISE &amp; FOOTPRINT</a:t>
            </a:r>
          </a:p>
          <a:p>
            <a:pPr lvl="0"/>
            <a:r>
              <a:rPr lang="en-US" sz="1200" dirty="0">
                <a:solidFill>
                  <a:schemeClr val="bg1"/>
                </a:solidFill>
                <a:effectLst>
                  <a:outerShdw blurRad="38100" dist="38100" dir="2700000" algn="tl">
                    <a:srgbClr val="000000">
                      <a:alpha val="43137"/>
                    </a:srgbClr>
                  </a:outerShdw>
                </a:effectLst>
                <a:latin typeface="Abadi MT Condensed Extra Bold"/>
                <a:cs typeface="Abadi MT Condensed Extra Bold"/>
              </a:rPr>
              <a:t>PARTS ACCESSIBITILIES</a:t>
            </a:r>
          </a:p>
          <a:p>
            <a:pPr lvl="0"/>
            <a:r>
              <a:rPr lang="en-US" sz="1200" dirty="0">
                <a:solidFill>
                  <a:schemeClr val="bg1"/>
                </a:solidFill>
                <a:effectLst>
                  <a:outerShdw blurRad="38100" dist="38100" dir="2700000" algn="tl">
                    <a:srgbClr val="000000">
                      <a:alpha val="43137"/>
                    </a:srgbClr>
                  </a:outerShdw>
                </a:effectLst>
                <a:latin typeface="Abadi MT Condensed Extra Bold"/>
                <a:cs typeface="Abadi MT Condensed Extra Bold"/>
              </a:rPr>
              <a:t>GLOBAL WARRANTY AND SERVICE</a:t>
            </a:r>
          </a:p>
          <a:p>
            <a:pPr lvl="0"/>
            <a:r>
              <a:rPr lang="en-US" sz="1200" dirty="0">
                <a:solidFill>
                  <a:schemeClr val="bg1"/>
                </a:solidFill>
                <a:effectLst>
                  <a:outerShdw blurRad="38100" dist="38100" dir="2700000" algn="tl">
                    <a:srgbClr val="000000">
                      <a:alpha val="43137"/>
                    </a:srgbClr>
                  </a:outerShdw>
                </a:effectLst>
                <a:latin typeface="Abadi MT Condensed Extra Bold"/>
                <a:cs typeface="Abadi MT Condensed Extra Bold"/>
              </a:rPr>
              <a:t>8L engine INDIA origin, 13L 16L SWEDEN ORIGIN</a:t>
            </a:r>
          </a:p>
          <a:p>
            <a:pPr lvl="0"/>
            <a:endParaRPr lang="en-US" sz="1200" dirty="0">
              <a:solidFill>
                <a:schemeClr val="bg1"/>
              </a:solidFill>
              <a:effectLst>
                <a:outerShdw blurRad="38100" dist="38100" dir="2700000" algn="tl">
                  <a:srgbClr val="000000">
                    <a:alpha val="43137"/>
                  </a:srgbClr>
                </a:outerShdw>
              </a:effectLst>
              <a:latin typeface="Abadi MT Condensed Extra Bold"/>
              <a:cs typeface="Abadi MT Condensed Extra Bold"/>
            </a:endParaRPr>
          </a:p>
          <a:p>
            <a:pPr lvl="0"/>
            <a:r>
              <a:rPr lang="en-US" sz="1200" dirty="0">
                <a:solidFill>
                  <a:schemeClr val="bg1"/>
                </a:solidFill>
                <a:effectLst>
                  <a:outerShdw blurRad="38100" dist="38100" dir="2700000" algn="tl">
                    <a:srgbClr val="000000">
                      <a:alpha val="43137"/>
                    </a:srgbClr>
                  </a:outerShdw>
                </a:effectLst>
                <a:latin typeface="Abadi MT Condensed Extra Bold"/>
                <a:cs typeface="Abadi MT Condensed Extra Bold"/>
              </a:rPr>
              <a:t>TAILORED FOR:</a:t>
            </a:r>
          </a:p>
          <a:p>
            <a:pPr lvl="0"/>
            <a:r>
              <a:rPr lang="en-US" sz="1200" dirty="0">
                <a:solidFill>
                  <a:schemeClr val="bg1"/>
                </a:solidFill>
                <a:effectLst>
                  <a:outerShdw blurRad="38100" dist="38100" dir="2700000" algn="tl">
                    <a:srgbClr val="000000">
                      <a:alpha val="43137"/>
                    </a:srgbClr>
                  </a:outerShdw>
                </a:effectLst>
                <a:latin typeface="Abadi MT Condensed Extra Bold"/>
                <a:cs typeface="Abadi MT Condensed Extra Bold"/>
              </a:rPr>
              <a:t>HIGH END CONTINUOUSPRIME/STANDBY MEDIUM SIZE FACILITY</a:t>
            </a:r>
          </a:p>
          <a:p>
            <a:pPr lvl="0"/>
            <a:r>
              <a:rPr lang="en-US" sz="1200" dirty="0">
                <a:solidFill>
                  <a:schemeClr val="bg1"/>
                </a:solidFill>
                <a:effectLst>
                  <a:outerShdw blurRad="38100" dist="38100" dir="2700000" algn="tl">
                    <a:srgbClr val="000000">
                      <a:alpha val="43137"/>
                    </a:srgbClr>
                  </a:outerShdw>
                </a:effectLst>
                <a:latin typeface="Abadi MT Condensed Extra Bold"/>
                <a:cs typeface="Abadi MT Condensed Extra Bold"/>
              </a:rPr>
              <a:t>HIGH EMISSION REQUIREMENT RENTAL</a:t>
            </a:r>
          </a:p>
          <a:p>
            <a:r>
              <a:rPr lang="en-US" sz="1200" dirty="0">
                <a:solidFill>
                  <a:schemeClr val="bg1"/>
                </a:solidFill>
                <a:effectLst>
                  <a:outerShdw blurRad="38100" dist="38100" dir="2700000" algn="tl">
                    <a:srgbClr val="000000">
                      <a:alpha val="43137"/>
                    </a:srgbClr>
                  </a:outerShdw>
                </a:effectLst>
                <a:latin typeface="Abadi MT Condensed Extra Bold"/>
                <a:cs typeface="Abadi MT Condensed Extra Bold"/>
              </a:rPr>
              <a:t>HIGH ALTITUDE/AMBIENT APPLICATION</a:t>
            </a:r>
          </a:p>
          <a:p>
            <a:pPr lvl="0"/>
            <a:endParaRPr lang="en-US" sz="1200" dirty="0">
              <a:solidFill>
                <a:schemeClr val="bg1"/>
              </a:solidFill>
              <a:effectLst>
                <a:outerShdw blurRad="38100" dist="38100" dir="2700000" algn="tl">
                  <a:srgbClr val="000000">
                    <a:alpha val="43137"/>
                  </a:srgbClr>
                </a:outerShdw>
              </a:effectLst>
              <a:latin typeface="Abadi MT Condensed Extra Bold"/>
              <a:cs typeface="Abadi MT Condensed Extra Bold"/>
            </a:endParaRPr>
          </a:p>
          <a:p>
            <a:pPr lvl="0"/>
            <a:endParaRPr lang="en-US" sz="1200" dirty="0">
              <a:solidFill>
                <a:schemeClr val="bg1"/>
              </a:solidFill>
              <a:effectLst>
                <a:outerShdw blurRad="38100" dist="38100" dir="2700000" algn="tl">
                  <a:srgbClr val="000000">
                    <a:alpha val="43137"/>
                  </a:srgbClr>
                </a:outerShdw>
              </a:effectLst>
              <a:latin typeface="Abadi MT Condensed Extra Bold"/>
              <a:cs typeface="Abadi MT Condensed Extra Bold"/>
            </a:endParaRPr>
          </a:p>
          <a:p>
            <a:pPr lvl="0"/>
            <a:r>
              <a:rPr lang="en-US" sz="1200" dirty="0">
                <a:solidFill>
                  <a:schemeClr val="bg1"/>
                </a:solidFill>
                <a:effectLst>
                  <a:outerShdw blurRad="38100" dist="38100" dir="2700000" algn="tl">
                    <a:srgbClr val="000000">
                      <a:alpha val="43137"/>
                    </a:srgbClr>
                  </a:outerShdw>
                </a:effectLst>
                <a:latin typeface="Abadi MT Condensed Extra Bold"/>
                <a:cs typeface="Abadi MT Condensed Extra Bold"/>
              </a:rPr>
              <a:t>EMISSION RANGE:</a:t>
            </a:r>
          </a:p>
          <a:p>
            <a:pPr lvl="0"/>
            <a:r>
              <a:rPr lang="en-US" sz="1100" dirty="0">
                <a:solidFill>
                  <a:schemeClr val="bg1"/>
                </a:solidFill>
                <a:effectLst>
                  <a:outerShdw blurRad="38100" dist="38100" dir="2700000" algn="tl">
                    <a:srgbClr val="000000">
                      <a:alpha val="43137"/>
                    </a:srgbClr>
                  </a:outerShdw>
                </a:effectLst>
                <a:latin typeface="Abadi MT Condensed Extra Bold"/>
                <a:cs typeface="Abadi MT Condensed Extra Bold"/>
              </a:rPr>
              <a:t>STAGE 2/ TIER2</a:t>
            </a:r>
          </a:p>
          <a:p>
            <a:pPr lvl="0"/>
            <a:r>
              <a:rPr lang="en-US" sz="1100" dirty="0">
                <a:solidFill>
                  <a:schemeClr val="bg1"/>
                </a:solidFill>
                <a:effectLst>
                  <a:outerShdw blurRad="38100" dist="38100" dir="2700000" algn="tl">
                    <a:srgbClr val="000000">
                      <a:alpha val="43137"/>
                    </a:srgbClr>
                  </a:outerShdw>
                </a:effectLst>
                <a:latin typeface="Abadi MT Condensed Extra Bold"/>
                <a:cs typeface="Abadi MT Condensed Extra Bold"/>
              </a:rPr>
              <a:t>STAGE 3A/ TIER3</a:t>
            </a:r>
          </a:p>
          <a:p>
            <a:pPr lvl="0"/>
            <a:r>
              <a:rPr lang="en-US" sz="1100" dirty="0">
                <a:solidFill>
                  <a:schemeClr val="bg1"/>
                </a:solidFill>
                <a:effectLst>
                  <a:outerShdw blurRad="38100" dist="38100" dir="2700000" algn="tl">
                    <a:srgbClr val="000000">
                      <a:alpha val="43137"/>
                    </a:srgbClr>
                  </a:outerShdw>
                </a:effectLst>
                <a:latin typeface="Abadi MT Condensed Extra Bold"/>
                <a:cs typeface="Abadi MT Condensed Extra Bold"/>
              </a:rPr>
              <a:t>TIER4I/F</a:t>
            </a:r>
          </a:p>
          <a:p>
            <a:pPr lvl="0"/>
            <a:r>
              <a:rPr lang="en-US" sz="1100" dirty="0">
                <a:solidFill>
                  <a:schemeClr val="bg1"/>
                </a:solidFill>
                <a:effectLst>
                  <a:outerShdw blurRad="38100" dist="38100" dir="2700000" algn="tl">
                    <a:srgbClr val="000000">
                      <a:alpha val="43137"/>
                    </a:srgbClr>
                  </a:outerShdw>
                </a:effectLst>
                <a:latin typeface="Abadi MT Condensed Extra Bold"/>
                <a:cs typeface="Abadi MT Condensed Extra Bold"/>
              </a:rPr>
              <a:t>STAGE V</a:t>
            </a:r>
          </a:p>
          <a:p>
            <a:endParaRPr lang="en-US" dirty="0"/>
          </a:p>
        </p:txBody>
      </p:sp>
      <p:sp>
        <p:nvSpPr>
          <p:cNvPr id="4" name="Slide Number Placeholder 3"/>
          <p:cNvSpPr>
            <a:spLocks noGrp="1"/>
          </p:cNvSpPr>
          <p:nvPr>
            <p:ph type="sldNum" sz="quarter" idx="10"/>
          </p:nvPr>
        </p:nvSpPr>
        <p:spPr/>
        <p:txBody>
          <a:bodyPr/>
          <a:lstStyle/>
          <a:p>
            <a:fld id="{E4DC9247-0E9D-C74E-95F5-E1B99E9E6231}" type="slidenum">
              <a:rPr lang="en-US" smtClean="0"/>
              <a:pPr/>
              <a:t>28</a:t>
            </a:fld>
            <a:endParaRPr lang="en-US"/>
          </a:p>
        </p:txBody>
      </p:sp>
    </p:spTree>
    <p:extLst>
      <p:ext uri="{BB962C8B-B14F-4D97-AF65-F5344CB8AC3E}">
        <p14:creationId xmlns:p14="http://schemas.microsoft.com/office/powerpoint/2010/main" val="6155729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altLang="zh-CN" sz="2000" b="1" dirty="0">
                <a:solidFill>
                  <a:schemeClr val="bg1">
                    <a:lumMod val="75000"/>
                  </a:schemeClr>
                </a:solidFill>
                <a:latin typeface="Abadi MT Condensed Extra Bold"/>
                <a:cs typeface="Abadi MT Condensed Extra Bold"/>
              </a:rPr>
              <a:t>BF-M MTU ROLLS-ROYCE POWERED</a:t>
            </a:r>
          </a:p>
          <a:p>
            <a:endParaRPr lang="en-US" sz="2000" dirty="0">
              <a:solidFill>
                <a:schemeClr val="bg1">
                  <a:lumMod val="75000"/>
                </a:schemeClr>
              </a:solidFill>
              <a:latin typeface="Abadi MT Condensed Extra Bold"/>
              <a:cs typeface="Abadi MT Condensed Extra Bold"/>
            </a:endParaRPr>
          </a:p>
          <a:p>
            <a:r>
              <a:rPr lang="en-US" sz="1200" dirty="0">
                <a:solidFill>
                  <a:schemeClr val="bg1">
                    <a:lumMod val="75000"/>
                  </a:schemeClr>
                </a:solidFill>
                <a:latin typeface="Abadi MT Condensed Extra Bold"/>
                <a:cs typeface="Abadi MT Condensed Extra Bold"/>
              </a:rPr>
              <a:t>750kVA-3575kVA HIGH RANGE </a:t>
            </a:r>
          </a:p>
          <a:p>
            <a:r>
              <a:rPr lang="en-US" altLang="zh-CN" sz="1200" dirty="0">
                <a:solidFill>
                  <a:schemeClr val="bg1">
                    <a:lumMod val="75000"/>
                  </a:schemeClr>
                </a:solidFill>
                <a:latin typeface="Abadi MT Condensed Extra Bold"/>
                <a:cs typeface="Abadi MT Condensed Extra Bold"/>
              </a:rPr>
              <a:t>LOWEST FUEL CONSUMPTION IN ITS RANGE</a:t>
            </a:r>
            <a:endParaRPr lang="en-US" sz="1200" dirty="0">
              <a:solidFill>
                <a:schemeClr val="bg1">
                  <a:lumMod val="75000"/>
                </a:schemeClr>
              </a:solidFill>
              <a:latin typeface="Abadi MT Condensed Extra Bold"/>
              <a:cs typeface="Abadi MT Condensed Extra Bold"/>
            </a:endParaRPr>
          </a:p>
          <a:p>
            <a:r>
              <a:rPr lang="en-US" sz="1200" dirty="0">
                <a:solidFill>
                  <a:schemeClr val="bg1">
                    <a:lumMod val="75000"/>
                  </a:schemeClr>
                </a:solidFill>
                <a:latin typeface="Abadi MT Condensed Extra Bold"/>
                <a:cs typeface="Abadi MT Condensed Extra Bold"/>
              </a:rPr>
              <a:t>LOW OPERATIONAL COST</a:t>
            </a:r>
          </a:p>
          <a:p>
            <a:r>
              <a:rPr lang="en-US" sz="1200" dirty="0">
                <a:solidFill>
                  <a:schemeClr val="bg1">
                    <a:lumMod val="75000"/>
                  </a:schemeClr>
                </a:solidFill>
                <a:latin typeface="Abadi MT Condensed Extra Bold"/>
                <a:cs typeface="Abadi MT Condensed Extra Bold"/>
              </a:rPr>
              <a:t>TWICE LONGER SERVICE &amp; OVERHAUL INTERVAL</a:t>
            </a:r>
          </a:p>
          <a:p>
            <a:pPr lvl="0"/>
            <a:r>
              <a:rPr lang="en-US" sz="1200" dirty="0">
                <a:solidFill>
                  <a:schemeClr val="bg1">
                    <a:lumMod val="75000"/>
                  </a:schemeClr>
                </a:solidFill>
                <a:latin typeface="Abadi MT Condensed Extra Bold"/>
                <a:cs typeface="Abadi MT Condensed Extra Bold"/>
              </a:rPr>
              <a:t>PARTS ACCESSIBITILIES</a:t>
            </a:r>
          </a:p>
          <a:p>
            <a:r>
              <a:rPr lang="en-US" sz="1200" dirty="0">
                <a:solidFill>
                  <a:schemeClr val="bg1">
                    <a:lumMod val="75000"/>
                  </a:schemeClr>
                </a:solidFill>
                <a:latin typeface="Abadi MT Condensed Extra Bold"/>
                <a:cs typeface="Abadi MT Condensed Extra Bold"/>
              </a:rPr>
              <a:t>FULL RANGE G3 CLASS</a:t>
            </a:r>
          </a:p>
          <a:p>
            <a:pPr lvl="0"/>
            <a:r>
              <a:rPr lang="en-US" sz="1200" dirty="0">
                <a:solidFill>
                  <a:schemeClr val="bg1">
                    <a:lumMod val="75000"/>
                  </a:schemeClr>
                </a:solidFill>
                <a:latin typeface="Abadi MT Condensed Extra Bold"/>
                <a:cs typeface="Abadi MT Condensed Extra Bold"/>
              </a:rPr>
              <a:t>GLOBAL WARRANTY AND SERVICE</a:t>
            </a:r>
          </a:p>
          <a:p>
            <a:pPr lvl="0"/>
            <a:r>
              <a:rPr lang="en-US" sz="1200" dirty="0">
                <a:solidFill>
                  <a:schemeClr val="bg1">
                    <a:lumMod val="75000"/>
                  </a:schemeClr>
                </a:solidFill>
                <a:latin typeface="Abadi MT Condensed Extra Bold"/>
                <a:cs typeface="Abadi MT Condensed Extra Bold"/>
              </a:rPr>
              <a:t>OFFERS GERMANY&amp;CHINA ORIGIN</a:t>
            </a:r>
          </a:p>
          <a:p>
            <a:pPr lvl="0"/>
            <a:endParaRPr lang="en-US" sz="1200" dirty="0">
              <a:solidFill>
                <a:schemeClr val="bg1">
                  <a:lumMod val="75000"/>
                </a:schemeClr>
              </a:solidFill>
              <a:latin typeface="Abadi MT Condensed Extra Bold"/>
              <a:cs typeface="Abadi MT Condensed Extra Bold"/>
            </a:endParaRPr>
          </a:p>
          <a:p>
            <a:pPr lvl="0"/>
            <a:r>
              <a:rPr lang="en-US" sz="1200" dirty="0">
                <a:solidFill>
                  <a:schemeClr val="bg1">
                    <a:lumMod val="75000"/>
                  </a:schemeClr>
                </a:solidFill>
                <a:latin typeface="Abadi MT Condensed Extra Bold"/>
                <a:cs typeface="Abadi MT Condensed Extra Bold"/>
              </a:rPr>
              <a:t>TAILORED FOR PROJECT APPLICATIONS</a:t>
            </a:r>
          </a:p>
          <a:p>
            <a:pPr lvl="0"/>
            <a:r>
              <a:rPr lang="en-US" sz="1200" dirty="0">
                <a:solidFill>
                  <a:schemeClr val="bg1">
                    <a:lumMod val="75000"/>
                  </a:schemeClr>
                </a:solidFill>
                <a:latin typeface="Abadi MT Condensed Extra Bold"/>
                <a:cs typeface="Abadi MT Condensed Extra Bold"/>
              </a:rPr>
              <a:t>POWER STATION 3A</a:t>
            </a:r>
          </a:p>
          <a:p>
            <a:pPr lvl="0"/>
            <a:r>
              <a:rPr lang="en-US" sz="1200" dirty="0">
                <a:solidFill>
                  <a:schemeClr val="bg1">
                    <a:lumMod val="75000"/>
                  </a:schemeClr>
                </a:solidFill>
                <a:latin typeface="Abadi MT Condensed Extra Bold"/>
                <a:cs typeface="Abadi MT Condensed Extra Bold"/>
              </a:rPr>
              <a:t>STANDBY 3D</a:t>
            </a:r>
          </a:p>
          <a:p>
            <a:pPr lvl="0"/>
            <a:r>
              <a:rPr lang="en-US" sz="1200" dirty="0">
                <a:solidFill>
                  <a:schemeClr val="bg1">
                    <a:lumMod val="75000"/>
                  </a:schemeClr>
                </a:solidFill>
                <a:latin typeface="Abadi MT Condensed Extra Bold"/>
                <a:cs typeface="Abadi MT Condensed Extra Bold"/>
              </a:rPr>
              <a:t>PRIME 3B/3E</a:t>
            </a:r>
          </a:p>
          <a:p>
            <a:pPr lvl="0"/>
            <a:r>
              <a:rPr lang="en-US" sz="1200" dirty="0">
                <a:solidFill>
                  <a:schemeClr val="bg1">
                    <a:lumMod val="75000"/>
                  </a:schemeClr>
                </a:solidFill>
                <a:latin typeface="Abadi MT Condensed Extra Bold"/>
                <a:cs typeface="Abadi MT Condensed Extra Bold"/>
              </a:rPr>
              <a:t>DATA CENTER CONTINUOUS 3F</a:t>
            </a:r>
          </a:p>
          <a:p>
            <a:pPr lvl="0"/>
            <a:r>
              <a:rPr lang="en-US" sz="1200" dirty="0">
                <a:solidFill>
                  <a:schemeClr val="bg1">
                    <a:lumMod val="75000"/>
                  </a:schemeClr>
                </a:solidFill>
                <a:latin typeface="Abadi MT Condensed Extra Bold"/>
                <a:cs typeface="Abadi MT Condensed Extra Bold"/>
              </a:rPr>
              <a:t>GRID STABLIZATION POWER 3G</a:t>
            </a:r>
          </a:p>
          <a:p>
            <a:r>
              <a:rPr lang="en-US" sz="1200" dirty="0">
                <a:solidFill>
                  <a:schemeClr val="bg1">
                    <a:lumMod val="75000"/>
                  </a:schemeClr>
                </a:solidFill>
                <a:latin typeface="Abadi MT Condensed Extra Bold"/>
                <a:cs typeface="Abadi MT Condensed Extra Bold"/>
              </a:rPr>
              <a:t>HIGH ALTITUDE APPLICATION</a:t>
            </a:r>
          </a:p>
          <a:p>
            <a:pPr lvl="0"/>
            <a:endParaRPr lang="en-US" sz="1200" dirty="0">
              <a:solidFill>
                <a:schemeClr val="bg1">
                  <a:lumMod val="75000"/>
                </a:schemeClr>
              </a:solidFill>
              <a:latin typeface="Abadi MT Condensed Extra Bold"/>
              <a:cs typeface="Abadi MT Condensed Extra Bold"/>
            </a:endParaRPr>
          </a:p>
          <a:p>
            <a:pPr lvl="0"/>
            <a:endParaRPr lang="en-US" sz="1200" dirty="0">
              <a:solidFill>
                <a:schemeClr val="bg1">
                  <a:lumMod val="75000"/>
                </a:schemeClr>
              </a:solidFill>
              <a:latin typeface="Abadi MT Condensed Extra Bold"/>
              <a:cs typeface="Abadi MT Condensed Extra Bold"/>
            </a:endParaRPr>
          </a:p>
          <a:p>
            <a:pPr lvl="0"/>
            <a:r>
              <a:rPr lang="en-US" sz="1200" dirty="0">
                <a:solidFill>
                  <a:schemeClr val="bg1">
                    <a:lumMod val="75000"/>
                  </a:schemeClr>
                </a:solidFill>
                <a:latin typeface="Abadi MT Condensed Extra Bold"/>
                <a:cs typeface="Abadi MT Condensed Extra Bold"/>
              </a:rPr>
              <a:t>EMISSION RANGE:</a:t>
            </a:r>
          </a:p>
          <a:p>
            <a:pPr lvl="0"/>
            <a:r>
              <a:rPr lang="en-US" sz="1100" dirty="0">
                <a:solidFill>
                  <a:schemeClr val="bg1">
                    <a:lumMod val="75000"/>
                  </a:schemeClr>
                </a:solidFill>
                <a:latin typeface="Abadi MT Condensed Extra Bold"/>
                <a:cs typeface="Abadi MT Condensed Extra Bold"/>
              </a:rPr>
              <a:t>NON-EMISSION FUEL PRIORITIES</a:t>
            </a:r>
          </a:p>
          <a:p>
            <a:pPr lvl="0"/>
            <a:r>
              <a:rPr lang="en-US" sz="1100" dirty="0">
                <a:solidFill>
                  <a:schemeClr val="bg1">
                    <a:lumMod val="75000"/>
                  </a:schemeClr>
                </a:solidFill>
                <a:latin typeface="Abadi MT Condensed Extra Bold"/>
                <a:cs typeface="Abadi MT Condensed Extra Bold"/>
              </a:rPr>
              <a:t>EMISSION PRIORITY </a:t>
            </a:r>
          </a:p>
          <a:p>
            <a:pPr lvl="0"/>
            <a:r>
              <a:rPr lang="en-US" sz="1100" dirty="0">
                <a:solidFill>
                  <a:schemeClr val="bg1">
                    <a:lumMod val="75000"/>
                  </a:schemeClr>
                </a:solidFill>
                <a:latin typeface="Abadi MT Condensed Extra Bold"/>
                <a:cs typeface="Abadi MT Condensed Extra Bold"/>
              </a:rPr>
              <a:t>TALUFT/SINGAPORE EMISSION/CHINA STAGE3/TIER 2</a:t>
            </a:r>
            <a:endParaRPr lang="en-US" sz="1200" dirty="0">
              <a:solidFill>
                <a:schemeClr val="bg1">
                  <a:lumMod val="75000"/>
                </a:schemeClr>
              </a:solidFill>
              <a:latin typeface="Abadi MT Condensed Extra Bold"/>
              <a:cs typeface="Abadi MT Condensed Extra Bold"/>
            </a:endParaRPr>
          </a:p>
          <a:p>
            <a:endParaRPr lang="en-US" dirty="0"/>
          </a:p>
        </p:txBody>
      </p:sp>
      <p:sp>
        <p:nvSpPr>
          <p:cNvPr id="4" name="Slide Number Placeholder 3"/>
          <p:cNvSpPr>
            <a:spLocks noGrp="1"/>
          </p:cNvSpPr>
          <p:nvPr>
            <p:ph type="sldNum" sz="quarter" idx="10"/>
          </p:nvPr>
        </p:nvSpPr>
        <p:spPr/>
        <p:txBody>
          <a:bodyPr/>
          <a:lstStyle/>
          <a:p>
            <a:fld id="{E4DC9247-0E9D-C74E-95F5-E1B99E9E6231}" type="slidenum">
              <a:rPr lang="en-US" smtClean="0"/>
              <a:pPr/>
              <a:t>29</a:t>
            </a:fld>
            <a:endParaRPr lang="en-US"/>
          </a:p>
        </p:txBody>
      </p:sp>
    </p:spTree>
    <p:extLst>
      <p:ext uri="{BB962C8B-B14F-4D97-AF65-F5344CB8AC3E}">
        <p14:creationId xmlns:p14="http://schemas.microsoft.com/office/powerpoint/2010/main" val="615572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en-US" altLang="zh-CN" dirty="0"/>
              <a:t>BAIFA's strength lies in our extensive global distributor network. With partners across 5 continents, we deliver localized power solutions while maintaining international quality standards.</a:t>
            </a:r>
            <a:endParaRPr lang="zh-CN" altLang="en-US" dirty="0"/>
          </a:p>
        </p:txBody>
      </p:sp>
      <p:sp>
        <p:nvSpPr>
          <p:cNvPr id="4" name="灯片编号占位符 3"/>
          <p:cNvSpPr>
            <a:spLocks noGrp="1"/>
          </p:cNvSpPr>
          <p:nvPr>
            <p:ph type="sldNum" sz="quarter" idx="5"/>
          </p:nvPr>
        </p:nvSpPr>
        <p:spPr/>
        <p:txBody>
          <a:bodyPr/>
          <a:lstStyle/>
          <a:p>
            <a:fld id="{E4DC9247-0E9D-C74E-95F5-E1B99E9E6231}" type="slidenum">
              <a:rPr lang="en-US" smtClean="0"/>
              <a:pPr/>
              <a:t>3</a:t>
            </a:fld>
            <a:endParaRPr lang="en-US"/>
          </a:p>
        </p:txBody>
      </p:sp>
    </p:spTree>
    <p:extLst>
      <p:ext uri="{BB962C8B-B14F-4D97-AF65-F5344CB8AC3E}">
        <p14:creationId xmlns:p14="http://schemas.microsoft.com/office/powerpoint/2010/main" val="38212219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altLang="zh-CN" sz="2000" b="1" dirty="0">
                <a:solidFill>
                  <a:schemeClr val="bg1">
                    <a:lumMod val="75000"/>
                  </a:schemeClr>
                </a:solidFill>
                <a:latin typeface="Abadi MT Condensed Extra Bold"/>
                <a:cs typeface="Abadi MT Condensed Extra Bold"/>
              </a:rPr>
              <a:t>BF-BD BAUDOUIN POWERED</a:t>
            </a:r>
          </a:p>
          <a:p>
            <a:endParaRPr lang="en-US" sz="2000" dirty="0">
              <a:solidFill>
                <a:schemeClr val="bg1">
                  <a:lumMod val="75000"/>
                </a:schemeClr>
              </a:solidFill>
              <a:latin typeface="Abadi MT Condensed Extra Bold"/>
              <a:cs typeface="Abadi MT Condensed Extra Bold"/>
            </a:endParaRPr>
          </a:p>
          <a:p>
            <a:r>
              <a:rPr lang="en-US" sz="1200" dirty="0">
                <a:solidFill>
                  <a:schemeClr val="bg1">
                    <a:lumMod val="75000"/>
                  </a:schemeClr>
                </a:solidFill>
                <a:latin typeface="Abadi MT Condensed Extra Bold"/>
                <a:cs typeface="Abadi MT Condensed Extra Bold"/>
              </a:rPr>
              <a:t>17KVA-4000kVA FULL RANGE SOLUTION</a:t>
            </a:r>
          </a:p>
          <a:p>
            <a:r>
              <a:rPr lang="en-US" altLang="zh-CN" sz="1200" dirty="0">
                <a:solidFill>
                  <a:schemeClr val="bg1">
                    <a:lumMod val="75000"/>
                  </a:schemeClr>
                </a:solidFill>
                <a:latin typeface="Abadi MT Condensed Extra Bold"/>
                <a:cs typeface="Abadi MT Condensed Extra Bold"/>
              </a:rPr>
              <a:t>LOWEST CAPEX FOR STANDBY MARKET</a:t>
            </a:r>
            <a:endParaRPr lang="en-US" sz="1200" dirty="0">
              <a:solidFill>
                <a:schemeClr val="bg1">
                  <a:lumMod val="75000"/>
                </a:schemeClr>
              </a:solidFill>
              <a:latin typeface="Abadi MT Condensed Extra Bold"/>
              <a:cs typeface="Abadi MT Condensed Extra Bold"/>
            </a:endParaRPr>
          </a:p>
          <a:p>
            <a:pPr lvl="0"/>
            <a:r>
              <a:rPr lang="en-US" sz="1200" dirty="0">
                <a:solidFill>
                  <a:schemeClr val="bg1">
                    <a:lumMod val="75000"/>
                  </a:schemeClr>
                </a:solidFill>
                <a:latin typeface="Abadi MT Condensed Extra Bold"/>
                <a:cs typeface="Abadi MT Condensed Extra Bold"/>
              </a:rPr>
              <a:t>PARTS ACCESSIBITILIES</a:t>
            </a:r>
          </a:p>
          <a:p>
            <a:r>
              <a:rPr lang="en-US" sz="1200" dirty="0">
                <a:solidFill>
                  <a:schemeClr val="bg1">
                    <a:lumMod val="75000"/>
                  </a:schemeClr>
                </a:solidFill>
                <a:latin typeface="Abadi MT Condensed Extra Bold"/>
                <a:cs typeface="Abadi MT Condensed Extra Bold"/>
              </a:rPr>
              <a:t>FULL RANGE G3 CLASS</a:t>
            </a:r>
          </a:p>
          <a:p>
            <a:pPr lvl="0"/>
            <a:r>
              <a:rPr lang="en-US" sz="1200" dirty="0">
                <a:solidFill>
                  <a:schemeClr val="bg1">
                    <a:lumMod val="75000"/>
                  </a:schemeClr>
                </a:solidFill>
                <a:latin typeface="Abadi MT Condensed Extra Bold"/>
                <a:cs typeface="Abadi MT Condensed Extra Bold"/>
              </a:rPr>
              <a:t>GLOBAL WARRANTY AND SERVICE</a:t>
            </a:r>
          </a:p>
          <a:p>
            <a:pPr lvl="0"/>
            <a:endParaRPr lang="en-US" sz="1200" dirty="0">
              <a:solidFill>
                <a:schemeClr val="bg1">
                  <a:lumMod val="75000"/>
                </a:schemeClr>
              </a:solidFill>
              <a:latin typeface="Abadi MT Condensed Extra Bold"/>
              <a:cs typeface="Abadi MT Condensed Extra Bold"/>
            </a:endParaRPr>
          </a:p>
          <a:p>
            <a:pPr lvl="0"/>
            <a:r>
              <a:rPr lang="en-US" sz="1200" dirty="0">
                <a:solidFill>
                  <a:schemeClr val="bg1">
                    <a:lumMod val="75000"/>
                  </a:schemeClr>
                </a:solidFill>
                <a:latin typeface="Abadi MT Condensed Extra Bold"/>
                <a:cs typeface="Abadi MT Condensed Extra Bold"/>
              </a:rPr>
              <a:t>TAILORED FOR PROJECT APPLICATIONS</a:t>
            </a:r>
          </a:p>
          <a:p>
            <a:pPr lvl="0"/>
            <a:r>
              <a:rPr lang="en-US" sz="1200" dirty="0">
                <a:solidFill>
                  <a:schemeClr val="bg1">
                    <a:lumMod val="75000"/>
                  </a:schemeClr>
                </a:solidFill>
                <a:latin typeface="Abadi MT Condensed Extra Bold"/>
                <a:cs typeface="Abadi MT Condensed Extra Bold"/>
              </a:rPr>
              <a:t>STANDBY</a:t>
            </a:r>
          </a:p>
          <a:p>
            <a:pPr lvl="0"/>
            <a:r>
              <a:rPr lang="en-US" sz="1200" dirty="0">
                <a:solidFill>
                  <a:schemeClr val="bg1">
                    <a:lumMod val="75000"/>
                  </a:schemeClr>
                </a:solidFill>
                <a:latin typeface="Abadi MT Condensed Extra Bold"/>
                <a:cs typeface="Abadi MT Condensed Extra Bold"/>
              </a:rPr>
              <a:t>DATA CENTER CONTINUOUS</a:t>
            </a:r>
          </a:p>
          <a:p>
            <a:pPr lvl="0"/>
            <a:r>
              <a:rPr lang="en-US" sz="1200" dirty="0">
                <a:solidFill>
                  <a:schemeClr val="bg1">
                    <a:lumMod val="75000"/>
                  </a:schemeClr>
                </a:solidFill>
                <a:latin typeface="Abadi MT Condensed Extra Bold"/>
                <a:cs typeface="Abadi MT Condensed Extra Bold"/>
              </a:rPr>
              <a:t>HIGH ALTITUDE </a:t>
            </a:r>
          </a:p>
          <a:p>
            <a:pPr lvl="0"/>
            <a:endParaRPr lang="en-US" sz="1200" dirty="0">
              <a:solidFill>
                <a:schemeClr val="bg1">
                  <a:lumMod val="75000"/>
                </a:schemeClr>
              </a:solidFill>
              <a:latin typeface="Abadi MT Condensed Extra Bold"/>
              <a:cs typeface="Abadi MT Condensed Extra Bold"/>
            </a:endParaRPr>
          </a:p>
          <a:p>
            <a:pPr lvl="0"/>
            <a:r>
              <a:rPr lang="en-US" sz="1200" dirty="0">
                <a:solidFill>
                  <a:schemeClr val="bg1">
                    <a:lumMod val="75000"/>
                  </a:schemeClr>
                </a:solidFill>
                <a:latin typeface="Abadi MT Condensed Extra Bold"/>
                <a:cs typeface="Abadi MT Condensed Extra Bold"/>
              </a:rPr>
              <a:t>EMISSION RANGE:</a:t>
            </a:r>
          </a:p>
          <a:p>
            <a:pPr lvl="0"/>
            <a:r>
              <a:rPr lang="en-US" sz="1100" dirty="0">
                <a:solidFill>
                  <a:schemeClr val="bg1">
                    <a:lumMod val="75000"/>
                  </a:schemeClr>
                </a:solidFill>
                <a:latin typeface="Abadi MT Condensed Extra Bold"/>
                <a:cs typeface="Abadi MT Condensed Extra Bold"/>
              </a:rPr>
              <a:t>NON-EMISSION FUEL PRIORITIES</a:t>
            </a:r>
          </a:p>
          <a:p>
            <a:pPr lvl="0"/>
            <a:r>
              <a:rPr lang="en-US" sz="1100" dirty="0">
                <a:solidFill>
                  <a:schemeClr val="bg1">
                    <a:lumMod val="75000"/>
                  </a:schemeClr>
                </a:solidFill>
                <a:latin typeface="Abadi MT Condensed Extra Bold"/>
                <a:cs typeface="Abadi MT Condensed Extra Bold"/>
              </a:rPr>
              <a:t>EMISSION PRIORITY </a:t>
            </a:r>
          </a:p>
          <a:p>
            <a:pPr lvl="0"/>
            <a:r>
              <a:rPr lang="en-US" sz="1100" dirty="0">
                <a:solidFill>
                  <a:schemeClr val="bg1">
                    <a:lumMod val="75000"/>
                  </a:schemeClr>
                </a:solidFill>
                <a:latin typeface="Abadi MT Condensed Extra Bold"/>
                <a:cs typeface="Abadi MT Condensed Extra Bold"/>
              </a:rPr>
              <a:t>TALUFT/SINGAPORE EMISSION/CHINA STAGE3/TIER 2</a:t>
            </a:r>
            <a:endParaRPr lang="en-US" sz="1200" dirty="0">
              <a:solidFill>
                <a:schemeClr val="bg1">
                  <a:lumMod val="75000"/>
                </a:schemeClr>
              </a:solidFill>
              <a:latin typeface="Abadi MT Condensed Extra Bold"/>
              <a:cs typeface="Abadi MT Condensed Extra Bold"/>
            </a:endParaRPr>
          </a:p>
          <a:p>
            <a:endParaRPr lang="en-US" dirty="0"/>
          </a:p>
        </p:txBody>
      </p:sp>
      <p:sp>
        <p:nvSpPr>
          <p:cNvPr id="4" name="Slide Number Placeholder 3"/>
          <p:cNvSpPr>
            <a:spLocks noGrp="1"/>
          </p:cNvSpPr>
          <p:nvPr>
            <p:ph type="sldNum" sz="quarter" idx="10"/>
          </p:nvPr>
        </p:nvSpPr>
        <p:spPr/>
        <p:txBody>
          <a:bodyPr/>
          <a:lstStyle/>
          <a:p>
            <a:fld id="{E4DC9247-0E9D-C74E-95F5-E1B99E9E6231}" type="slidenum">
              <a:rPr lang="en-US" smtClean="0"/>
              <a:pPr/>
              <a:t>30</a:t>
            </a:fld>
            <a:endParaRPr lang="en-US"/>
          </a:p>
        </p:txBody>
      </p:sp>
    </p:spTree>
    <p:extLst>
      <p:ext uri="{BB962C8B-B14F-4D97-AF65-F5344CB8AC3E}">
        <p14:creationId xmlns:p14="http://schemas.microsoft.com/office/powerpoint/2010/main" val="6155729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altLang="zh-CN" sz="2000" b="1" dirty="0">
                <a:solidFill>
                  <a:schemeClr val="bg1">
                    <a:lumMod val="75000"/>
                  </a:schemeClr>
                </a:solidFill>
                <a:latin typeface="Abadi MT Condensed Extra Bold"/>
                <a:cs typeface="Abadi MT Condensed Extra Bold"/>
              </a:rPr>
              <a:t>BF-DW HYUNDAI POWERED</a:t>
            </a:r>
          </a:p>
          <a:p>
            <a:endParaRPr lang="en-US" sz="2000" dirty="0">
              <a:solidFill>
                <a:schemeClr val="bg1">
                  <a:lumMod val="75000"/>
                </a:schemeClr>
              </a:solidFill>
              <a:latin typeface="Abadi MT Condensed Extra Bold"/>
              <a:cs typeface="Abadi MT Condensed Extra Bold"/>
            </a:endParaRPr>
          </a:p>
          <a:p>
            <a:r>
              <a:rPr lang="en-US" sz="1200" dirty="0">
                <a:solidFill>
                  <a:schemeClr val="bg1">
                    <a:lumMod val="75000"/>
                  </a:schemeClr>
                </a:solidFill>
                <a:latin typeface="Abadi MT Condensed Extra Bold"/>
                <a:cs typeface="Abadi MT Condensed Extra Bold"/>
              </a:rPr>
              <a:t>168kVA-1000kVA MEDIUM RANGE </a:t>
            </a:r>
          </a:p>
          <a:p>
            <a:r>
              <a:rPr lang="en-US" altLang="zh-CN" sz="1200" dirty="0">
                <a:solidFill>
                  <a:schemeClr val="bg1">
                    <a:lumMod val="75000"/>
                  </a:schemeClr>
                </a:solidFill>
                <a:latin typeface="Abadi MT Condensed Extra Bold"/>
                <a:cs typeface="Abadi MT Condensed Extra Bold"/>
              </a:rPr>
              <a:t>LOW CAPEX</a:t>
            </a:r>
            <a:endParaRPr lang="en-US" sz="1200" dirty="0">
              <a:solidFill>
                <a:schemeClr val="bg1">
                  <a:lumMod val="75000"/>
                </a:schemeClr>
              </a:solidFill>
              <a:latin typeface="Abadi MT Condensed Extra Bold"/>
              <a:cs typeface="Abadi MT Condensed Extra Bold"/>
            </a:endParaRPr>
          </a:p>
          <a:p>
            <a:pPr lvl="0"/>
            <a:r>
              <a:rPr lang="en-US" sz="1200" dirty="0">
                <a:solidFill>
                  <a:schemeClr val="bg1">
                    <a:lumMod val="75000"/>
                  </a:schemeClr>
                </a:solidFill>
                <a:latin typeface="Abadi MT Condensed Extra Bold"/>
                <a:cs typeface="Abadi MT Condensed Extra Bold"/>
              </a:rPr>
              <a:t>PARTS ACCESSIBITILIES</a:t>
            </a:r>
          </a:p>
          <a:p>
            <a:pPr lvl="0"/>
            <a:r>
              <a:rPr lang="en-US" sz="1200" dirty="0">
                <a:solidFill>
                  <a:schemeClr val="bg1">
                    <a:lumMod val="75000"/>
                  </a:schemeClr>
                </a:solidFill>
                <a:latin typeface="Abadi MT Condensed Extra Bold"/>
                <a:cs typeface="Abadi MT Condensed Extra Bold"/>
              </a:rPr>
              <a:t>GLOBAL WARRANTY AND SERVICE</a:t>
            </a:r>
          </a:p>
          <a:p>
            <a:pPr lvl="0"/>
            <a:r>
              <a:rPr lang="en-US" sz="1200" dirty="0">
                <a:solidFill>
                  <a:schemeClr val="bg1">
                    <a:lumMod val="75000"/>
                  </a:schemeClr>
                </a:solidFill>
                <a:latin typeface="Abadi MT Condensed Extra Bold"/>
                <a:cs typeface="Abadi MT Condensed Extra Bold"/>
              </a:rPr>
              <a:t>OFFERS KOREA ORIGIN</a:t>
            </a:r>
          </a:p>
          <a:p>
            <a:pPr lvl="0"/>
            <a:endParaRPr lang="en-US" sz="1200" dirty="0">
              <a:solidFill>
                <a:schemeClr val="bg1">
                  <a:lumMod val="75000"/>
                </a:schemeClr>
              </a:solidFill>
              <a:latin typeface="Abadi MT Condensed Extra Bold"/>
              <a:cs typeface="Abadi MT Condensed Extra Bold"/>
            </a:endParaRPr>
          </a:p>
          <a:p>
            <a:pPr lvl="0"/>
            <a:r>
              <a:rPr lang="en-US" sz="1200" dirty="0">
                <a:solidFill>
                  <a:schemeClr val="bg1">
                    <a:lumMod val="75000"/>
                  </a:schemeClr>
                </a:solidFill>
                <a:latin typeface="Abadi MT Condensed Extra Bold"/>
                <a:cs typeface="Abadi MT Condensed Extra Bold"/>
              </a:rPr>
              <a:t>TAILOR FOR PROJECT APPLICATIONS</a:t>
            </a:r>
          </a:p>
          <a:p>
            <a:pPr lvl="0"/>
            <a:r>
              <a:rPr lang="en-US" sz="1200" dirty="0">
                <a:solidFill>
                  <a:schemeClr val="bg1">
                    <a:lumMod val="75000"/>
                  </a:schemeClr>
                </a:solidFill>
                <a:latin typeface="Abadi MT Condensed Extra Bold"/>
                <a:cs typeface="Abadi MT Condensed Extra Bold"/>
              </a:rPr>
              <a:t>STANDBY MEDIUM SIZE FACILITY</a:t>
            </a:r>
          </a:p>
          <a:p>
            <a:pPr lvl="0"/>
            <a:endParaRPr lang="en-US" sz="1200" dirty="0">
              <a:solidFill>
                <a:schemeClr val="bg1">
                  <a:lumMod val="75000"/>
                </a:schemeClr>
              </a:solidFill>
              <a:latin typeface="Abadi MT Condensed Extra Bold"/>
              <a:cs typeface="Abadi MT Condensed Extra Bold"/>
            </a:endParaRPr>
          </a:p>
          <a:p>
            <a:pPr lvl="0"/>
            <a:endParaRPr lang="en-US" sz="1200" dirty="0">
              <a:solidFill>
                <a:schemeClr val="bg1">
                  <a:lumMod val="75000"/>
                </a:schemeClr>
              </a:solidFill>
              <a:latin typeface="Abadi MT Condensed Extra Bold"/>
              <a:cs typeface="Abadi MT Condensed Extra Bold"/>
            </a:endParaRPr>
          </a:p>
          <a:p>
            <a:pPr lvl="0"/>
            <a:r>
              <a:rPr lang="en-US" sz="1400" dirty="0">
                <a:solidFill>
                  <a:schemeClr val="bg1">
                    <a:lumMod val="75000"/>
                  </a:schemeClr>
                </a:solidFill>
                <a:latin typeface="Abadi MT Condensed Extra Bold"/>
                <a:cs typeface="Abadi MT Condensed Extra Bold"/>
              </a:rPr>
              <a:t>EMISSION RANGE:</a:t>
            </a:r>
          </a:p>
          <a:p>
            <a:pPr lvl="0"/>
            <a:r>
              <a:rPr lang="en-US" sz="1200" dirty="0">
                <a:solidFill>
                  <a:schemeClr val="bg1">
                    <a:lumMod val="75000"/>
                  </a:schemeClr>
                </a:solidFill>
                <a:latin typeface="Abadi MT Condensed Extra Bold"/>
                <a:cs typeface="Abadi MT Condensed Extra Bold"/>
              </a:rPr>
              <a:t>NON-EMISSION</a:t>
            </a:r>
          </a:p>
          <a:p>
            <a:pPr lvl="0"/>
            <a:r>
              <a:rPr lang="en-US" sz="1200" dirty="0">
                <a:solidFill>
                  <a:schemeClr val="bg1">
                    <a:lumMod val="75000"/>
                  </a:schemeClr>
                </a:solidFill>
                <a:latin typeface="Abadi MT Condensed Extra Bold"/>
                <a:cs typeface="Abadi MT Condensed Extra Bold"/>
              </a:rPr>
              <a:t>TIER 2 &amp; 3</a:t>
            </a:r>
          </a:p>
          <a:p>
            <a:pPr lvl="0"/>
            <a:r>
              <a:rPr lang="en-US" sz="1200" dirty="0">
                <a:solidFill>
                  <a:schemeClr val="bg1">
                    <a:lumMod val="75000"/>
                  </a:schemeClr>
                </a:solidFill>
                <a:latin typeface="Abadi MT Condensed Extra Bold"/>
                <a:cs typeface="Abadi MT Condensed Extra Bold"/>
              </a:rPr>
              <a:t>TIER 4F</a:t>
            </a:r>
          </a:p>
          <a:p>
            <a:pPr lvl="0"/>
            <a:r>
              <a:rPr lang="en-US" sz="1200" dirty="0">
                <a:solidFill>
                  <a:schemeClr val="bg1">
                    <a:lumMod val="75000"/>
                  </a:schemeClr>
                </a:solidFill>
                <a:latin typeface="Abadi MT Condensed Extra Bold"/>
                <a:cs typeface="Abadi MT Condensed Extra Bold"/>
              </a:rPr>
              <a:t>STAGE V</a:t>
            </a:r>
            <a:endParaRPr lang="en-US" dirty="0">
              <a:solidFill>
                <a:schemeClr val="bg1">
                  <a:lumMod val="75000"/>
                </a:schemeClr>
              </a:solidFill>
              <a:latin typeface="Abadi MT Condensed Extra Bold"/>
              <a:cs typeface="Abadi MT Condensed Extra Bold"/>
            </a:endParaRPr>
          </a:p>
          <a:p>
            <a:endParaRPr lang="en-US" dirty="0"/>
          </a:p>
        </p:txBody>
      </p:sp>
      <p:sp>
        <p:nvSpPr>
          <p:cNvPr id="4" name="Slide Number Placeholder 3"/>
          <p:cNvSpPr>
            <a:spLocks noGrp="1"/>
          </p:cNvSpPr>
          <p:nvPr>
            <p:ph type="sldNum" sz="quarter" idx="10"/>
          </p:nvPr>
        </p:nvSpPr>
        <p:spPr/>
        <p:txBody>
          <a:bodyPr/>
          <a:lstStyle/>
          <a:p>
            <a:fld id="{E4DC9247-0E9D-C74E-95F5-E1B99E9E6231}" type="slidenum">
              <a:rPr lang="en-US" smtClean="0"/>
              <a:pPr/>
              <a:t>31</a:t>
            </a:fld>
            <a:endParaRPr lang="en-US"/>
          </a:p>
        </p:txBody>
      </p:sp>
    </p:spTree>
    <p:extLst>
      <p:ext uri="{BB962C8B-B14F-4D97-AF65-F5344CB8AC3E}">
        <p14:creationId xmlns:p14="http://schemas.microsoft.com/office/powerpoint/2010/main" val="6155729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altLang="zh-CN" sz="2000" b="1" dirty="0">
                <a:solidFill>
                  <a:schemeClr val="bg1">
                    <a:lumMod val="75000"/>
                  </a:schemeClr>
                </a:solidFill>
                <a:latin typeface="Abadi MT Condensed Extra Bold"/>
                <a:cs typeface="Abadi MT Condensed Extra Bold"/>
              </a:rPr>
              <a:t>BF-SM/MH MITSUBISHI POWERED</a:t>
            </a:r>
          </a:p>
          <a:p>
            <a:endParaRPr lang="en-US" sz="2000" dirty="0">
              <a:solidFill>
                <a:schemeClr val="bg1">
                  <a:lumMod val="75000"/>
                </a:schemeClr>
              </a:solidFill>
              <a:latin typeface="Abadi MT Condensed Extra Bold"/>
              <a:cs typeface="Abadi MT Condensed Extra Bold"/>
            </a:endParaRPr>
          </a:p>
          <a:p>
            <a:r>
              <a:rPr lang="en-US" sz="1200" dirty="0">
                <a:solidFill>
                  <a:schemeClr val="bg1">
                    <a:lumMod val="75000"/>
                  </a:schemeClr>
                </a:solidFill>
                <a:latin typeface="Abadi MT Condensed Extra Bold"/>
                <a:cs typeface="Abadi MT Condensed Extra Bold"/>
              </a:rPr>
              <a:t>750kVA-2500kVA HIGH RANGE </a:t>
            </a:r>
          </a:p>
          <a:p>
            <a:r>
              <a:rPr lang="en-US" sz="1200" dirty="0">
                <a:solidFill>
                  <a:schemeClr val="bg1">
                    <a:lumMod val="75000"/>
                  </a:schemeClr>
                </a:solidFill>
                <a:latin typeface="Abadi MT Condensed Extra Bold"/>
                <a:cs typeface="Abadi MT Condensed Extra Bold"/>
              </a:rPr>
              <a:t>LOW CAPEX</a:t>
            </a:r>
          </a:p>
          <a:p>
            <a:pPr lvl="0"/>
            <a:r>
              <a:rPr lang="en-US" sz="1200" dirty="0">
                <a:solidFill>
                  <a:schemeClr val="bg1">
                    <a:lumMod val="75000"/>
                  </a:schemeClr>
                </a:solidFill>
                <a:latin typeface="Abadi MT Condensed Extra Bold"/>
                <a:cs typeface="Abadi MT Condensed Extra Bold"/>
              </a:rPr>
              <a:t>PARTS ACCESSIBITILIES</a:t>
            </a:r>
          </a:p>
          <a:p>
            <a:r>
              <a:rPr lang="en-US" sz="1200" dirty="0">
                <a:solidFill>
                  <a:schemeClr val="bg1">
                    <a:lumMod val="75000"/>
                  </a:schemeClr>
                </a:solidFill>
                <a:latin typeface="Abadi MT Condensed Extra Bold"/>
                <a:cs typeface="Abadi MT Condensed Extra Bold"/>
              </a:rPr>
              <a:t>PTA RANGE G3 CLASS</a:t>
            </a:r>
          </a:p>
          <a:p>
            <a:pPr lvl="0"/>
            <a:r>
              <a:rPr lang="en-US" sz="1200" dirty="0">
                <a:solidFill>
                  <a:schemeClr val="bg1">
                    <a:lumMod val="75000"/>
                  </a:schemeClr>
                </a:solidFill>
                <a:latin typeface="Abadi MT Condensed Extra Bold"/>
                <a:cs typeface="Abadi MT Condensed Extra Bold"/>
              </a:rPr>
              <a:t>GLOBAL WARRANTY AND SERVICE</a:t>
            </a:r>
          </a:p>
          <a:p>
            <a:pPr lvl="0"/>
            <a:r>
              <a:rPr lang="en-US" sz="1200" dirty="0">
                <a:solidFill>
                  <a:schemeClr val="bg1">
                    <a:lumMod val="75000"/>
                  </a:schemeClr>
                </a:solidFill>
                <a:latin typeface="Abadi MT Condensed Extra Bold"/>
                <a:cs typeface="Abadi MT Condensed Extra Bold"/>
              </a:rPr>
              <a:t>OFFERS CHINA&amp;JAPAN ORIGIN</a:t>
            </a:r>
          </a:p>
          <a:p>
            <a:pPr lvl="0"/>
            <a:endParaRPr lang="en-US" sz="1200" dirty="0">
              <a:solidFill>
                <a:schemeClr val="bg1">
                  <a:lumMod val="75000"/>
                </a:schemeClr>
              </a:solidFill>
              <a:latin typeface="Abadi MT Condensed Extra Bold"/>
              <a:cs typeface="Abadi MT Condensed Extra Bold"/>
            </a:endParaRPr>
          </a:p>
          <a:p>
            <a:pPr lvl="0"/>
            <a:r>
              <a:rPr lang="en-US" sz="1200" dirty="0">
                <a:solidFill>
                  <a:schemeClr val="bg1">
                    <a:lumMod val="75000"/>
                  </a:schemeClr>
                </a:solidFill>
                <a:latin typeface="Abadi MT Condensed Extra Bold"/>
                <a:cs typeface="Abadi MT Condensed Extra Bold"/>
              </a:rPr>
              <a:t>TAILOR FOR PROJECT APPLICATIONS</a:t>
            </a:r>
          </a:p>
          <a:p>
            <a:pPr lvl="0"/>
            <a:r>
              <a:rPr lang="en-US" sz="1200" dirty="0">
                <a:solidFill>
                  <a:schemeClr val="bg1">
                    <a:lumMod val="75000"/>
                  </a:schemeClr>
                </a:solidFill>
                <a:latin typeface="Abadi MT Condensed Extra Bold"/>
                <a:cs typeface="Abadi MT Condensed Extra Bold"/>
              </a:rPr>
              <a:t>STANDBY </a:t>
            </a:r>
          </a:p>
          <a:p>
            <a:pPr lvl="0"/>
            <a:r>
              <a:rPr lang="en-US" sz="1200" dirty="0">
                <a:solidFill>
                  <a:schemeClr val="bg1">
                    <a:lumMod val="75000"/>
                  </a:schemeClr>
                </a:solidFill>
                <a:latin typeface="Abadi MT Condensed Extra Bold"/>
                <a:cs typeface="Abadi MT Condensed Extra Bold"/>
              </a:rPr>
              <a:t>PTA RANGE PRIME&amp;CONTINUOUS POWER STATION</a:t>
            </a:r>
          </a:p>
          <a:p>
            <a:pPr lvl="0"/>
            <a:endParaRPr lang="en-US" sz="1200" dirty="0">
              <a:solidFill>
                <a:schemeClr val="bg1">
                  <a:lumMod val="75000"/>
                </a:schemeClr>
              </a:solidFill>
              <a:latin typeface="Abadi MT Condensed Extra Bold"/>
              <a:cs typeface="Abadi MT Condensed Extra Bold"/>
            </a:endParaRPr>
          </a:p>
          <a:p>
            <a:pPr lvl="0"/>
            <a:endParaRPr lang="en-US" sz="1200" dirty="0">
              <a:solidFill>
                <a:schemeClr val="bg1">
                  <a:lumMod val="75000"/>
                </a:schemeClr>
              </a:solidFill>
              <a:latin typeface="Abadi MT Condensed Extra Bold"/>
              <a:cs typeface="Abadi MT Condensed Extra Bold"/>
            </a:endParaRPr>
          </a:p>
          <a:p>
            <a:pPr lvl="0"/>
            <a:r>
              <a:rPr lang="en-US" sz="1200" dirty="0">
                <a:solidFill>
                  <a:schemeClr val="bg1">
                    <a:lumMod val="75000"/>
                  </a:schemeClr>
                </a:solidFill>
                <a:latin typeface="Abadi MT Condensed Extra Bold"/>
                <a:cs typeface="Abadi MT Condensed Extra Bold"/>
              </a:rPr>
              <a:t>EMISSION RANGE:</a:t>
            </a:r>
          </a:p>
          <a:p>
            <a:pPr lvl="0"/>
            <a:r>
              <a:rPr lang="en-US" sz="1100" dirty="0">
                <a:solidFill>
                  <a:schemeClr val="bg1">
                    <a:lumMod val="75000"/>
                  </a:schemeClr>
                </a:solidFill>
                <a:latin typeface="Abadi MT Condensed Extra Bold"/>
                <a:cs typeface="Abadi MT Condensed Extra Bold"/>
              </a:rPr>
              <a:t>NON-EMISSION FUEL PRIORITIES</a:t>
            </a:r>
          </a:p>
          <a:p>
            <a:endParaRPr lang="en-US" dirty="0"/>
          </a:p>
        </p:txBody>
      </p:sp>
      <p:sp>
        <p:nvSpPr>
          <p:cNvPr id="4" name="Slide Number Placeholder 3"/>
          <p:cNvSpPr>
            <a:spLocks noGrp="1"/>
          </p:cNvSpPr>
          <p:nvPr>
            <p:ph type="sldNum" sz="quarter" idx="10"/>
          </p:nvPr>
        </p:nvSpPr>
        <p:spPr/>
        <p:txBody>
          <a:bodyPr/>
          <a:lstStyle/>
          <a:p>
            <a:fld id="{E4DC9247-0E9D-C74E-95F5-E1B99E9E6231}" type="slidenum">
              <a:rPr lang="en-US" smtClean="0"/>
              <a:pPr/>
              <a:t>32</a:t>
            </a:fld>
            <a:endParaRPr lang="en-US"/>
          </a:p>
        </p:txBody>
      </p:sp>
    </p:spTree>
    <p:extLst>
      <p:ext uri="{BB962C8B-B14F-4D97-AF65-F5344CB8AC3E}">
        <p14:creationId xmlns:p14="http://schemas.microsoft.com/office/powerpoint/2010/main" val="6155729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zh-CN" altLang="en-US"/>
          </a:p>
        </p:txBody>
      </p:sp>
      <p:sp>
        <p:nvSpPr>
          <p:cNvPr id="3" name="Notes Placeholder 2"/>
          <p:cNvSpPr>
            <a:spLocks noGrp="1"/>
          </p:cNvSpPr>
          <p:nvPr>
            <p:ph type="body" idx="1"/>
          </p:nvPr>
        </p:nvSpPr>
        <p:spPr/>
        <p:txBody>
          <a:bodyPr/>
          <a:lstStyle/>
          <a:p>
            <a:r>
              <a:rPr lang="en-US" altLang="zh-CN" sz="1600" dirty="0">
                <a:solidFill>
                  <a:schemeClr val="bg1">
                    <a:lumMod val="95000"/>
                  </a:schemeClr>
                </a:solidFill>
                <a:latin typeface="Abadi MT Condensed Extra Bold"/>
                <a:cs typeface="Abadi MT Condensed Extra Bold"/>
              </a:rPr>
              <a:t>BF-P PERKINS POWERED</a:t>
            </a:r>
          </a:p>
          <a:p>
            <a:endParaRPr lang="en-US" sz="1200" dirty="0">
              <a:solidFill>
                <a:schemeClr val="bg1">
                  <a:lumMod val="95000"/>
                </a:schemeClr>
              </a:solidFill>
              <a:latin typeface="Abadi MT Condensed Extra Bold"/>
              <a:cs typeface="Abadi MT Condensed Extra Bold"/>
            </a:endParaRPr>
          </a:p>
          <a:p>
            <a:r>
              <a:rPr lang="en-US" sz="1200" dirty="0">
                <a:solidFill>
                  <a:schemeClr val="bg1">
                    <a:lumMod val="95000"/>
                  </a:schemeClr>
                </a:solidFill>
                <a:latin typeface="Abadi MT Condensed Extra Bold"/>
                <a:cs typeface="Abadi MT Condensed Extra Bold"/>
              </a:rPr>
              <a:t>10kVA-2500kVA FULL RANGE </a:t>
            </a:r>
          </a:p>
          <a:p>
            <a:pPr lvl="0"/>
            <a:r>
              <a:rPr lang="en-US" sz="1200" dirty="0">
                <a:solidFill>
                  <a:schemeClr val="bg1">
                    <a:lumMod val="95000"/>
                  </a:schemeClr>
                </a:solidFill>
                <a:latin typeface="Abadi MT Condensed Extra Bold"/>
                <a:cs typeface="Abadi MT Condensed Extra Bold"/>
              </a:rPr>
              <a:t>PARTS ACCESSIBITILIES</a:t>
            </a:r>
          </a:p>
          <a:p>
            <a:pPr lvl="0"/>
            <a:r>
              <a:rPr lang="en-US" sz="1200" dirty="0">
                <a:solidFill>
                  <a:schemeClr val="bg1">
                    <a:lumMod val="95000"/>
                  </a:schemeClr>
                </a:solidFill>
                <a:latin typeface="Abadi MT Condensed Extra Bold"/>
                <a:cs typeface="Abadi MT Condensed Extra Bold"/>
              </a:rPr>
              <a:t>GLOBAL WARRANTY AND SERVICE</a:t>
            </a:r>
          </a:p>
          <a:p>
            <a:pPr lvl="0"/>
            <a:r>
              <a:rPr lang="en-US" sz="1200" dirty="0">
                <a:solidFill>
                  <a:schemeClr val="bg1">
                    <a:lumMod val="95000"/>
                  </a:schemeClr>
                </a:solidFill>
                <a:latin typeface="Abadi MT Condensed Extra Bold"/>
                <a:cs typeface="Abadi MT Condensed Extra Bold"/>
              </a:rPr>
              <a:t>OFFERS UK/USA/INDIA/CHINA ORIGIN</a:t>
            </a:r>
          </a:p>
          <a:p>
            <a:pPr lvl="0"/>
            <a:endParaRPr lang="en-US" sz="1200" dirty="0">
              <a:solidFill>
                <a:schemeClr val="bg1">
                  <a:lumMod val="95000"/>
                </a:schemeClr>
              </a:solidFill>
              <a:latin typeface="Abadi MT Condensed Extra Bold"/>
              <a:cs typeface="Abadi MT Condensed Extra Bold"/>
            </a:endParaRPr>
          </a:p>
          <a:p>
            <a:pPr lvl="0"/>
            <a:r>
              <a:rPr lang="en-US" sz="1200" dirty="0">
                <a:solidFill>
                  <a:schemeClr val="bg1">
                    <a:lumMod val="95000"/>
                  </a:schemeClr>
                </a:solidFill>
                <a:latin typeface="Abadi MT Condensed Extra Bold"/>
                <a:cs typeface="Abadi MT Condensed Extra Bold"/>
              </a:rPr>
              <a:t>TAILOR FOR PROJECT APPLICATIONS</a:t>
            </a:r>
          </a:p>
          <a:p>
            <a:pPr lvl="0"/>
            <a:r>
              <a:rPr lang="en-US" sz="1200" dirty="0">
                <a:solidFill>
                  <a:schemeClr val="bg1">
                    <a:lumMod val="95000"/>
                  </a:schemeClr>
                </a:solidFill>
                <a:latin typeface="Abadi MT Condensed Extra Bold"/>
                <a:cs typeface="Abadi MT Condensed Extra Bold"/>
              </a:rPr>
              <a:t>STANDBY/PRIME</a:t>
            </a:r>
          </a:p>
          <a:p>
            <a:pPr lvl="0"/>
            <a:endParaRPr lang="en-US" sz="1200" dirty="0">
              <a:solidFill>
                <a:schemeClr val="bg1">
                  <a:lumMod val="95000"/>
                </a:schemeClr>
              </a:solidFill>
              <a:latin typeface="Abadi MT Condensed Extra Bold"/>
              <a:cs typeface="Abadi MT Condensed Extra Bold"/>
            </a:endParaRPr>
          </a:p>
          <a:p>
            <a:pPr lvl="0"/>
            <a:r>
              <a:rPr lang="en-US" sz="1200" dirty="0">
                <a:solidFill>
                  <a:schemeClr val="bg1">
                    <a:lumMod val="95000"/>
                  </a:schemeClr>
                </a:solidFill>
                <a:latin typeface="Abadi MT Condensed Extra Bold"/>
                <a:cs typeface="Abadi MT Condensed Extra Bold"/>
              </a:rPr>
              <a:t>EMISSION RANGE:</a:t>
            </a:r>
          </a:p>
          <a:p>
            <a:pPr lvl="0"/>
            <a:r>
              <a:rPr lang="en-US" sz="1050" dirty="0">
                <a:solidFill>
                  <a:schemeClr val="bg1">
                    <a:lumMod val="95000"/>
                  </a:schemeClr>
                </a:solidFill>
                <a:latin typeface="Abadi MT Condensed Extra Bold"/>
                <a:cs typeface="Abadi MT Condensed Extra Bold"/>
              </a:rPr>
              <a:t>NON-EMISSION FUEL PRIORITIES</a:t>
            </a:r>
          </a:p>
          <a:p>
            <a:pPr lvl="0"/>
            <a:r>
              <a:rPr lang="en-US" sz="1050" dirty="0">
                <a:solidFill>
                  <a:schemeClr val="bg1">
                    <a:lumMod val="95000"/>
                  </a:schemeClr>
                </a:solidFill>
                <a:latin typeface="Abadi MT Condensed Extra Bold"/>
                <a:cs typeface="Abadi MT Condensed Extra Bold"/>
              </a:rPr>
              <a:t>STAGE3A/TIER 3 FOR 560kW BELOW</a:t>
            </a:r>
          </a:p>
          <a:p>
            <a:endParaRPr lang="en-US" dirty="0"/>
          </a:p>
        </p:txBody>
      </p:sp>
      <p:sp>
        <p:nvSpPr>
          <p:cNvPr id="4" name="Slide Number Placeholder 3"/>
          <p:cNvSpPr>
            <a:spLocks noGrp="1"/>
          </p:cNvSpPr>
          <p:nvPr>
            <p:ph type="sldNum" sz="quarter" idx="5"/>
          </p:nvPr>
        </p:nvSpPr>
        <p:spPr/>
        <p:txBody>
          <a:bodyPr/>
          <a:lstStyle/>
          <a:p>
            <a:fld id="{E4DC9247-0E9D-C74E-95F5-E1B99E9E6231}" type="slidenum">
              <a:rPr lang="en-US" smtClean="0"/>
              <a:pPr/>
              <a:t>33</a:t>
            </a:fld>
            <a:endParaRPr lang="en-US"/>
          </a:p>
        </p:txBody>
      </p:sp>
    </p:spTree>
    <p:extLst>
      <p:ext uri="{BB962C8B-B14F-4D97-AF65-F5344CB8AC3E}">
        <p14:creationId xmlns:p14="http://schemas.microsoft.com/office/powerpoint/2010/main" val="10600389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dirty="0"/>
              <a:t>Our gas generator range offers flexible low and high voltage configurations. CUMMINS range from 300kW-1200kW is the most fast delivery and economic solutions, with twin power solution, delivers up to 2.4MW per unit output, adapts to natural gas, biogas and LPG gas.</a:t>
            </a:r>
          </a:p>
        </p:txBody>
      </p:sp>
      <p:sp>
        <p:nvSpPr>
          <p:cNvPr id="4" name="Slide Number Placeholder 3"/>
          <p:cNvSpPr>
            <a:spLocks noGrp="1"/>
          </p:cNvSpPr>
          <p:nvPr>
            <p:ph type="sldNum" sz="quarter" idx="10"/>
          </p:nvPr>
        </p:nvSpPr>
        <p:spPr/>
        <p:txBody>
          <a:bodyPr/>
          <a:lstStyle/>
          <a:p>
            <a:fld id="{E4DC9247-0E9D-C74E-95F5-E1B99E9E6231}" type="slidenum">
              <a:rPr lang="en-US" smtClean="0"/>
              <a:pPr/>
              <a:t>34</a:t>
            </a:fld>
            <a:endParaRPr lang="en-US"/>
          </a:p>
        </p:txBody>
      </p:sp>
    </p:spTree>
    <p:extLst>
      <p:ext uri="{BB962C8B-B14F-4D97-AF65-F5344CB8AC3E}">
        <p14:creationId xmlns:p14="http://schemas.microsoft.com/office/powerpoint/2010/main" val="21998546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dirty="0"/>
              <a:t>In the marine sector, Baifa offers a wide range of Cummins-powered marine generator products to meet customer preferences and the demands of various vessels.</a:t>
            </a:r>
          </a:p>
          <a:p>
            <a:endParaRPr lang="en-US" dirty="0"/>
          </a:p>
          <a:p>
            <a:r>
              <a:rPr lang="en-US" dirty="0"/>
              <a:t>BAIFA MARINE</a:t>
            </a:r>
            <a:r>
              <a:rPr lang="en-US" baseline="0" dirty="0"/>
              <a:t> GENERATORS INCLUDES: AUXILIARY TYPE COOLED SEAWATER BY HEAT EXCHANGER; EMERGENCY TYPE COOL BY AIR VIA BELT DRIVEN RADIATOR WITH DUAL STARTING SYSTEM; MARINE DECK TYPE FOR PORT OR EMERGENCY APPLICATION.</a:t>
            </a:r>
            <a:endParaRPr lang="en-US" dirty="0"/>
          </a:p>
        </p:txBody>
      </p:sp>
      <p:sp>
        <p:nvSpPr>
          <p:cNvPr id="4" name="Slide Number Placeholder 3"/>
          <p:cNvSpPr>
            <a:spLocks noGrp="1"/>
          </p:cNvSpPr>
          <p:nvPr>
            <p:ph type="sldNum" sz="quarter" idx="10"/>
          </p:nvPr>
        </p:nvSpPr>
        <p:spPr/>
        <p:txBody>
          <a:bodyPr/>
          <a:lstStyle/>
          <a:p>
            <a:fld id="{E4DC9247-0E9D-C74E-95F5-E1B99E9E6231}" type="slidenum">
              <a:rPr lang="en-US" smtClean="0"/>
              <a:pPr/>
              <a:t>35</a:t>
            </a:fld>
            <a:endParaRPr lang="en-US"/>
          </a:p>
        </p:txBody>
      </p:sp>
    </p:spTree>
    <p:extLst>
      <p:ext uri="{BB962C8B-B14F-4D97-AF65-F5344CB8AC3E}">
        <p14:creationId xmlns:p14="http://schemas.microsoft.com/office/powerpoint/2010/main" val="8072327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dirty="0"/>
              <a:t>For job site illumination, our diesel lighting towers, powered by Kubota or Yanmar engines, are designed to meet the demands of construction, mining, and event applications.</a:t>
            </a:r>
          </a:p>
          <a:p>
            <a:endParaRPr lang="en-US" baseline="0" dirty="0"/>
          </a:p>
          <a:p>
            <a:r>
              <a:rPr lang="en-US" baseline="0" dirty="0"/>
              <a:t>FH9 FOR HIGH DUTY MINING SITE, WITH MAX OF LIGHTS. HYDRAULIC MAST BOOM, HYDRAULIC LEGS AND HYDRAULIC MAST ROTATION. AVAILBLE IN DC SYSTEM.</a:t>
            </a:r>
          </a:p>
          <a:p>
            <a:endParaRPr lang="en-US" baseline="0" dirty="0"/>
          </a:p>
          <a:p>
            <a:r>
              <a:rPr lang="en-US" baseline="0" dirty="0"/>
              <a:t>LM9: TRADITIONAL BOOM FOR 9M. CAN FIT 22 UNITS IN ONE 40FT.</a:t>
            </a:r>
          </a:p>
          <a:p>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VTH9; MOST POPULAR HYDRAULIC MAST LIGHTING TOWER WITH ELECTRIC LIGHT TILT. AVAILBLE IN DC SYSTEM.</a:t>
            </a:r>
          </a:p>
          <a:p>
            <a:endParaRPr lang="en-US" baseline="0" dirty="0"/>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E4DC9247-0E9D-C74E-95F5-E1B99E9E6231}" type="slidenum">
              <a:rPr lang="en-US" smtClean="0"/>
              <a:pPr/>
              <a:t>36</a:t>
            </a:fld>
            <a:endParaRPr lang="en-US"/>
          </a:p>
        </p:txBody>
      </p:sp>
    </p:spTree>
    <p:extLst>
      <p:ext uri="{BB962C8B-B14F-4D97-AF65-F5344CB8AC3E}">
        <p14:creationId xmlns:p14="http://schemas.microsoft.com/office/powerpoint/2010/main" val="7221507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dirty="0"/>
              <a:t>VTM7</a:t>
            </a:r>
            <a:r>
              <a:rPr lang="en-US" baseline="0" dirty="0"/>
              <a:t> MOST POPULAR MODEL FOR ROAD CONSTRUCTION AND CONSTRUCTION SITE. IT IS LOW FOOTPRINT, EASY TO MOVE AND LOW CAPEX&amp;OPEX.</a:t>
            </a:r>
            <a:endParaRPr lang="en-US" dirty="0"/>
          </a:p>
        </p:txBody>
      </p:sp>
      <p:sp>
        <p:nvSpPr>
          <p:cNvPr id="4" name="Slide Number Placeholder 3"/>
          <p:cNvSpPr>
            <a:spLocks noGrp="1"/>
          </p:cNvSpPr>
          <p:nvPr>
            <p:ph type="sldNum" sz="quarter" idx="10"/>
          </p:nvPr>
        </p:nvSpPr>
        <p:spPr/>
        <p:txBody>
          <a:bodyPr/>
          <a:lstStyle/>
          <a:p>
            <a:fld id="{E4DC9247-0E9D-C74E-95F5-E1B99E9E6231}" type="slidenum">
              <a:rPr lang="en-US" smtClean="0"/>
              <a:pPr/>
              <a:t>37</a:t>
            </a:fld>
            <a:endParaRPr lang="en-US"/>
          </a:p>
        </p:txBody>
      </p:sp>
    </p:spTree>
    <p:extLst>
      <p:ext uri="{BB962C8B-B14F-4D97-AF65-F5344CB8AC3E}">
        <p14:creationId xmlns:p14="http://schemas.microsoft.com/office/powerpoint/2010/main" val="19659298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dirty="0"/>
              <a:t>And for environmentally conscious operations, we offer solar-powered lighting towers. Our hybrid models combine solar panels and batteries to deliver clean, silent, and efficient lighting.</a:t>
            </a:r>
          </a:p>
        </p:txBody>
      </p:sp>
      <p:sp>
        <p:nvSpPr>
          <p:cNvPr id="4" name="Slide Number Placeholder 3"/>
          <p:cNvSpPr>
            <a:spLocks noGrp="1"/>
          </p:cNvSpPr>
          <p:nvPr>
            <p:ph type="sldNum" sz="quarter" idx="10"/>
          </p:nvPr>
        </p:nvSpPr>
        <p:spPr/>
        <p:txBody>
          <a:bodyPr/>
          <a:lstStyle/>
          <a:p>
            <a:fld id="{E4DC9247-0E9D-C74E-95F5-E1B99E9E6231}" type="slidenum">
              <a:rPr lang="en-US" smtClean="0"/>
              <a:pPr/>
              <a:t>38</a:t>
            </a:fld>
            <a:endParaRPr lang="en-US"/>
          </a:p>
        </p:txBody>
      </p:sp>
    </p:spTree>
    <p:extLst>
      <p:ext uri="{BB962C8B-B14F-4D97-AF65-F5344CB8AC3E}">
        <p14:creationId xmlns:p14="http://schemas.microsoft.com/office/powerpoint/2010/main" val="384396751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dirty="0"/>
              <a:t>BF SERIES CONTROLLER;</a:t>
            </a:r>
            <a:r>
              <a:rPr lang="en-US" baseline="0" dirty="0"/>
              <a:t> BF61 FUNCTION=DSE6120; BF62 FUNCTION=DSE7320. MOST VALUE FOR MONEY ON OPERATION AND MAINTENANCE. AVAILBLE IN DISTRIBUTOR. You can also find our COMAP and DEEPSEA options for single unit, AMF function and synchronize operation.</a:t>
            </a:r>
            <a:endParaRPr lang="en-US" dirty="0"/>
          </a:p>
        </p:txBody>
      </p:sp>
      <p:sp>
        <p:nvSpPr>
          <p:cNvPr id="4" name="Slide Number Placeholder 3"/>
          <p:cNvSpPr>
            <a:spLocks noGrp="1"/>
          </p:cNvSpPr>
          <p:nvPr>
            <p:ph type="sldNum" sz="quarter" idx="10"/>
          </p:nvPr>
        </p:nvSpPr>
        <p:spPr/>
        <p:txBody>
          <a:bodyPr/>
          <a:lstStyle/>
          <a:p>
            <a:fld id="{E4DC9247-0E9D-C74E-95F5-E1B99E9E6231}" type="slidenum">
              <a:rPr lang="en-US" smtClean="0"/>
              <a:pPr/>
              <a:t>39</a:t>
            </a:fld>
            <a:endParaRPr lang="en-US"/>
          </a:p>
        </p:txBody>
      </p:sp>
    </p:spTree>
    <p:extLst>
      <p:ext uri="{BB962C8B-B14F-4D97-AF65-F5344CB8AC3E}">
        <p14:creationId xmlns:p14="http://schemas.microsoft.com/office/powerpoint/2010/main" val="10785635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zh-CN" altLang="en-US"/>
          </a:p>
        </p:txBody>
      </p:sp>
      <p:sp>
        <p:nvSpPr>
          <p:cNvPr id="3" name="Notes Placeholder 2"/>
          <p:cNvSpPr>
            <a:spLocks noGrp="1"/>
          </p:cNvSpPr>
          <p:nvPr>
            <p:ph type="body" idx="1"/>
          </p:nvPr>
        </p:nvSpPr>
        <p:spPr/>
        <p:txBody>
          <a:bodyPr/>
          <a:lstStyle/>
          <a:p>
            <a:r>
              <a:rPr lang="en-US" dirty="0"/>
              <a:t>Headquartered in Wuxi National High-Tech Zone, BAIFA operates Asia's largest generator manufacturing base. With 34 years of expertise, we specialize in 'one-stop’ comprehensive power solutions.</a:t>
            </a:r>
          </a:p>
        </p:txBody>
      </p:sp>
      <p:sp>
        <p:nvSpPr>
          <p:cNvPr id="4" name="Slide Number Placeholder 3"/>
          <p:cNvSpPr>
            <a:spLocks noGrp="1"/>
          </p:cNvSpPr>
          <p:nvPr>
            <p:ph type="sldNum" sz="quarter" idx="10"/>
          </p:nvPr>
        </p:nvSpPr>
        <p:spPr/>
        <p:txBody>
          <a:bodyPr/>
          <a:lstStyle/>
          <a:p>
            <a:fld id="{F20C3E7B-1BC8-F64D-B289-00EE27186A89}" type="slidenum">
              <a:rPr lang="en-US" smtClean="0"/>
              <a:t>4</a:t>
            </a:fld>
            <a:endParaRPr lang="en-US"/>
          </a:p>
        </p:txBody>
      </p:sp>
    </p:spTree>
    <p:extLst>
      <p:ext uri="{BB962C8B-B14F-4D97-AF65-F5344CB8AC3E}">
        <p14:creationId xmlns:p14="http://schemas.microsoft.com/office/powerpoint/2010/main" val="379353643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en-US" altLang="zh-CN" dirty="0"/>
              <a:t>To support complete project delivery, our turnkey accessories include transformers, cables, ATS, high-voltage panels, and load banks, ensuring we can handle every aspect of your power needs.</a:t>
            </a:r>
            <a:endParaRPr lang="zh-CN" altLang="en-US" dirty="0"/>
          </a:p>
        </p:txBody>
      </p:sp>
      <p:sp>
        <p:nvSpPr>
          <p:cNvPr id="4" name="灯片编号占位符 3"/>
          <p:cNvSpPr>
            <a:spLocks noGrp="1"/>
          </p:cNvSpPr>
          <p:nvPr>
            <p:ph type="sldNum" sz="quarter" idx="5"/>
          </p:nvPr>
        </p:nvSpPr>
        <p:spPr/>
        <p:txBody>
          <a:bodyPr/>
          <a:lstStyle/>
          <a:p>
            <a:fld id="{E4DC9247-0E9D-C74E-95F5-E1B99E9E6231}" type="slidenum">
              <a:rPr lang="en-US" smtClean="0"/>
              <a:pPr/>
              <a:t>40</a:t>
            </a:fld>
            <a:endParaRPr lang="en-US"/>
          </a:p>
        </p:txBody>
      </p:sp>
    </p:spTree>
    <p:extLst>
      <p:ext uri="{BB962C8B-B14F-4D97-AF65-F5344CB8AC3E}">
        <p14:creationId xmlns:p14="http://schemas.microsoft.com/office/powerpoint/2010/main" val="558512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en-US" altLang="zh-CN" dirty="0"/>
              <a:t>Now, let’s bring our capabilities to life through some of our major projects. From high-rise buildings to industrial facilities, Baifa has delivered reliable power solutions across the globe.</a:t>
            </a:r>
            <a:endParaRPr lang="zh-CN" altLang="en-US" dirty="0"/>
          </a:p>
        </p:txBody>
      </p:sp>
      <p:sp>
        <p:nvSpPr>
          <p:cNvPr id="4" name="灯片编号占位符 3"/>
          <p:cNvSpPr>
            <a:spLocks noGrp="1"/>
          </p:cNvSpPr>
          <p:nvPr>
            <p:ph type="sldNum" sz="quarter" idx="5"/>
          </p:nvPr>
        </p:nvSpPr>
        <p:spPr/>
        <p:txBody>
          <a:bodyPr/>
          <a:lstStyle/>
          <a:p>
            <a:fld id="{E4DC9247-0E9D-C74E-95F5-E1B99E9E6231}" type="slidenum">
              <a:rPr lang="en-US" smtClean="0"/>
              <a:pPr/>
              <a:t>41</a:t>
            </a:fld>
            <a:endParaRPr lang="en-US"/>
          </a:p>
        </p:txBody>
      </p:sp>
    </p:spTree>
    <p:extLst>
      <p:ext uri="{BB962C8B-B14F-4D97-AF65-F5344CB8AC3E}">
        <p14:creationId xmlns:p14="http://schemas.microsoft.com/office/powerpoint/2010/main" val="9270258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zh-CN" sz="1200" dirty="0">
                <a:solidFill>
                  <a:srgbClr val="000000"/>
                </a:solidFill>
                <a:latin typeface="Times New Roman" panose="02020603050405020304" pitchFamily="18" charset="0"/>
                <a:ea typeface="宋体" charset="0"/>
                <a:cs typeface="Times New Roman" panose="02020603050405020304" pitchFamily="18" charset="0"/>
              </a:rPr>
              <a:t>In 2015, Baifa supplied standby diesel generators to Tianjin 117 Building, which is the tallest building in North China. </a:t>
            </a:r>
          </a:p>
          <a:p>
            <a:endParaRPr lang="en-US" dirty="0"/>
          </a:p>
        </p:txBody>
      </p:sp>
      <p:sp>
        <p:nvSpPr>
          <p:cNvPr id="4" name="Slide Number Placeholder 3"/>
          <p:cNvSpPr>
            <a:spLocks noGrp="1"/>
          </p:cNvSpPr>
          <p:nvPr>
            <p:ph type="sldNum" sz="quarter" idx="10"/>
          </p:nvPr>
        </p:nvSpPr>
        <p:spPr/>
        <p:txBody>
          <a:bodyPr/>
          <a:lstStyle/>
          <a:p>
            <a:fld id="{E4DC9247-0E9D-C74E-95F5-E1B99E9E6231}" type="slidenum">
              <a:rPr lang="en-US" smtClean="0"/>
              <a:pPr/>
              <a:t>42</a:t>
            </a:fld>
            <a:endParaRPr lang="en-US"/>
          </a:p>
        </p:txBody>
      </p:sp>
    </p:spTree>
    <p:extLst>
      <p:ext uri="{BB962C8B-B14F-4D97-AF65-F5344CB8AC3E}">
        <p14:creationId xmlns:p14="http://schemas.microsoft.com/office/powerpoint/2010/main" val="175311304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dirty="0"/>
              <a:t>2017 Sri Lanka Lotus tower, the highest TALLEST</a:t>
            </a:r>
            <a:r>
              <a:rPr lang="en-US" baseline="0" dirty="0"/>
              <a:t> TOWER in central Asia.</a:t>
            </a:r>
            <a:endParaRPr lang="en-US" dirty="0"/>
          </a:p>
        </p:txBody>
      </p:sp>
      <p:sp>
        <p:nvSpPr>
          <p:cNvPr id="4" name="Slide Number Placeholder 3"/>
          <p:cNvSpPr>
            <a:spLocks noGrp="1"/>
          </p:cNvSpPr>
          <p:nvPr>
            <p:ph type="sldNum" sz="quarter" idx="10"/>
          </p:nvPr>
        </p:nvSpPr>
        <p:spPr/>
        <p:txBody>
          <a:bodyPr/>
          <a:lstStyle/>
          <a:p>
            <a:fld id="{E4DC9247-0E9D-C74E-95F5-E1B99E9E6231}" type="slidenum">
              <a:rPr lang="en-US" smtClean="0"/>
              <a:pPr/>
              <a:t>43</a:t>
            </a:fld>
            <a:endParaRPr lang="en-US"/>
          </a:p>
        </p:txBody>
      </p:sp>
    </p:spTree>
    <p:extLst>
      <p:ext uri="{BB962C8B-B14F-4D97-AF65-F5344CB8AC3E}">
        <p14:creationId xmlns:p14="http://schemas.microsoft.com/office/powerpoint/2010/main" val="268025508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dirty="0"/>
              <a:t>BIGGEST</a:t>
            </a:r>
            <a:r>
              <a:rPr lang="en-US" baseline="0" dirty="0"/>
              <a:t> SAMSUNG CITY IN CHINA, TOTAL 4+4 UNITS SUPPLIED.</a:t>
            </a:r>
          </a:p>
          <a:p>
            <a:endParaRPr lang="en-US" baseline="0" dirty="0"/>
          </a:p>
          <a:p>
            <a:r>
              <a:rPr lang="en-US" dirty="0"/>
              <a:t>We also supplied high‑voltage backup power for Samsung Factory and Toyo Factory in Korea, ensuring uninterrupted power for large manufacturing bases.</a:t>
            </a:r>
          </a:p>
        </p:txBody>
      </p:sp>
      <p:sp>
        <p:nvSpPr>
          <p:cNvPr id="4" name="Slide Number Placeholder 3"/>
          <p:cNvSpPr>
            <a:spLocks noGrp="1"/>
          </p:cNvSpPr>
          <p:nvPr>
            <p:ph type="sldNum" sz="quarter" idx="10"/>
          </p:nvPr>
        </p:nvSpPr>
        <p:spPr/>
        <p:txBody>
          <a:bodyPr/>
          <a:lstStyle/>
          <a:p>
            <a:fld id="{E4DC9247-0E9D-C74E-95F5-E1B99E9E6231}" type="slidenum">
              <a:rPr lang="en-US" smtClean="0"/>
              <a:pPr/>
              <a:t>44</a:t>
            </a:fld>
            <a:endParaRPr lang="en-US"/>
          </a:p>
        </p:txBody>
      </p:sp>
    </p:spTree>
    <p:extLst>
      <p:ext uri="{BB962C8B-B14F-4D97-AF65-F5344CB8AC3E}">
        <p14:creationId xmlns:p14="http://schemas.microsoft.com/office/powerpoint/2010/main" val="112021646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dirty="0"/>
              <a:t>SEMI-CONDUCT factory in Korea.</a:t>
            </a:r>
          </a:p>
        </p:txBody>
      </p:sp>
      <p:sp>
        <p:nvSpPr>
          <p:cNvPr id="4" name="Slide Number Placeholder 3"/>
          <p:cNvSpPr>
            <a:spLocks noGrp="1"/>
          </p:cNvSpPr>
          <p:nvPr>
            <p:ph type="sldNum" sz="quarter" idx="10"/>
          </p:nvPr>
        </p:nvSpPr>
        <p:spPr/>
        <p:txBody>
          <a:bodyPr/>
          <a:lstStyle/>
          <a:p>
            <a:fld id="{E4DC9247-0E9D-C74E-95F5-E1B99E9E6231}" type="slidenum">
              <a:rPr lang="en-US" smtClean="0"/>
              <a:pPr/>
              <a:t>45</a:t>
            </a:fld>
            <a:endParaRPr lang="en-US"/>
          </a:p>
        </p:txBody>
      </p:sp>
    </p:spTree>
    <p:extLst>
      <p:ext uri="{BB962C8B-B14F-4D97-AF65-F5344CB8AC3E}">
        <p14:creationId xmlns:p14="http://schemas.microsoft.com/office/powerpoint/2010/main" val="161837721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2A6B4-4FCB-BA44-73B0-75AFC0E58D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16EF12-0429-EC2E-D9D1-368764EA1CA8}"/>
              </a:ext>
            </a:extLst>
          </p:cNvPr>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a:extLst>
              <a:ext uri="{FF2B5EF4-FFF2-40B4-BE49-F238E27FC236}">
                <a16:creationId xmlns:a16="http://schemas.microsoft.com/office/drawing/2014/main" id="{94D36762-3B9F-A51A-F784-ADEDE686C1E4}"/>
              </a:ext>
            </a:extLst>
          </p:cNvPr>
          <p:cNvSpPr>
            <a:spLocks noGrp="1"/>
          </p:cNvSpPr>
          <p:nvPr>
            <p:ph type="body" idx="1"/>
          </p:nvPr>
        </p:nvSpPr>
        <p:spPr/>
        <p:txBody>
          <a:bodyPr/>
          <a:lstStyle/>
          <a:p>
            <a:r>
              <a:rPr lang="en-US" dirty="0"/>
              <a:t>For a chemical enterprise in Shandong, we provided f</a:t>
            </a:r>
            <a:r>
              <a:rPr lang="en-US" altLang="zh-CN" dirty="0"/>
              <a:t>our</a:t>
            </a:r>
            <a:r>
              <a:rPr lang="en-US" dirty="0"/>
              <a:t> BF-M2250HV units and one BF-2500S at 2500kVA each, delivering critical backup power for high-stakes industrial operations.</a:t>
            </a:r>
          </a:p>
        </p:txBody>
      </p:sp>
      <p:sp>
        <p:nvSpPr>
          <p:cNvPr id="4" name="Slide Number Placeholder 3">
            <a:extLst>
              <a:ext uri="{FF2B5EF4-FFF2-40B4-BE49-F238E27FC236}">
                <a16:creationId xmlns:a16="http://schemas.microsoft.com/office/drawing/2014/main" id="{31937B7C-D54A-71EB-D41C-73ABA8D0C763}"/>
              </a:ext>
            </a:extLst>
          </p:cNvPr>
          <p:cNvSpPr>
            <a:spLocks noGrp="1"/>
          </p:cNvSpPr>
          <p:nvPr>
            <p:ph type="sldNum" sz="quarter" idx="10"/>
          </p:nvPr>
        </p:nvSpPr>
        <p:spPr/>
        <p:txBody>
          <a:bodyPr/>
          <a:lstStyle/>
          <a:p>
            <a:fld id="{E4DC9247-0E9D-C74E-95F5-E1B99E9E6231}" type="slidenum">
              <a:rPr lang="en-US" smtClean="0"/>
              <a:pPr/>
              <a:t>46</a:t>
            </a:fld>
            <a:endParaRPr lang="en-US"/>
          </a:p>
        </p:txBody>
      </p:sp>
    </p:spTree>
    <p:extLst>
      <p:ext uri="{BB962C8B-B14F-4D97-AF65-F5344CB8AC3E}">
        <p14:creationId xmlns:p14="http://schemas.microsoft.com/office/powerpoint/2010/main" val="340378905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dirty="0"/>
              <a:t>BAIFA OVERSEAS</a:t>
            </a:r>
            <a:r>
              <a:rPr lang="en-US" baseline="0" dirty="0"/>
              <a:t> </a:t>
            </a:r>
            <a:r>
              <a:rPr lang="en-US" dirty="0"/>
              <a:t>TURNKEY PROJECT. PROVIDES ALL ACCESSORIES FOR</a:t>
            </a:r>
            <a:r>
              <a:rPr lang="en-US" baseline="0" dirty="0"/>
              <a:t> THE PROJECT.</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E4DC9247-0E9D-C74E-95F5-E1B99E9E6231}" type="slidenum">
              <a:rPr lang="en-US" smtClean="0"/>
              <a:pPr/>
              <a:t>47</a:t>
            </a:fld>
            <a:endParaRPr lang="en-US"/>
          </a:p>
        </p:txBody>
      </p:sp>
    </p:spTree>
    <p:extLst>
      <p:ext uri="{BB962C8B-B14F-4D97-AF65-F5344CB8AC3E}">
        <p14:creationId xmlns:p14="http://schemas.microsoft.com/office/powerpoint/2010/main" val="262922067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dirty="0"/>
              <a:t>In 2023, we delivered six BF-SM2250-HV units to a glass factory in Anhui Province, providing reliable standby power to ensure uninterrupted production.</a:t>
            </a:r>
          </a:p>
        </p:txBody>
      </p:sp>
      <p:sp>
        <p:nvSpPr>
          <p:cNvPr id="4" name="Slide Number Placeholder 3"/>
          <p:cNvSpPr>
            <a:spLocks noGrp="1"/>
          </p:cNvSpPr>
          <p:nvPr>
            <p:ph type="sldNum" sz="quarter" idx="10"/>
          </p:nvPr>
        </p:nvSpPr>
        <p:spPr/>
        <p:txBody>
          <a:bodyPr/>
          <a:lstStyle/>
          <a:p>
            <a:fld id="{E4DC9247-0E9D-C74E-95F5-E1B99E9E6231}" type="slidenum">
              <a:rPr lang="en-US" smtClean="0"/>
              <a:pPr/>
              <a:t>48</a:t>
            </a:fld>
            <a:endParaRPr lang="en-US"/>
          </a:p>
        </p:txBody>
      </p:sp>
    </p:spTree>
    <p:extLst>
      <p:ext uri="{BB962C8B-B14F-4D97-AF65-F5344CB8AC3E}">
        <p14:creationId xmlns:p14="http://schemas.microsoft.com/office/powerpoint/2010/main" val="211443967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3E4A1B-F23A-6042-5AA0-385CD87F75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725541-49D9-75CB-9101-16F1B92F4CF2}"/>
              </a:ext>
            </a:extLst>
          </p:cNvPr>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a:extLst>
              <a:ext uri="{FF2B5EF4-FFF2-40B4-BE49-F238E27FC236}">
                <a16:creationId xmlns:a16="http://schemas.microsoft.com/office/drawing/2014/main" id="{17F8A63C-6EDA-78CB-172B-8BC2DBC76A11}"/>
              </a:ext>
            </a:extLst>
          </p:cNvPr>
          <p:cNvSpPr>
            <a:spLocks noGrp="1"/>
          </p:cNvSpPr>
          <p:nvPr>
            <p:ph type="body" idx="1"/>
          </p:nvPr>
        </p:nvSpPr>
        <p:spPr/>
        <p:txBody>
          <a:bodyPr/>
          <a:lstStyle/>
          <a:p>
            <a:r>
              <a:rPr lang="en-US" dirty="0"/>
              <a:t>Semiconductor factory in China.</a:t>
            </a:r>
          </a:p>
        </p:txBody>
      </p:sp>
      <p:sp>
        <p:nvSpPr>
          <p:cNvPr id="4" name="Slide Number Placeholder 3">
            <a:extLst>
              <a:ext uri="{FF2B5EF4-FFF2-40B4-BE49-F238E27FC236}">
                <a16:creationId xmlns:a16="http://schemas.microsoft.com/office/drawing/2014/main" id="{1CDAF613-0C50-9562-1CE3-229080E98AD8}"/>
              </a:ext>
            </a:extLst>
          </p:cNvPr>
          <p:cNvSpPr>
            <a:spLocks noGrp="1"/>
          </p:cNvSpPr>
          <p:nvPr>
            <p:ph type="sldNum" sz="quarter" idx="10"/>
          </p:nvPr>
        </p:nvSpPr>
        <p:spPr/>
        <p:txBody>
          <a:bodyPr/>
          <a:lstStyle/>
          <a:p>
            <a:fld id="{E4DC9247-0E9D-C74E-95F5-E1B99E9E6231}" type="slidenum">
              <a:rPr lang="en-US" smtClean="0"/>
              <a:pPr/>
              <a:t>49</a:t>
            </a:fld>
            <a:endParaRPr lang="en-US"/>
          </a:p>
        </p:txBody>
      </p:sp>
    </p:spTree>
    <p:extLst>
      <p:ext uri="{BB962C8B-B14F-4D97-AF65-F5344CB8AC3E}">
        <p14:creationId xmlns:p14="http://schemas.microsoft.com/office/powerpoint/2010/main" val="1713995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en-US" altLang="zh-CN" dirty="0"/>
              <a:t>Our mission is deliver:</a:t>
            </a:r>
          </a:p>
          <a:p>
            <a:endParaRPr lang="en-US" altLang="zh-CN" dirty="0"/>
          </a:p>
          <a:p>
            <a:r>
              <a:rPr lang="en-US" altLang="zh-CN" dirty="0"/>
              <a:t>Accessible: Optimizing management efficiency and global network to reduce total generator ownership costs</a:t>
            </a:r>
          </a:p>
          <a:p>
            <a:r>
              <a:rPr lang="en-US" altLang="zh-CN" dirty="0"/>
              <a:t>Reliable: Continuous innovation for adaptable generator capabilities</a:t>
            </a:r>
          </a:p>
          <a:p>
            <a:r>
              <a:rPr lang="en-US" altLang="zh-CN" dirty="0"/>
              <a:t>Sustainable: Minimizing operational cost, emissions and fuel consumption through leading-edge technologies</a:t>
            </a:r>
          </a:p>
          <a:p>
            <a:r>
              <a:rPr lang="en-US" altLang="zh-CN" dirty="0"/>
              <a:t>These pillars drive our commitment to accessible, reliable and sustainable power anywhere on Earth.</a:t>
            </a:r>
          </a:p>
        </p:txBody>
      </p:sp>
      <p:sp>
        <p:nvSpPr>
          <p:cNvPr id="4" name="灯片编号占位符 3"/>
          <p:cNvSpPr>
            <a:spLocks noGrp="1"/>
          </p:cNvSpPr>
          <p:nvPr>
            <p:ph type="sldNum" sz="quarter" idx="5"/>
          </p:nvPr>
        </p:nvSpPr>
        <p:spPr/>
        <p:txBody>
          <a:bodyPr/>
          <a:lstStyle/>
          <a:p>
            <a:fld id="{E4DC9247-0E9D-C74E-95F5-E1B99E9E6231}" type="slidenum">
              <a:rPr lang="en-US" smtClean="0"/>
              <a:pPr/>
              <a:t>5</a:t>
            </a:fld>
            <a:endParaRPr lang="en-US"/>
          </a:p>
        </p:txBody>
      </p:sp>
    </p:spTree>
    <p:extLst>
      <p:ext uri="{BB962C8B-B14F-4D97-AF65-F5344CB8AC3E}">
        <p14:creationId xmlns:p14="http://schemas.microsoft.com/office/powerpoint/2010/main" val="394703863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56018-0608-FEA6-7F1A-D004F11CC2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DB0A30-F5BA-1FB2-5642-A7BEFB63C6A4}"/>
              </a:ext>
            </a:extLst>
          </p:cNvPr>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a:extLst>
              <a:ext uri="{FF2B5EF4-FFF2-40B4-BE49-F238E27FC236}">
                <a16:creationId xmlns:a16="http://schemas.microsoft.com/office/drawing/2014/main" id="{C5337D5C-D6AE-74B0-23C9-441F9876125F}"/>
              </a:ext>
            </a:extLst>
          </p:cNvPr>
          <p:cNvSpPr>
            <a:spLocks noGrp="1"/>
          </p:cNvSpPr>
          <p:nvPr>
            <p:ph type="body" idx="1"/>
          </p:nvPr>
        </p:nvSpPr>
        <p:spPr/>
        <p:txBody>
          <a:bodyPr/>
          <a:lstStyle/>
          <a:p>
            <a:r>
              <a:rPr lang="en-US" dirty="0"/>
              <a:t>We also support public infrastructure. For university of Guangzhou, we supplied backup power with seven BF-M1100 and three BF-V700 units.</a:t>
            </a:r>
          </a:p>
        </p:txBody>
      </p:sp>
      <p:sp>
        <p:nvSpPr>
          <p:cNvPr id="4" name="Slide Number Placeholder 3">
            <a:extLst>
              <a:ext uri="{FF2B5EF4-FFF2-40B4-BE49-F238E27FC236}">
                <a16:creationId xmlns:a16="http://schemas.microsoft.com/office/drawing/2014/main" id="{56F38D4D-6C84-C2A3-2378-4B0CF2AF057E}"/>
              </a:ext>
            </a:extLst>
          </p:cNvPr>
          <p:cNvSpPr>
            <a:spLocks noGrp="1"/>
          </p:cNvSpPr>
          <p:nvPr>
            <p:ph type="sldNum" sz="quarter" idx="10"/>
          </p:nvPr>
        </p:nvSpPr>
        <p:spPr/>
        <p:txBody>
          <a:bodyPr/>
          <a:lstStyle/>
          <a:p>
            <a:fld id="{E4DC9247-0E9D-C74E-95F5-E1B99E9E6231}" type="slidenum">
              <a:rPr lang="en-US" smtClean="0"/>
              <a:pPr/>
              <a:t>50</a:t>
            </a:fld>
            <a:endParaRPr lang="en-US"/>
          </a:p>
        </p:txBody>
      </p:sp>
    </p:spTree>
    <p:extLst>
      <p:ext uri="{BB962C8B-B14F-4D97-AF65-F5344CB8AC3E}">
        <p14:creationId xmlns:p14="http://schemas.microsoft.com/office/powerpoint/2010/main" val="63025959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B639BE-B97F-0CF1-9C05-08DC94CFDA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5292C5-C2F4-1E72-778A-0184A8952BDE}"/>
              </a:ext>
            </a:extLst>
          </p:cNvPr>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a:extLst>
              <a:ext uri="{FF2B5EF4-FFF2-40B4-BE49-F238E27FC236}">
                <a16:creationId xmlns:a16="http://schemas.microsoft.com/office/drawing/2014/main" id="{7C0DBCE1-93CA-5B48-6184-FA52696627B4}"/>
              </a:ext>
            </a:extLst>
          </p:cNvPr>
          <p:cNvSpPr>
            <a:spLocks noGrp="1"/>
          </p:cNvSpPr>
          <p:nvPr>
            <p:ph type="body" idx="1"/>
          </p:nvPr>
        </p:nvSpPr>
        <p:spPr/>
        <p:txBody>
          <a:bodyPr/>
          <a:lstStyle/>
          <a:p>
            <a:r>
              <a:rPr lang="en-US" dirty="0"/>
              <a:t>And for emergency response, a fire and rescue brigade in China received 54* BF-C70ST, each equipped with high-capacity drainage pumps for rapid flood response.</a:t>
            </a:r>
          </a:p>
        </p:txBody>
      </p:sp>
      <p:sp>
        <p:nvSpPr>
          <p:cNvPr id="4" name="Slide Number Placeholder 3">
            <a:extLst>
              <a:ext uri="{FF2B5EF4-FFF2-40B4-BE49-F238E27FC236}">
                <a16:creationId xmlns:a16="http://schemas.microsoft.com/office/drawing/2014/main" id="{11C9D52E-B12F-ECB5-AB85-9FB3CACDA977}"/>
              </a:ext>
            </a:extLst>
          </p:cNvPr>
          <p:cNvSpPr>
            <a:spLocks noGrp="1"/>
          </p:cNvSpPr>
          <p:nvPr>
            <p:ph type="sldNum" sz="quarter" idx="10"/>
          </p:nvPr>
        </p:nvSpPr>
        <p:spPr/>
        <p:txBody>
          <a:bodyPr/>
          <a:lstStyle/>
          <a:p>
            <a:fld id="{E4DC9247-0E9D-C74E-95F5-E1B99E9E6231}" type="slidenum">
              <a:rPr lang="en-US" smtClean="0"/>
              <a:pPr/>
              <a:t>51</a:t>
            </a:fld>
            <a:endParaRPr lang="en-US"/>
          </a:p>
        </p:txBody>
      </p:sp>
    </p:spTree>
    <p:extLst>
      <p:ext uri="{BB962C8B-B14F-4D97-AF65-F5344CB8AC3E}">
        <p14:creationId xmlns:p14="http://schemas.microsoft.com/office/powerpoint/2010/main" val="126960153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dirty="0"/>
              <a:t>BAIFA IS THE FIRST TO INTRODUCT MITSUBISHI CHINA</a:t>
            </a:r>
            <a:r>
              <a:rPr lang="en-US" baseline="0" dirty="0"/>
              <a:t> TO UAE PROJECT.</a:t>
            </a:r>
            <a:endParaRPr lang="en-US" dirty="0"/>
          </a:p>
        </p:txBody>
      </p:sp>
      <p:sp>
        <p:nvSpPr>
          <p:cNvPr id="4" name="Slide Number Placeholder 3"/>
          <p:cNvSpPr>
            <a:spLocks noGrp="1"/>
          </p:cNvSpPr>
          <p:nvPr>
            <p:ph type="sldNum" sz="quarter" idx="10"/>
          </p:nvPr>
        </p:nvSpPr>
        <p:spPr/>
        <p:txBody>
          <a:bodyPr/>
          <a:lstStyle/>
          <a:p>
            <a:fld id="{E4DC9247-0E9D-C74E-95F5-E1B99E9E6231}" type="slidenum">
              <a:rPr lang="en-US" smtClean="0"/>
              <a:pPr/>
              <a:t>52</a:t>
            </a:fld>
            <a:endParaRPr lang="en-US"/>
          </a:p>
        </p:txBody>
      </p:sp>
    </p:spTree>
    <p:extLst>
      <p:ext uri="{BB962C8B-B14F-4D97-AF65-F5344CB8AC3E}">
        <p14:creationId xmlns:p14="http://schemas.microsoft.com/office/powerpoint/2010/main" val="50378366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dirty="0"/>
              <a:t>LOTS OF 5 STARS</a:t>
            </a:r>
            <a:r>
              <a:rPr lang="en-US" baseline="0" dirty="0"/>
              <a:t> HOTEL REFERENCE IN CHINA.</a:t>
            </a:r>
            <a:endParaRPr lang="en-US" dirty="0"/>
          </a:p>
        </p:txBody>
      </p:sp>
      <p:sp>
        <p:nvSpPr>
          <p:cNvPr id="4" name="Slide Number Placeholder 3"/>
          <p:cNvSpPr>
            <a:spLocks noGrp="1"/>
          </p:cNvSpPr>
          <p:nvPr>
            <p:ph type="sldNum" sz="quarter" idx="10"/>
          </p:nvPr>
        </p:nvSpPr>
        <p:spPr/>
        <p:txBody>
          <a:bodyPr/>
          <a:lstStyle/>
          <a:p>
            <a:fld id="{E4DC9247-0E9D-C74E-95F5-E1B99E9E6231}" type="slidenum">
              <a:rPr lang="en-US" smtClean="0"/>
              <a:pPr/>
              <a:t>53</a:t>
            </a:fld>
            <a:endParaRPr lang="en-US"/>
          </a:p>
        </p:txBody>
      </p:sp>
    </p:spTree>
    <p:extLst>
      <p:ext uri="{BB962C8B-B14F-4D97-AF65-F5344CB8AC3E}">
        <p14:creationId xmlns:p14="http://schemas.microsoft.com/office/powerpoint/2010/main" val="295479577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LOTS OF 5 STARS</a:t>
            </a:r>
            <a:r>
              <a:rPr lang="en-US" baseline="0" dirty="0"/>
              <a:t> HOTEL REFERENCE IN CHINA AND WORLD WIDE.</a:t>
            </a:r>
            <a:endParaRPr lang="en-US" dirty="0"/>
          </a:p>
          <a:p>
            <a:endParaRPr lang="en-US" dirty="0"/>
          </a:p>
        </p:txBody>
      </p:sp>
      <p:sp>
        <p:nvSpPr>
          <p:cNvPr id="4" name="Slide Number Placeholder 3"/>
          <p:cNvSpPr>
            <a:spLocks noGrp="1"/>
          </p:cNvSpPr>
          <p:nvPr>
            <p:ph type="sldNum" sz="quarter" idx="10"/>
          </p:nvPr>
        </p:nvSpPr>
        <p:spPr/>
        <p:txBody>
          <a:bodyPr/>
          <a:lstStyle/>
          <a:p>
            <a:fld id="{E4DC9247-0E9D-C74E-95F5-E1B99E9E6231}" type="slidenum">
              <a:rPr lang="en-US" smtClean="0"/>
              <a:pPr/>
              <a:t>54</a:t>
            </a:fld>
            <a:endParaRPr lang="en-US"/>
          </a:p>
        </p:txBody>
      </p:sp>
    </p:spTree>
    <p:extLst>
      <p:ext uri="{BB962C8B-B14F-4D97-AF65-F5344CB8AC3E}">
        <p14:creationId xmlns:p14="http://schemas.microsoft.com/office/powerpoint/2010/main" val="373743652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en-US" altLang="zh-CN" dirty="0"/>
              <a:t>In the railway sector, we have supplied backup power for high-speed rail projects across China and Ministry of Railway in Beijing.</a:t>
            </a:r>
            <a:endParaRPr lang="zh-CN" altLang="en-US" dirty="0"/>
          </a:p>
        </p:txBody>
      </p:sp>
      <p:sp>
        <p:nvSpPr>
          <p:cNvPr id="4" name="灯片编号占位符 3"/>
          <p:cNvSpPr>
            <a:spLocks noGrp="1"/>
          </p:cNvSpPr>
          <p:nvPr>
            <p:ph type="sldNum" sz="quarter" idx="5"/>
          </p:nvPr>
        </p:nvSpPr>
        <p:spPr/>
        <p:txBody>
          <a:bodyPr/>
          <a:lstStyle/>
          <a:p>
            <a:fld id="{E4DC9247-0E9D-C74E-95F5-E1B99E9E6231}" type="slidenum">
              <a:rPr lang="en-US" smtClean="0"/>
              <a:pPr/>
              <a:t>55</a:t>
            </a:fld>
            <a:endParaRPr lang="en-US"/>
          </a:p>
        </p:txBody>
      </p:sp>
    </p:spTree>
    <p:extLst>
      <p:ext uri="{BB962C8B-B14F-4D97-AF65-F5344CB8AC3E}">
        <p14:creationId xmlns:p14="http://schemas.microsoft.com/office/powerpoint/2010/main" val="378986603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en-AU" altLang="zh-CN" dirty="0"/>
              <a:t>Various of airport project including Wuxi airport.</a:t>
            </a:r>
            <a:endParaRPr lang="zh-CN" altLang="en-US" dirty="0"/>
          </a:p>
        </p:txBody>
      </p:sp>
      <p:sp>
        <p:nvSpPr>
          <p:cNvPr id="4" name="灯片编号占位符 3"/>
          <p:cNvSpPr>
            <a:spLocks noGrp="1"/>
          </p:cNvSpPr>
          <p:nvPr>
            <p:ph type="sldNum" sz="quarter" idx="5"/>
          </p:nvPr>
        </p:nvSpPr>
        <p:spPr/>
        <p:txBody>
          <a:bodyPr/>
          <a:lstStyle/>
          <a:p>
            <a:fld id="{E4DC9247-0E9D-C74E-95F5-E1B99E9E6231}" type="slidenum">
              <a:rPr lang="en-US" smtClean="0"/>
              <a:pPr/>
              <a:t>56</a:t>
            </a:fld>
            <a:endParaRPr lang="en-US"/>
          </a:p>
        </p:txBody>
      </p:sp>
    </p:spTree>
    <p:extLst>
      <p:ext uri="{BB962C8B-B14F-4D97-AF65-F5344CB8AC3E}">
        <p14:creationId xmlns:p14="http://schemas.microsoft.com/office/powerpoint/2010/main" val="387427837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en-US" altLang="zh-CN" dirty="0"/>
              <a:t>Our reliability is also trusted in the financial sector, where we have provided standby power for banks across China.</a:t>
            </a:r>
            <a:endParaRPr lang="zh-CN" altLang="en-US" dirty="0"/>
          </a:p>
        </p:txBody>
      </p:sp>
      <p:sp>
        <p:nvSpPr>
          <p:cNvPr id="4" name="灯片编号占位符 3"/>
          <p:cNvSpPr>
            <a:spLocks noGrp="1"/>
          </p:cNvSpPr>
          <p:nvPr>
            <p:ph type="sldNum" sz="quarter" idx="5"/>
          </p:nvPr>
        </p:nvSpPr>
        <p:spPr/>
        <p:txBody>
          <a:bodyPr/>
          <a:lstStyle/>
          <a:p>
            <a:fld id="{E4DC9247-0E9D-C74E-95F5-E1B99E9E6231}" type="slidenum">
              <a:rPr lang="en-US" smtClean="0"/>
              <a:pPr/>
              <a:t>57</a:t>
            </a:fld>
            <a:endParaRPr lang="en-US"/>
          </a:p>
        </p:txBody>
      </p:sp>
    </p:spTree>
    <p:extLst>
      <p:ext uri="{BB962C8B-B14F-4D97-AF65-F5344CB8AC3E}">
        <p14:creationId xmlns:p14="http://schemas.microsoft.com/office/powerpoint/2010/main" val="151350527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en-US" altLang="zh-CN" dirty="0"/>
              <a:t>In healthcare, Baifa has been selected by numerous </a:t>
            </a:r>
            <a:r>
              <a:rPr lang="en-US" altLang="zh-CN" dirty="0" err="1"/>
              <a:t>tripal</a:t>
            </a:r>
            <a:r>
              <a:rPr lang="en-US" altLang="zh-CN" dirty="0"/>
              <a:t> A top-tier hospitals in Beijing and Tianjin.</a:t>
            </a:r>
            <a:endParaRPr lang="zh-CN" altLang="en-US" dirty="0"/>
          </a:p>
        </p:txBody>
      </p:sp>
      <p:sp>
        <p:nvSpPr>
          <p:cNvPr id="4" name="灯片编号占位符 3"/>
          <p:cNvSpPr>
            <a:spLocks noGrp="1"/>
          </p:cNvSpPr>
          <p:nvPr>
            <p:ph type="sldNum" sz="quarter" idx="5"/>
          </p:nvPr>
        </p:nvSpPr>
        <p:spPr/>
        <p:txBody>
          <a:bodyPr/>
          <a:lstStyle/>
          <a:p>
            <a:fld id="{E4DC9247-0E9D-C74E-95F5-E1B99E9E6231}" type="slidenum">
              <a:rPr lang="en-US" smtClean="0"/>
              <a:pPr/>
              <a:t>58</a:t>
            </a:fld>
            <a:endParaRPr lang="en-US"/>
          </a:p>
        </p:txBody>
      </p:sp>
    </p:spTree>
    <p:extLst>
      <p:ext uri="{BB962C8B-B14F-4D97-AF65-F5344CB8AC3E}">
        <p14:creationId xmlns:p14="http://schemas.microsoft.com/office/powerpoint/2010/main" val="24678665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en-AU" altLang="zh-CN" dirty="0"/>
              <a:t>Shanghai data </a:t>
            </a:r>
            <a:r>
              <a:rPr lang="en-AU" altLang="zh-CN" dirty="0" err="1"/>
              <a:t>center</a:t>
            </a:r>
            <a:r>
              <a:rPr lang="en-AU" altLang="zh-CN" dirty="0"/>
              <a:t> with BF-SM high voltage generators.</a:t>
            </a:r>
            <a:endParaRPr lang="zh-CN" altLang="en-US" dirty="0"/>
          </a:p>
        </p:txBody>
      </p:sp>
      <p:sp>
        <p:nvSpPr>
          <p:cNvPr id="4" name="灯片编号占位符 3"/>
          <p:cNvSpPr>
            <a:spLocks noGrp="1"/>
          </p:cNvSpPr>
          <p:nvPr>
            <p:ph type="sldNum" sz="quarter" idx="5"/>
          </p:nvPr>
        </p:nvSpPr>
        <p:spPr/>
        <p:txBody>
          <a:bodyPr/>
          <a:lstStyle/>
          <a:p>
            <a:fld id="{E4DC9247-0E9D-C74E-95F5-E1B99E9E6231}" type="slidenum">
              <a:rPr lang="en-US" smtClean="0"/>
              <a:pPr/>
              <a:t>59</a:t>
            </a:fld>
            <a:endParaRPr lang="en-US"/>
          </a:p>
        </p:txBody>
      </p:sp>
    </p:spTree>
    <p:extLst>
      <p:ext uri="{BB962C8B-B14F-4D97-AF65-F5344CB8AC3E}">
        <p14:creationId xmlns:p14="http://schemas.microsoft.com/office/powerpoint/2010/main" val="27407538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en-US" altLang="zh-CN" dirty="0"/>
              <a:t>Our comprehensive range includes:</a:t>
            </a:r>
          </a:p>
          <a:p>
            <a:r>
              <a:rPr lang="en-US" altLang="zh-CN" dirty="0"/>
              <a:t>• Industrial diesel/gas generators (8-3200kW)</a:t>
            </a:r>
          </a:p>
          <a:p>
            <a:r>
              <a:rPr lang="en-US" altLang="zh-CN" dirty="0"/>
              <a:t>• Marine generators (40-1100kW)</a:t>
            </a:r>
          </a:p>
          <a:p>
            <a:r>
              <a:rPr lang="en-US" altLang="zh-CN" dirty="0"/>
              <a:t>• Lighting towers (4 types)</a:t>
            </a:r>
          </a:p>
          <a:p>
            <a:r>
              <a:rPr lang="en-US" altLang="zh-CN" dirty="0"/>
              <a:t>• LV/HV switch panels (up to 35kV)</a:t>
            </a:r>
          </a:p>
          <a:p>
            <a:r>
              <a:rPr lang="en-US" altLang="zh-CN" dirty="0"/>
              <a:t>• Transformers (up to 110kV)</a:t>
            </a:r>
          </a:p>
          <a:p>
            <a:r>
              <a:rPr lang="en-US" altLang="zh-CN" dirty="0"/>
              <a:t>• Generator accessories</a:t>
            </a:r>
            <a:endParaRPr lang="zh-CN" altLang="en-US" dirty="0"/>
          </a:p>
        </p:txBody>
      </p:sp>
      <p:sp>
        <p:nvSpPr>
          <p:cNvPr id="4" name="灯片编号占位符 3"/>
          <p:cNvSpPr>
            <a:spLocks noGrp="1"/>
          </p:cNvSpPr>
          <p:nvPr>
            <p:ph type="sldNum" sz="quarter" idx="5"/>
          </p:nvPr>
        </p:nvSpPr>
        <p:spPr/>
        <p:txBody>
          <a:bodyPr/>
          <a:lstStyle/>
          <a:p>
            <a:fld id="{E4DC9247-0E9D-C74E-95F5-E1B99E9E6231}" type="slidenum">
              <a:rPr lang="en-US" smtClean="0"/>
              <a:pPr/>
              <a:t>6</a:t>
            </a:fld>
            <a:endParaRPr lang="en-US"/>
          </a:p>
        </p:txBody>
      </p:sp>
    </p:spTree>
    <p:extLst>
      <p:ext uri="{BB962C8B-B14F-4D97-AF65-F5344CB8AC3E}">
        <p14:creationId xmlns:p14="http://schemas.microsoft.com/office/powerpoint/2010/main" val="331655808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en-US" altLang="zh-CN" dirty="0"/>
              <a:t>As recently as 2025, we delivered 24 units of high-power generators to a data center in Vietnam, further expanding our presence in Southeast Asia.</a:t>
            </a:r>
            <a:endParaRPr lang="zh-CN" altLang="en-US" dirty="0"/>
          </a:p>
        </p:txBody>
      </p:sp>
      <p:sp>
        <p:nvSpPr>
          <p:cNvPr id="4" name="灯片编号占位符 3"/>
          <p:cNvSpPr>
            <a:spLocks noGrp="1"/>
          </p:cNvSpPr>
          <p:nvPr>
            <p:ph type="sldNum" sz="quarter" idx="5"/>
          </p:nvPr>
        </p:nvSpPr>
        <p:spPr/>
        <p:txBody>
          <a:bodyPr/>
          <a:lstStyle/>
          <a:p>
            <a:fld id="{E4DC9247-0E9D-C74E-95F5-E1B99E9E6231}" type="slidenum">
              <a:rPr lang="en-US" smtClean="0"/>
              <a:pPr/>
              <a:t>60</a:t>
            </a:fld>
            <a:endParaRPr lang="en-US"/>
          </a:p>
        </p:txBody>
      </p:sp>
    </p:spTree>
    <p:extLst>
      <p:ext uri="{BB962C8B-B14F-4D97-AF65-F5344CB8AC3E}">
        <p14:creationId xmlns:p14="http://schemas.microsoft.com/office/powerpoint/2010/main" val="374195725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zh-CN" altLang="en-US"/>
          </a:p>
        </p:txBody>
      </p:sp>
      <p:sp>
        <p:nvSpPr>
          <p:cNvPr id="3" name="Notes Placeholder 2"/>
          <p:cNvSpPr>
            <a:spLocks noGrp="1"/>
          </p:cNvSpPr>
          <p:nvPr>
            <p:ph type="body" idx="1"/>
          </p:nvPr>
        </p:nvSpPr>
        <p:spPr/>
        <p:txBody>
          <a:bodyPr/>
          <a:lstStyle/>
          <a:p>
            <a:r>
              <a:rPr lang="en-US" dirty="0"/>
              <a:t>Data center in Beijing.</a:t>
            </a:r>
          </a:p>
        </p:txBody>
      </p:sp>
      <p:sp>
        <p:nvSpPr>
          <p:cNvPr id="4" name="Slide Number Placeholder 3"/>
          <p:cNvSpPr>
            <a:spLocks noGrp="1"/>
          </p:cNvSpPr>
          <p:nvPr>
            <p:ph type="sldNum" sz="quarter" idx="5"/>
          </p:nvPr>
        </p:nvSpPr>
        <p:spPr/>
        <p:txBody>
          <a:bodyPr/>
          <a:lstStyle/>
          <a:p>
            <a:fld id="{E4DC9247-0E9D-C74E-95F5-E1B99E9E6231}" type="slidenum">
              <a:rPr lang="en-US" smtClean="0"/>
              <a:pPr/>
              <a:t>61</a:t>
            </a:fld>
            <a:endParaRPr lang="en-US"/>
          </a:p>
        </p:txBody>
      </p:sp>
    </p:spTree>
    <p:extLst>
      <p:ext uri="{BB962C8B-B14F-4D97-AF65-F5344CB8AC3E}">
        <p14:creationId xmlns:p14="http://schemas.microsoft.com/office/powerpoint/2010/main" val="429204433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en-US" altLang="zh-CN" dirty="0"/>
              <a:t>In 2009, we powered the Africa Cup with four BF-M1100 units at the </a:t>
            </a:r>
            <a:r>
              <a:rPr lang="en-US" altLang="zh-CN" dirty="0" err="1"/>
              <a:t>Lubango</a:t>
            </a:r>
            <a:r>
              <a:rPr lang="en-US" altLang="zh-CN" dirty="0"/>
              <a:t> Stadium in Angola, ensuring uninterrupted broadcast and event operations.</a:t>
            </a:r>
            <a:endParaRPr lang="zh-CN" altLang="en-US" dirty="0"/>
          </a:p>
        </p:txBody>
      </p:sp>
      <p:sp>
        <p:nvSpPr>
          <p:cNvPr id="4" name="灯片编号占位符 3"/>
          <p:cNvSpPr>
            <a:spLocks noGrp="1"/>
          </p:cNvSpPr>
          <p:nvPr>
            <p:ph type="sldNum" sz="quarter" idx="5"/>
          </p:nvPr>
        </p:nvSpPr>
        <p:spPr/>
        <p:txBody>
          <a:bodyPr/>
          <a:lstStyle/>
          <a:p>
            <a:fld id="{E4DC9247-0E9D-C74E-95F5-E1B99E9E6231}" type="slidenum">
              <a:rPr lang="en-US" smtClean="0"/>
              <a:pPr/>
              <a:t>62</a:t>
            </a:fld>
            <a:endParaRPr lang="en-US"/>
          </a:p>
        </p:txBody>
      </p:sp>
    </p:spTree>
    <p:extLst>
      <p:ext uri="{BB962C8B-B14F-4D97-AF65-F5344CB8AC3E}">
        <p14:creationId xmlns:p14="http://schemas.microsoft.com/office/powerpoint/2010/main" val="348405744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en-US" altLang="zh-CN" dirty="0"/>
              <a:t>We have also supported major construction projects around the world, including airport runway construction in Hong Kong, Hyundai construction sites in Saudi Arabia, and large-scale camps in Qatar.</a:t>
            </a:r>
            <a:endParaRPr lang="zh-CN" altLang="en-US" dirty="0"/>
          </a:p>
        </p:txBody>
      </p:sp>
      <p:sp>
        <p:nvSpPr>
          <p:cNvPr id="4" name="灯片编号占位符 3"/>
          <p:cNvSpPr>
            <a:spLocks noGrp="1"/>
          </p:cNvSpPr>
          <p:nvPr>
            <p:ph type="sldNum" sz="quarter" idx="5"/>
          </p:nvPr>
        </p:nvSpPr>
        <p:spPr/>
        <p:txBody>
          <a:bodyPr/>
          <a:lstStyle/>
          <a:p>
            <a:fld id="{E4DC9247-0E9D-C74E-95F5-E1B99E9E6231}" type="slidenum">
              <a:rPr lang="en-US" smtClean="0"/>
              <a:pPr/>
              <a:t>63</a:t>
            </a:fld>
            <a:endParaRPr lang="en-US"/>
          </a:p>
        </p:txBody>
      </p:sp>
    </p:spTree>
    <p:extLst>
      <p:ext uri="{BB962C8B-B14F-4D97-AF65-F5344CB8AC3E}">
        <p14:creationId xmlns:p14="http://schemas.microsoft.com/office/powerpoint/2010/main" val="310915421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en-AU" altLang="zh-CN" dirty="0"/>
              <a:t>China national petroleum refinery project in Niger with our after sale engineers on side for installation and commissioning</a:t>
            </a:r>
            <a:endParaRPr lang="zh-CN" altLang="en-US" dirty="0"/>
          </a:p>
        </p:txBody>
      </p:sp>
      <p:sp>
        <p:nvSpPr>
          <p:cNvPr id="4" name="灯片编号占位符 3"/>
          <p:cNvSpPr>
            <a:spLocks noGrp="1"/>
          </p:cNvSpPr>
          <p:nvPr>
            <p:ph type="sldNum" sz="quarter" idx="5"/>
          </p:nvPr>
        </p:nvSpPr>
        <p:spPr/>
        <p:txBody>
          <a:bodyPr/>
          <a:lstStyle/>
          <a:p>
            <a:fld id="{E4DC9247-0E9D-C74E-95F5-E1B99E9E6231}" type="slidenum">
              <a:rPr lang="en-US" smtClean="0"/>
              <a:pPr/>
              <a:t>64</a:t>
            </a:fld>
            <a:endParaRPr lang="en-US"/>
          </a:p>
        </p:txBody>
      </p:sp>
    </p:spTree>
    <p:extLst>
      <p:ext uri="{BB962C8B-B14F-4D97-AF65-F5344CB8AC3E}">
        <p14:creationId xmlns:p14="http://schemas.microsoft.com/office/powerpoint/2010/main" val="306770675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en-US" altLang="zh-CN" dirty="0"/>
              <a:t>For the State Grid in China, we have delivered multiple batches of high-voltage power vehicles, providing mobile and reliable power for grid maintenance and emergency response.</a:t>
            </a:r>
            <a:endParaRPr lang="zh-CN" altLang="en-US" dirty="0"/>
          </a:p>
        </p:txBody>
      </p:sp>
      <p:sp>
        <p:nvSpPr>
          <p:cNvPr id="4" name="灯片编号占位符 3"/>
          <p:cNvSpPr>
            <a:spLocks noGrp="1"/>
          </p:cNvSpPr>
          <p:nvPr>
            <p:ph type="sldNum" sz="quarter" idx="5"/>
          </p:nvPr>
        </p:nvSpPr>
        <p:spPr/>
        <p:txBody>
          <a:bodyPr/>
          <a:lstStyle/>
          <a:p>
            <a:fld id="{E4DC9247-0E9D-C74E-95F5-E1B99E9E6231}" type="slidenum">
              <a:rPr lang="en-US" smtClean="0"/>
              <a:pPr/>
              <a:t>65</a:t>
            </a:fld>
            <a:endParaRPr lang="en-US"/>
          </a:p>
        </p:txBody>
      </p:sp>
    </p:spTree>
    <p:extLst>
      <p:ext uri="{BB962C8B-B14F-4D97-AF65-F5344CB8AC3E}">
        <p14:creationId xmlns:p14="http://schemas.microsoft.com/office/powerpoint/2010/main" val="410397218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dirty="0"/>
              <a:t>IP55 SOLUTION</a:t>
            </a:r>
            <a:r>
              <a:rPr lang="en-US" baseline="0" dirty="0"/>
              <a:t> TO PREVENT DUSTY MINING ENVIROMENT USING RS+ CONTAINER.</a:t>
            </a:r>
            <a:endParaRPr lang="en-US" dirty="0"/>
          </a:p>
        </p:txBody>
      </p:sp>
      <p:sp>
        <p:nvSpPr>
          <p:cNvPr id="4" name="Slide Number Placeholder 3"/>
          <p:cNvSpPr>
            <a:spLocks noGrp="1"/>
          </p:cNvSpPr>
          <p:nvPr>
            <p:ph type="sldNum" sz="quarter" idx="10"/>
          </p:nvPr>
        </p:nvSpPr>
        <p:spPr/>
        <p:txBody>
          <a:bodyPr/>
          <a:lstStyle/>
          <a:p>
            <a:fld id="{E4DC9247-0E9D-C74E-95F5-E1B99E9E6231}" type="slidenum">
              <a:rPr lang="en-US" smtClean="0"/>
              <a:pPr/>
              <a:t>66</a:t>
            </a:fld>
            <a:endParaRPr lang="en-US"/>
          </a:p>
        </p:txBody>
      </p:sp>
    </p:spTree>
    <p:extLst>
      <p:ext uri="{BB962C8B-B14F-4D97-AF65-F5344CB8AC3E}">
        <p14:creationId xmlns:p14="http://schemas.microsoft.com/office/powerpoint/2010/main" val="67489118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en-US" altLang="zh-CN" dirty="0"/>
              <a:t>Our solutions are also deployed in harsh environments. In 2011, we provided 11units 750kva containerized diesel gensets for a mining site in Mongolia, designed for prime power in extreme conditions. In China, we have supplied generators to numerous mining operations across provinces.</a:t>
            </a:r>
            <a:endParaRPr lang="zh-CN" altLang="en-US" dirty="0"/>
          </a:p>
        </p:txBody>
      </p:sp>
      <p:sp>
        <p:nvSpPr>
          <p:cNvPr id="4" name="灯片编号占位符 3"/>
          <p:cNvSpPr>
            <a:spLocks noGrp="1"/>
          </p:cNvSpPr>
          <p:nvPr>
            <p:ph type="sldNum" sz="quarter" idx="5"/>
          </p:nvPr>
        </p:nvSpPr>
        <p:spPr/>
        <p:txBody>
          <a:bodyPr/>
          <a:lstStyle/>
          <a:p>
            <a:fld id="{E4DC9247-0E9D-C74E-95F5-E1B99E9E6231}" type="slidenum">
              <a:rPr lang="en-US" smtClean="0"/>
              <a:pPr/>
              <a:t>67</a:t>
            </a:fld>
            <a:endParaRPr lang="en-US"/>
          </a:p>
        </p:txBody>
      </p:sp>
    </p:spTree>
    <p:extLst>
      <p:ext uri="{BB962C8B-B14F-4D97-AF65-F5344CB8AC3E}">
        <p14:creationId xmlns:p14="http://schemas.microsoft.com/office/powerpoint/2010/main" val="285051371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In 2017, we delivered three BF-C2250QRS+ units to a mining site in Sudan, providing reliable prime power in remote locations.</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t>IP55 SOLUTION</a:t>
            </a:r>
            <a:r>
              <a:rPr lang="en-US" baseline="0" dirty="0"/>
              <a:t> TO PREVENT DUSTY MINING ENVIROMENT USING RS+ CONTAINER.</a:t>
            </a:r>
            <a:endParaRPr lang="en-US" dirty="0"/>
          </a:p>
          <a:p>
            <a:endParaRPr lang="en-US" dirty="0"/>
          </a:p>
        </p:txBody>
      </p:sp>
      <p:sp>
        <p:nvSpPr>
          <p:cNvPr id="4" name="Slide Number Placeholder 3"/>
          <p:cNvSpPr>
            <a:spLocks noGrp="1"/>
          </p:cNvSpPr>
          <p:nvPr>
            <p:ph type="sldNum" sz="quarter" idx="10"/>
          </p:nvPr>
        </p:nvSpPr>
        <p:spPr/>
        <p:txBody>
          <a:bodyPr/>
          <a:lstStyle/>
          <a:p>
            <a:fld id="{E4DC9247-0E9D-C74E-95F5-E1B99E9E6231}" type="slidenum">
              <a:rPr lang="en-US" smtClean="0"/>
              <a:pPr/>
              <a:t>68</a:t>
            </a:fld>
            <a:endParaRPr lang="en-US"/>
          </a:p>
        </p:txBody>
      </p:sp>
    </p:spTree>
    <p:extLst>
      <p:ext uri="{BB962C8B-B14F-4D97-AF65-F5344CB8AC3E}">
        <p14:creationId xmlns:p14="http://schemas.microsoft.com/office/powerpoint/2010/main" val="53759251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en-US" altLang="zh-CN" dirty="0"/>
              <a:t>In 2018, we supplied 40units BF-C1375S units to a graphite mine in Mozambique, demonstrating our ability to deliver large-scale, reliable power solutions.</a:t>
            </a:r>
            <a:endParaRPr lang="zh-CN" altLang="en-US" dirty="0"/>
          </a:p>
        </p:txBody>
      </p:sp>
      <p:sp>
        <p:nvSpPr>
          <p:cNvPr id="4" name="灯片编号占位符 3"/>
          <p:cNvSpPr>
            <a:spLocks noGrp="1"/>
          </p:cNvSpPr>
          <p:nvPr>
            <p:ph type="sldNum" sz="quarter" idx="5"/>
          </p:nvPr>
        </p:nvSpPr>
        <p:spPr/>
        <p:txBody>
          <a:bodyPr/>
          <a:lstStyle/>
          <a:p>
            <a:fld id="{E4DC9247-0E9D-C74E-95F5-E1B99E9E6231}" type="slidenum">
              <a:rPr lang="en-US" smtClean="0"/>
              <a:pPr/>
              <a:t>69</a:t>
            </a:fld>
            <a:endParaRPr lang="en-US"/>
          </a:p>
        </p:txBody>
      </p:sp>
    </p:spTree>
    <p:extLst>
      <p:ext uri="{BB962C8B-B14F-4D97-AF65-F5344CB8AC3E}">
        <p14:creationId xmlns:p14="http://schemas.microsoft.com/office/powerpoint/2010/main" val="30566425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dirty="0"/>
              <a:t>BAIFA Group comprises specialized entities including BAIFA Power (Wuxi), </a:t>
            </a:r>
            <a:r>
              <a:rPr lang="en-US" dirty="0" err="1"/>
              <a:t>Huaxun</a:t>
            </a:r>
            <a:r>
              <a:rPr lang="en-US" dirty="0"/>
              <a:t> Emergency Equipment, and international engineering divisions. Our Singapore subsidiary, </a:t>
            </a:r>
            <a:r>
              <a:rPr lang="en-US" dirty="0" err="1"/>
              <a:t>Titlis</a:t>
            </a:r>
            <a:r>
              <a:rPr lang="en-US" dirty="0"/>
              <a:t> Power, exemplifies our global reach.</a:t>
            </a:r>
          </a:p>
          <a:p>
            <a:endParaRPr lang="en-US" dirty="0"/>
          </a:p>
          <a:p>
            <a:r>
              <a:rPr lang="en-US" dirty="0"/>
              <a:t>BAIFA GROUP</a:t>
            </a:r>
          </a:p>
          <a:p>
            <a:r>
              <a:rPr lang="en-US" dirty="0"/>
              <a:t>- Baifa power </a:t>
            </a:r>
            <a:r>
              <a:rPr lang="en-US" dirty="0" err="1"/>
              <a:t>wuxi</a:t>
            </a:r>
            <a:r>
              <a:rPr lang="en-US" baseline="0" dirty="0"/>
              <a:t> for main R&amp;D, manufacturer activities and trading.</a:t>
            </a:r>
          </a:p>
          <a:p>
            <a:r>
              <a:rPr lang="en-US" baseline="0" dirty="0"/>
              <a:t>- </a:t>
            </a:r>
            <a:r>
              <a:rPr lang="en-US" baseline="0" dirty="0" err="1"/>
              <a:t>Titlis</a:t>
            </a:r>
            <a:r>
              <a:rPr lang="en-US" baseline="0" dirty="0"/>
              <a:t> power Singapore for overseas origin generator units</a:t>
            </a:r>
          </a:p>
          <a:p>
            <a:pPr marL="171450" indent="-171450">
              <a:buFontTx/>
              <a:buChar char="-"/>
            </a:pPr>
            <a:r>
              <a:rPr lang="en-US" baseline="0" dirty="0"/>
              <a:t>Baifa power international for engine import and trading</a:t>
            </a:r>
          </a:p>
          <a:p>
            <a:pPr marL="171450" indent="-171450">
              <a:buFontTx/>
              <a:buChar char="-"/>
            </a:pPr>
            <a:r>
              <a:rPr lang="en-US" baseline="0" dirty="0"/>
              <a:t>Baifa power engineering for EPC and rental</a:t>
            </a:r>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E4DC9247-0E9D-C74E-95F5-E1B99E9E6231}" type="slidenum">
              <a:rPr lang="en-US" smtClean="0"/>
              <a:pPr/>
              <a:t>7</a:t>
            </a:fld>
            <a:endParaRPr lang="en-US"/>
          </a:p>
        </p:txBody>
      </p:sp>
    </p:spTree>
    <p:extLst>
      <p:ext uri="{BB962C8B-B14F-4D97-AF65-F5344CB8AC3E}">
        <p14:creationId xmlns:p14="http://schemas.microsoft.com/office/powerpoint/2010/main" val="267019050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dirty="0"/>
              <a:t>SECOND</a:t>
            </a:r>
            <a:r>
              <a:rPr lang="en-US" baseline="0" dirty="0"/>
              <a:t> LARGEST RENTAL COMPANY IN AUSTRALIA, RENT TO BHP AND RIO TINTO, TWO LARGEST MINING COMPANIES IN THE WORLD.</a:t>
            </a:r>
            <a:endParaRPr lang="en-US" dirty="0"/>
          </a:p>
        </p:txBody>
      </p:sp>
      <p:sp>
        <p:nvSpPr>
          <p:cNvPr id="4" name="Slide Number Placeholder 3"/>
          <p:cNvSpPr>
            <a:spLocks noGrp="1"/>
          </p:cNvSpPr>
          <p:nvPr>
            <p:ph type="sldNum" sz="quarter" idx="10"/>
          </p:nvPr>
        </p:nvSpPr>
        <p:spPr/>
        <p:txBody>
          <a:bodyPr/>
          <a:lstStyle/>
          <a:p>
            <a:fld id="{E4DC9247-0E9D-C74E-95F5-E1B99E9E6231}" type="slidenum">
              <a:rPr lang="en-US" smtClean="0"/>
              <a:pPr/>
              <a:t>70</a:t>
            </a:fld>
            <a:endParaRPr lang="en-US"/>
          </a:p>
        </p:txBody>
      </p:sp>
    </p:spTree>
    <p:extLst>
      <p:ext uri="{BB962C8B-B14F-4D97-AF65-F5344CB8AC3E}">
        <p14:creationId xmlns:p14="http://schemas.microsoft.com/office/powerpoint/2010/main" val="48557427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dirty="0"/>
              <a:t>In 2024, we delivered six BF-M3250RSE+ units to the MAK biggest Copper Mine in Mongolia, each built with 22kV transformers and IP54 protection.</a:t>
            </a:r>
          </a:p>
        </p:txBody>
      </p:sp>
      <p:sp>
        <p:nvSpPr>
          <p:cNvPr id="4" name="Slide Number Placeholder 3"/>
          <p:cNvSpPr>
            <a:spLocks noGrp="1"/>
          </p:cNvSpPr>
          <p:nvPr>
            <p:ph type="sldNum" sz="quarter" idx="10"/>
          </p:nvPr>
        </p:nvSpPr>
        <p:spPr/>
        <p:txBody>
          <a:bodyPr/>
          <a:lstStyle/>
          <a:p>
            <a:fld id="{E4DC9247-0E9D-C74E-95F5-E1B99E9E6231}" type="slidenum">
              <a:rPr lang="en-US" smtClean="0"/>
              <a:pPr/>
              <a:t>71</a:t>
            </a:fld>
            <a:endParaRPr lang="en-US"/>
          </a:p>
        </p:txBody>
      </p:sp>
    </p:spTree>
    <p:extLst>
      <p:ext uri="{BB962C8B-B14F-4D97-AF65-F5344CB8AC3E}">
        <p14:creationId xmlns:p14="http://schemas.microsoft.com/office/powerpoint/2010/main" val="409154593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dirty="0"/>
              <a:t>Also in 2024, we supplied two BF-M2750RSE+HV units to a gold mine in Mongolia, providing 2500kVA of prime power at 11kV.</a:t>
            </a:r>
          </a:p>
        </p:txBody>
      </p:sp>
      <p:sp>
        <p:nvSpPr>
          <p:cNvPr id="4" name="Slide Number Placeholder 3"/>
          <p:cNvSpPr>
            <a:spLocks noGrp="1"/>
          </p:cNvSpPr>
          <p:nvPr>
            <p:ph type="sldNum" sz="quarter" idx="10"/>
          </p:nvPr>
        </p:nvSpPr>
        <p:spPr/>
        <p:txBody>
          <a:bodyPr/>
          <a:lstStyle/>
          <a:p>
            <a:fld id="{E4DC9247-0E9D-C74E-95F5-E1B99E9E6231}" type="slidenum">
              <a:rPr lang="en-US" smtClean="0"/>
              <a:pPr/>
              <a:t>72</a:t>
            </a:fld>
            <a:endParaRPr lang="en-US"/>
          </a:p>
        </p:txBody>
      </p:sp>
    </p:spTree>
    <p:extLst>
      <p:ext uri="{BB962C8B-B14F-4D97-AF65-F5344CB8AC3E}">
        <p14:creationId xmlns:p14="http://schemas.microsoft.com/office/powerpoint/2010/main" val="210748084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dirty="0"/>
              <a:t>In 2025, we supplied 20 BF-V550S+ units to the Alcoa American Aluminium Mine in Australia, delivering 500kVA of prime power each with C5M treatment and low noise performance at 75dBA.</a:t>
            </a:r>
          </a:p>
        </p:txBody>
      </p:sp>
      <p:sp>
        <p:nvSpPr>
          <p:cNvPr id="4" name="Slide Number Placeholder 3"/>
          <p:cNvSpPr>
            <a:spLocks noGrp="1"/>
          </p:cNvSpPr>
          <p:nvPr>
            <p:ph type="sldNum" sz="quarter" idx="10"/>
          </p:nvPr>
        </p:nvSpPr>
        <p:spPr/>
        <p:txBody>
          <a:bodyPr/>
          <a:lstStyle/>
          <a:p>
            <a:fld id="{E4DC9247-0E9D-C74E-95F5-E1B99E9E6231}" type="slidenum">
              <a:rPr lang="en-US" smtClean="0"/>
              <a:pPr/>
              <a:t>73</a:t>
            </a:fld>
            <a:endParaRPr lang="en-US"/>
          </a:p>
        </p:txBody>
      </p:sp>
    </p:spTree>
    <p:extLst>
      <p:ext uri="{BB962C8B-B14F-4D97-AF65-F5344CB8AC3E}">
        <p14:creationId xmlns:p14="http://schemas.microsoft.com/office/powerpoint/2010/main" val="297900522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dirty="0"/>
              <a:t>In 2025, we delivered two BF-WD3600 units to an oil and gas project in Russia, each delivering 3250kVA of prime power.</a:t>
            </a:r>
          </a:p>
        </p:txBody>
      </p:sp>
      <p:sp>
        <p:nvSpPr>
          <p:cNvPr id="4" name="Slide Number Placeholder 3"/>
          <p:cNvSpPr>
            <a:spLocks noGrp="1"/>
          </p:cNvSpPr>
          <p:nvPr>
            <p:ph type="sldNum" sz="quarter" idx="10"/>
          </p:nvPr>
        </p:nvSpPr>
        <p:spPr/>
        <p:txBody>
          <a:bodyPr/>
          <a:lstStyle/>
          <a:p>
            <a:fld id="{E4DC9247-0E9D-C74E-95F5-E1B99E9E6231}" type="slidenum">
              <a:rPr lang="en-US" smtClean="0"/>
              <a:pPr/>
              <a:t>74</a:t>
            </a:fld>
            <a:endParaRPr lang="en-US"/>
          </a:p>
        </p:txBody>
      </p:sp>
    </p:spTree>
    <p:extLst>
      <p:ext uri="{BB962C8B-B14F-4D97-AF65-F5344CB8AC3E}">
        <p14:creationId xmlns:p14="http://schemas.microsoft.com/office/powerpoint/2010/main" val="276008503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dirty="0"/>
              <a:t>We continue to expand our presence in the oil and gas sector, providing robust and reliable power solutions for critical energy infrastructure.</a:t>
            </a:r>
          </a:p>
        </p:txBody>
      </p:sp>
      <p:sp>
        <p:nvSpPr>
          <p:cNvPr id="4" name="Slide Number Placeholder 3"/>
          <p:cNvSpPr>
            <a:spLocks noGrp="1"/>
          </p:cNvSpPr>
          <p:nvPr>
            <p:ph type="sldNum" sz="quarter" idx="10"/>
          </p:nvPr>
        </p:nvSpPr>
        <p:spPr/>
        <p:txBody>
          <a:bodyPr/>
          <a:lstStyle/>
          <a:p>
            <a:fld id="{E4DC9247-0E9D-C74E-95F5-E1B99E9E6231}" type="slidenum">
              <a:rPr lang="en-US" smtClean="0"/>
              <a:pPr/>
              <a:t>75</a:t>
            </a:fld>
            <a:endParaRPr lang="en-US"/>
          </a:p>
        </p:txBody>
      </p:sp>
    </p:spTree>
    <p:extLst>
      <p:ext uri="{BB962C8B-B14F-4D97-AF65-F5344CB8AC3E}">
        <p14:creationId xmlns:p14="http://schemas.microsoft.com/office/powerpoint/2010/main" val="287002210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zh-CN" altLang="en-US"/>
          </a:p>
        </p:txBody>
      </p:sp>
      <p:sp>
        <p:nvSpPr>
          <p:cNvPr id="3" name="Notes Placeholder 2"/>
          <p:cNvSpPr>
            <a:spLocks noGrp="1"/>
          </p:cNvSpPr>
          <p:nvPr>
            <p:ph type="body" idx="1"/>
          </p:nvPr>
        </p:nvSpPr>
        <p:spPr/>
        <p:txBody>
          <a:bodyPr/>
          <a:lstStyle/>
          <a:p>
            <a:r>
              <a:rPr lang="en-US" sz="1200" dirty="0">
                <a:latin typeface="Times New Roman" panose="02020603050405020304" pitchFamily="18" charset="0"/>
                <a:cs typeface="Times New Roman" panose="02020603050405020304" pitchFamily="18" charset="0"/>
              </a:rPr>
              <a:t>total of 23 containerized gen-sets, power ranged from 730</a:t>
            </a:r>
            <a:r>
              <a:rPr lang="en-US" altLang="zh-CN" sz="1200" dirty="0">
                <a:latin typeface="Times New Roman" panose="02020603050405020304" pitchFamily="18" charset="0"/>
                <a:cs typeface="Times New Roman" panose="02020603050405020304" pitchFamily="18" charset="0"/>
              </a:rPr>
              <a:t>kW</a:t>
            </a:r>
            <a:r>
              <a:rPr lang="en-US" sz="1200" dirty="0">
                <a:latin typeface="Times New Roman" panose="02020603050405020304" pitchFamily="18" charset="0"/>
                <a:cs typeface="Times New Roman" panose="02020603050405020304" pitchFamily="18" charset="0"/>
              </a:rPr>
              <a:t> to 2000</a:t>
            </a:r>
            <a:r>
              <a:rPr lang="en-US" altLang="zh-CN" sz="1200" dirty="0">
                <a:latin typeface="Times New Roman" panose="02020603050405020304" pitchFamily="18" charset="0"/>
                <a:cs typeface="Times New Roman" panose="02020603050405020304" pitchFamily="18" charset="0"/>
              </a:rPr>
              <a:t>kW</a:t>
            </a:r>
            <a:r>
              <a:rPr lang="en-US" sz="1200" dirty="0">
                <a:latin typeface="Times New Roman" panose="02020603050405020304" pitchFamily="18" charset="0"/>
                <a:cs typeface="Times New Roman" panose="02020603050405020304" pitchFamily="18" charset="0"/>
              </a:rPr>
              <a:t> for Venezuela </a:t>
            </a:r>
            <a:r>
              <a:rPr lang="en-AU" altLang="zh-CN" sz="1200" dirty="0">
                <a:latin typeface="Times New Roman" panose="02020603050405020304" pitchFamily="18" charset="0"/>
                <a:cs typeface="Times New Roman" panose="02020603050405020304" pitchFamily="18" charset="0"/>
              </a:rPr>
              <a:t>National Electric Bureau’s </a:t>
            </a:r>
            <a:r>
              <a:rPr lang="en-US" sz="1200" dirty="0">
                <a:latin typeface="Times New Roman" panose="02020603050405020304" pitchFamily="18" charset="0"/>
                <a:cs typeface="Times New Roman" panose="02020603050405020304" pitchFamily="18" charset="0"/>
              </a:rPr>
              <a:t>distributed electric generation project</a:t>
            </a:r>
            <a:endParaRPr lang="en-US" dirty="0"/>
          </a:p>
        </p:txBody>
      </p:sp>
      <p:sp>
        <p:nvSpPr>
          <p:cNvPr id="4" name="Slide Number Placeholder 3"/>
          <p:cNvSpPr>
            <a:spLocks noGrp="1"/>
          </p:cNvSpPr>
          <p:nvPr>
            <p:ph type="sldNum" sz="quarter" idx="5"/>
          </p:nvPr>
        </p:nvSpPr>
        <p:spPr/>
        <p:txBody>
          <a:bodyPr/>
          <a:lstStyle/>
          <a:p>
            <a:fld id="{E4DC9247-0E9D-C74E-95F5-E1B99E9E6231}" type="slidenum">
              <a:rPr lang="en-US" smtClean="0"/>
              <a:pPr/>
              <a:t>76</a:t>
            </a:fld>
            <a:endParaRPr lang="en-US"/>
          </a:p>
        </p:txBody>
      </p:sp>
    </p:spTree>
    <p:extLst>
      <p:ext uri="{BB962C8B-B14F-4D97-AF65-F5344CB8AC3E}">
        <p14:creationId xmlns:p14="http://schemas.microsoft.com/office/powerpoint/2010/main" val="363898722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zh-CN" altLang="en-US"/>
          </a:p>
        </p:txBody>
      </p:sp>
      <p:sp>
        <p:nvSpPr>
          <p:cNvPr id="3" name="Notes Placeholder 2"/>
          <p:cNvSpPr>
            <a:spLocks noGrp="1"/>
          </p:cNvSpPr>
          <p:nvPr>
            <p:ph type="body" idx="1"/>
          </p:nvPr>
        </p:nvSpPr>
        <p:spPr/>
        <p:txBody>
          <a:bodyPr/>
          <a:lstStyle/>
          <a:p>
            <a:r>
              <a:rPr lang="en-US" sz="1200" dirty="0">
                <a:latin typeface="Times New Roman" panose="02020603050405020304" pitchFamily="18" charset="0"/>
                <a:cs typeface="Times New Roman" panose="02020603050405020304" pitchFamily="18" charset="0"/>
              </a:rPr>
              <a:t>One of the biggest Hydro-stations in China, Baifa provided comprehensive emergency power supply solution for EPC project</a:t>
            </a:r>
            <a:endParaRPr lang="en-US" dirty="0"/>
          </a:p>
        </p:txBody>
      </p:sp>
      <p:sp>
        <p:nvSpPr>
          <p:cNvPr id="4" name="Slide Number Placeholder 3"/>
          <p:cNvSpPr>
            <a:spLocks noGrp="1"/>
          </p:cNvSpPr>
          <p:nvPr>
            <p:ph type="sldNum" sz="quarter" idx="5"/>
          </p:nvPr>
        </p:nvSpPr>
        <p:spPr/>
        <p:txBody>
          <a:bodyPr/>
          <a:lstStyle/>
          <a:p>
            <a:fld id="{E4DC9247-0E9D-C74E-95F5-E1B99E9E6231}" type="slidenum">
              <a:rPr lang="en-US" smtClean="0"/>
              <a:pPr/>
              <a:t>77</a:t>
            </a:fld>
            <a:endParaRPr lang="en-US"/>
          </a:p>
        </p:txBody>
      </p:sp>
    </p:spTree>
    <p:extLst>
      <p:ext uri="{BB962C8B-B14F-4D97-AF65-F5344CB8AC3E}">
        <p14:creationId xmlns:p14="http://schemas.microsoft.com/office/powerpoint/2010/main" val="32234972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en-US" altLang="zh-CN" dirty="0"/>
              <a:t>From 2019 to 2025, we supplied 42units BF-C1375RS units to the Snowy Hydro project in New South Wales, Australia, a major renewable energy initiative.</a:t>
            </a:r>
            <a:endParaRPr lang="zh-CN" altLang="en-US" dirty="0"/>
          </a:p>
        </p:txBody>
      </p:sp>
      <p:sp>
        <p:nvSpPr>
          <p:cNvPr id="4" name="灯片编号占位符 3"/>
          <p:cNvSpPr>
            <a:spLocks noGrp="1"/>
          </p:cNvSpPr>
          <p:nvPr>
            <p:ph type="sldNum" sz="quarter" idx="5"/>
          </p:nvPr>
        </p:nvSpPr>
        <p:spPr/>
        <p:txBody>
          <a:bodyPr/>
          <a:lstStyle/>
          <a:p>
            <a:fld id="{E4DC9247-0E9D-C74E-95F5-E1B99E9E6231}" type="slidenum">
              <a:rPr lang="en-US" smtClean="0"/>
              <a:pPr/>
              <a:t>78</a:t>
            </a:fld>
            <a:endParaRPr lang="en-US"/>
          </a:p>
        </p:txBody>
      </p:sp>
    </p:spTree>
    <p:extLst>
      <p:ext uri="{BB962C8B-B14F-4D97-AF65-F5344CB8AC3E}">
        <p14:creationId xmlns:p14="http://schemas.microsoft.com/office/powerpoint/2010/main" val="921600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zh-CN" altLang="en-US"/>
          </a:p>
        </p:txBody>
      </p:sp>
      <p:sp>
        <p:nvSpPr>
          <p:cNvPr id="3" name="Notes Placeholder 2"/>
          <p:cNvSpPr>
            <a:spLocks noGrp="1"/>
          </p:cNvSpPr>
          <p:nvPr>
            <p:ph type="body" idx="1"/>
          </p:nvPr>
        </p:nvSpPr>
        <p:spPr/>
        <p:txBody>
          <a:bodyPr/>
          <a:lstStyle/>
          <a:p>
            <a:r>
              <a:rPr lang="en-US" dirty="0"/>
              <a:t>One turn key project in Indonesia </a:t>
            </a: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COAL FIRE POWER PLANT BLACK-START.</a:t>
            </a:r>
            <a:endParaRPr lang="en-US" dirty="0"/>
          </a:p>
        </p:txBody>
      </p:sp>
      <p:sp>
        <p:nvSpPr>
          <p:cNvPr id="4" name="Slide Number Placeholder 3"/>
          <p:cNvSpPr>
            <a:spLocks noGrp="1"/>
          </p:cNvSpPr>
          <p:nvPr>
            <p:ph type="sldNum" sz="quarter" idx="5"/>
          </p:nvPr>
        </p:nvSpPr>
        <p:spPr/>
        <p:txBody>
          <a:bodyPr/>
          <a:lstStyle/>
          <a:p>
            <a:fld id="{E4DC9247-0E9D-C74E-95F5-E1B99E9E6231}" type="slidenum">
              <a:rPr lang="en-US" smtClean="0"/>
              <a:pPr/>
              <a:t>79</a:t>
            </a:fld>
            <a:endParaRPr lang="en-US"/>
          </a:p>
        </p:txBody>
      </p:sp>
    </p:spTree>
    <p:extLst>
      <p:ext uri="{BB962C8B-B14F-4D97-AF65-F5344CB8AC3E}">
        <p14:creationId xmlns:p14="http://schemas.microsoft.com/office/powerpoint/2010/main" val="21773271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en-US" altLang="zh-CN" dirty="0"/>
              <a:t>Baifa located in Wuxi XISHAN High-Tech Zone - China's manufacturing heartland - we're surrounded by key partners. For our </a:t>
            </a:r>
          </a:p>
          <a:p>
            <a:r>
              <a:rPr lang="en-US" b="1" dirty="0">
                <a:solidFill>
                  <a:schemeClr val="bg1">
                    <a:lumMod val="95000"/>
                  </a:schemeClr>
                </a:solidFill>
                <a:latin typeface="DIN Condensed Bold"/>
                <a:cs typeface="DIN Condensed Bold"/>
              </a:rPr>
              <a:t>PRIME RANGE POWER PARTNER</a:t>
            </a:r>
          </a:p>
          <a:p>
            <a:r>
              <a:rPr lang="en-US" sz="1200" dirty="0">
                <a:solidFill>
                  <a:schemeClr val="bg1">
                    <a:lumMod val="95000"/>
                  </a:schemeClr>
                </a:solidFill>
                <a:latin typeface="Avenir Next Condensed Bold"/>
                <a:cs typeface="Avenir Next Condensed Bold"/>
              </a:rPr>
              <a:t>CUMMINS, VOLVO PENTA, MTU-ROLLS ROYCE, SCANIA engines. </a:t>
            </a:r>
          </a:p>
          <a:p>
            <a:r>
              <a:rPr lang="en-US" b="1" dirty="0">
                <a:solidFill>
                  <a:schemeClr val="bg1">
                    <a:lumMod val="95000"/>
                  </a:schemeClr>
                </a:solidFill>
                <a:latin typeface="DIN Condensed Bold"/>
                <a:cs typeface="DIN Condensed Bold"/>
              </a:rPr>
              <a:t>STANDBY RANGE POWER PARTNER</a:t>
            </a:r>
          </a:p>
          <a:p>
            <a:r>
              <a:rPr lang="en-US" sz="1200" dirty="0">
                <a:solidFill>
                  <a:schemeClr val="bg1">
                    <a:lumMod val="95000"/>
                  </a:schemeClr>
                </a:solidFill>
                <a:latin typeface="Avenir Next Condensed Bold"/>
                <a:cs typeface="Avenir Next Condensed Bold"/>
              </a:rPr>
              <a:t>PERKINS, MITSUBISHI, SDEC, YUCHAI, BAUDOUIN WEICHAI, FAW,BAIFA BFY. </a:t>
            </a:r>
          </a:p>
          <a:p>
            <a:r>
              <a:rPr lang="en-US" b="1" dirty="0">
                <a:solidFill>
                  <a:schemeClr val="bg1">
                    <a:lumMod val="95000"/>
                  </a:schemeClr>
                </a:solidFill>
                <a:latin typeface="DIN Condensed Bold"/>
                <a:cs typeface="DIN Condensed Bold"/>
              </a:rPr>
              <a:t>ALTERNATOR PARNTER</a:t>
            </a:r>
          </a:p>
          <a:p>
            <a:r>
              <a:rPr lang="en-US" sz="1200" dirty="0">
                <a:solidFill>
                  <a:schemeClr val="bg1">
                    <a:lumMod val="95000"/>
                  </a:schemeClr>
                </a:solidFill>
                <a:latin typeface="Avenir Next Condensed Bold"/>
                <a:cs typeface="Avenir Next Condensed Bold"/>
              </a:rPr>
              <a:t>STAMFORD AVK,</a:t>
            </a:r>
          </a:p>
          <a:p>
            <a:r>
              <a:rPr lang="en-US" sz="1200" dirty="0">
                <a:solidFill>
                  <a:schemeClr val="bg1">
                    <a:lumMod val="95000"/>
                  </a:schemeClr>
                </a:solidFill>
                <a:latin typeface="Avenir Next Condensed Bold"/>
                <a:cs typeface="Avenir Next Condensed Bold"/>
              </a:rPr>
              <a:t>LEORY SOMER, MECCALTE </a:t>
            </a:r>
          </a:p>
          <a:p>
            <a:r>
              <a:rPr lang="en-US" sz="1200" dirty="0">
                <a:solidFill>
                  <a:schemeClr val="bg1">
                    <a:lumMod val="95000"/>
                  </a:schemeClr>
                </a:solidFill>
                <a:latin typeface="Avenir Next Condensed Bold"/>
                <a:cs typeface="Avenir Next Condensed Bold"/>
              </a:rPr>
              <a:t>BAIFA  Alternator</a:t>
            </a:r>
          </a:p>
          <a:p>
            <a:endParaRPr lang="en-US" sz="1200" dirty="0">
              <a:solidFill>
                <a:schemeClr val="bg1">
                  <a:lumMod val="95000"/>
                </a:schemeClr>
              </a:solidFill>
              <a:latin typeface="Avenir Next Condensed Bold"/>
              <a:cs typeface="Avenir Next Condensed Bold"/>
            </a:endParaRPr>
          </a:p>
          <a:p>
            <a:r>
              <a:rPr lang="en-US" altLang="zh-CN" dirty="0"/>
              <a:t>This ecosystem enables just-in-time production with 45 mins access to Shanghai by train and 3 hours to Shanghai Port.</a:t>
            </a:r>
          </a:p>
        </p:txBody>
      </p:sp>
      <p:sp>
        <p:nvSpPr>
          <p:cNvPr id="4" name="灯片编号占位符 3"/>
          <p:cNvSpPr>
            <a:spLocks noGrp="1"/>
          </p:cNvSpPr>
          <p:nvPr>
            <p:ph type="sldNum" sz="quarter" idx="5"/>
          </p:nvPr>
        </p:nvSpPr>
        <p:spPr/>
        <p:txBody>
          <a:bodyPr/>
          <a:lstStyle/>
          <a:p>
            <a:fld id="{E4DC9247-0E9D-C74E-95F5-E1B99E9E6231}" type="slidenum">
              <a:rPr lang="en-US" smtClean="0"/>
              <a:pPr/>
              <a:t>8</a:t>
            </a:fld>
            <a:endParaRPr lang="en-US"/>
          </a:p>
        </p:txBody>
      </p:sp>
    </p:spTree>
    <p:extLst>
      <p:ext uri="{BB962C8B-B14F-4D97-AF65-F5344CB8AC3E}">
        <p14:creationId xmlns:p14="http://schemas.microsoft.com/office/powerpoint/2010/main" val="38123351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1E35D-A78A-DC33-0187-E061B7E52F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D10B7D-F63C-307F-B3D9-5A1F3174C67C}"/>
              </a:ext>
            </a:extLst>
          </p:cNvPr>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a:extLst>
              <a:ext uri="{FF2B5EF4-FFF2-40B4-BE49-F238E27FC236}">
                <a16:creationId xmlns:a16="http://schemas.microsoft.com/office/drawing/2014/main" id="{D0322CA5-CB32-8B03-FD47-786B98AA537F}"/>
              </a:ext>
            </a:extLst>
          </p:cNvPr>
          <p:cNvSpPr>
            <a:spLocks noGrp="1"/>
          </p:cNvSpPr>
          <p:nvPr>
            <p:ph type="body" idx="1"/>
          </p:nvPr>
        </p:nvSpPr>
        <p:spPr/>
        <p:txBody>
          <a:bodyPr/>
          <a:lstStyle/>
          <a:p>
            <a:r>
              <a:rPr lang="en-US" dirty="0"/>
              <a:t>For power plant rental applications, we turnkeyed 20units BF-C1375S-60 units to the San Martin Power Station, delivering 1100kW each at 480V step up to 22kV with transformers.</a:t>
            </a:r>
          </a:p>
        </p:txBody>
      </p:sp>
      <p:sp>
        <p:nvSpPr>
          <p:cNvPr id="4" name="Slide Number Placeholder 3">
            <a:extLst>
              <a:ext uri="{FF2B5EF4-FFF2-40B4-BE49-F238E27FC236}">
                <a16:creationId xmlns:a16="http://schemas.microsoft.com/office/drawing/2014/main" id="{EDFF5610-57D6-6FE9-C12B-888465AC4A14}"/>
              </a:ext>
            </a:extLst>
          </p:cNvPr>
          <p:cNvSpPr>
            <a:spLocks noGrp="1"/>
          </p:cNvSpPr>
          <p:nvPr>
            <p:ph type="sldNum" sz="quarter" idx="10"/>
          </p:nvPr>
        </p:nvSpPr>
        <p:spPr/>
        <p:txBody>
          <a:bodyPr/>
          <a:lstStyle/>
          <a:p>
            <a:fld id="{E4DC9247-0E9D-C74E-95F5-E1B99E9E6231}" type="slidenum">
              <a:rPr lang="en-US" smtClean="0"/>
              <a:pPr/>
              <a:t>80</a:t>
            </a:fld>
            <a:endParaRPr lang="en-US"/>
          </a:p>
        </p:txBody>
      </p:sp>
    </p:spTree>
    <p:extLst>
      <p:ext uri="{BB962C8B-B14F-4D97-AF65-F5344CB8AC3E}">
        <p14:creationId xmlns:p14="http://schemas.microsoft.com/office/powerpoint/2010/main" val="322196108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FC2DF-B5F3-9929-64F7-2960199A8F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B80A83-5FD6-ADD5-D491-90503283CB27}"/>
              </a:ext>
            </a:extLst>
          </p:cNvPr>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a:extLst>
              <a:ext uri="{FF2B5EF4-FFF2-40B4-BE49-F238E27FC236}">
                <a16:creationId xmlns:a16="http://schemas.microsoft.com/office/drawing/2014/main" id="{2B495600-B351-6C50-550E-8591F0F0D262}"/>
              </a:ext>
            </a:extLst>
          </p:cNvPr>
          <p:cNvSpPr>
            <a:spLocks noGrp="1"/>
          </p:cNvSpPr>
          <p:nvPr>
            <p:ph type="body" idx="1"/>
          </p:nvPr>
        </p:nvSpPr>
        <p:spPr/>
        <p:txBody>
          <a:bodyPr/>
          <a:lstStyle/>
          <a:p>
            <a:r>
              <a:rPr lang="en-US" dirty="0"/>
              <a:t>In Mongolia, we delivered two BF-M2750HVRSE+ units for a mining power station, providing 2500kVA at 11kV.</a:t>
            </a:r>
          </a:p>
        </p:txBody>
      </p:sp>
      <p:sp>
        <p:nvSpPr>
          <p:cNvPr id="4" name="Slide Number Placeholder 3">
            <a:extLst>
              <a:ext uri="{FF2B5EF4-FFF2-40B4-BE49-F238E27FC236}">
                <a16:creationId xmlns:a16="http://schemas.microsoft.com/office/drawing/2014/main" id="{CDDADCE6-5984-2FAA-4781-2D57912766B4}"/>
              </a:ext>
            </a:extLst>
          </p:cNvPr>
          <p:cNvSpPr>
            <a:spLocks noGrp="1"/>
          </p:cNvSpPr>
          <p:nvPr>
            <p:ph type="sldNum" sz="quarter" idx="10"/>
          </p:nvPr>
        </p:nvSpPr>
        <p:spPr/>
        <p:txBody>
          <a:bodyPr/>
          <a:lstStyle/>
          <a:p>
            <a:fld id="{E4DC9247-0E9D-C74E-95F5-E1B99E9E6231}" type="slidenum">
              <a:rPr lang="en-US" smtClean="0"/>
              <a:pPr/>
              <a:t>81</a:t>
            </a:fld>
            <a:endParaRPr lang="en-US"/>
          </a:p>
        </p:txBody>
      </p:sp>
    </p:spTree>
    <p:extLst>
      <p:ext uri="{BB962C8B-B14F-4D97-AF65-F5344CB8AC3E}">
        <p14:creationId xmlns:p14="http://schemas.microsoft.com/office/powerpoint/2010/main" val="164270089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306FF-1655-16F9-40CE-6AA8783435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4618D4-CDBD-676B-07FD-3566C109B4C8}"/>
              </a:ext>
            </a:extLst>
          </p:cNvPr>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a:extLst>
              <a:ext uri="{FF2B5EF4-FFF2-40B4-BE49-F238E27FC236}">
                <a16:creationId xmlns:a16="http://schemas.microsoft.com/office/drawing/2014/main" id="{A47BEA7A-9095-BDBB-C92F-494BE35D6CF8}"/>
              </a:ext>
            </a:extLst>
          </p:cNvPr>
          <p:cNvSpPr>
            <a:spLocks noGrp="1"/>
          </p:cNvSpPr>
          <p:nvPr>
            <p:ph type="body" idx="1"/>
          </p:nvPr>
        </p:nvSpPr>
        <p:spPr/>
        <p:txBody>
          <a:bodyPr/>
          <a:lstStyle/>
          <a:p>
            <a:r>
              <a:rPr lang="en-US" altLang="zh-CN" sz="1200" dirty="0">
                <a:latin typeface="Times New Roman" panose="02020603050405020304" pitchFamily="18" charset="0"/>
                <a:cs typeface="Times New Roman" panose="02020603050405020304" pitchFamily="18" charset="0"/>
              </a:rPr>
              <a:t>We cooperated with Alstom power rental APR, second large energy rental company in the world 77 units 1100kVA in Costa </a:t>
            </a:r>
            <a:r>
              <a:rPr lang="en-US" altLang="zh-CN" sz="1200" dirty="0" err="1">
                <a:latin typeface="Times New Roman" panose="02020603050405020304" pitchFamily="18" charset="0"/>
                <a:cs typeface="Times New Roman" panose="02020603050405020304" pitchFamily="18" charset="0"/>
              </a:rPr>
              <a:t>rica</a:t>
            </a:r>
            <a:r>
              <a:rPr lang="en-US" altLang="zh-CN" sz="1200" dirty="0">
                <a:latin typeface="Times New Roman" panose="02020603050405020304" pitchFamily="18" charset="0"/>
                <a:cs typeface="Times New Roman" panose="02020603050405020304" pitchFamily="18" charset="0"/>
              </a:rPr>
              <a:t> and same amount in Argentina.</a:t>
            </a:r>
            <a:endParaRPr lang="en-US" dirty="0"/>
          </a:p>
        </p:txBody>
      </p:sp>
      <p:sp>
        <p:nvSpPr>
          <p:cNvPr id="4" name="Slide Number Placeholder 3">
            <a:extLst>
              <a:ext uri="{FF2B5EF4-FFF2-40B4-BE49-F238E27FC236}">
                <a16:creationId xmlns:a16="http://schemas.microsoft.com/office/drawing/2014/main" id="{2EC2619F-2880-6629-20D0-91FB1F0A6B81}"/>
              </a:ext>
            </a:extLst>
          </p:cNvPr>
          <p:cNvSpPr>
            <a:spLocks noGrp="1"/>
          </p:cNvSpPr>
          <p:nvPr>
            <p:ph type="sldNum" sz="quarter" idx="10"/>
          </p:nvPr>
        </p:nvSpPr>
        <p:spPr/>
        <p:txBody>
          <a:bodyPr/>
          <a:lstStyle/>
          <a:p>
            <a:fld id="{E4DC9247-0E9D-C74E-95F5-E1B99E9E6231}" type="slidenum">
              <a:rPr lang="en-US" smtClean="0"/>
              <a:pPr/>
              <a:t>82</a:t>
            </a:fld>
            <a:endParaRPr lang="en-US"/>
          </a:p>
        </p:txBody>
      </p:sp>
    </p:spTree>
    <p:extLst>
      <p:ext uri="{BB962C8B-B14F-4D97-AF65-F5344CB8AC3E}">
        <p14:creationId xmlns:p14="http://schemas.microsoft.com/office/powerpoint/2010/main" val="39879104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APR SECOND LARGEST RENTAL COMPANY IN THE WORLD, TOTAL PURCHASE</a:t>
            </a:r>
            <a:r>
              <a:rPr lang="en-US" baseline="0" dirty="0"/>
              <a:t> TO BAIFA 550MW OF GENERATORS. MTU 2000 SERIES 1000KVA AND CUMMINS KTA38 SERIES 750KVA. </a:t>
            </a:r>
            <a:endParaRPr lang="en-US" dirty="0"/>
          </a:p>
          <a:p>
            <a:endParaRPr lang="en-US" dirty="0"/>
          </a:p>
        </p:txBody>
      </p:sp>
      <p:sp>
        <p:nvSpPr>
          <p:cNvPr id="4" name="Slide Number Placeholder 3"/>
          <p:cNvSpPr>
            <a:spLocks noGrp="1"/>
          </p:cNvSpPr>
          <p:nvPr>
            <p:ph type="sldNum" sz="quarter" idx="10"/>
          </p:nvPr>
        </p:nvSpPr>
        <p:spPr/>
        <p:txBody>
          <a:bodyPr/>
          <a:lstStyle/>
          <a:p>
            <a:fld id="{E4DC9247-0E9D-C74E-95F5-E1B99E9E6231}" type="slidenum">
              <a:rPr lang="en-US" smtClean="0"/>
              <a:pPr/>
              <a:t>83</a:t>
            </a:fld>
            <a:endParaRPr lang="en-US"/>
          </a:p>
        </p:txBody>
      </p:sp>
    </p:spTree>
    <p:extLst>
      <p:ext uri="{BB962C8B-B14F-4D97-AF65-F5344CB8AC3E}">
        <p14:creationId xmlns:p14="http://schemas.microsoft.com/office/powerpoint/2010/main" val="127896308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4DC9247-0E9D-C74E-95F5-E1B99E9E6231}" type="slidenum">
              <a:rPr lang="en-US" smtClean="0"/>
              <a:pPr/>
              <a:t>84</a:t>
            </a:fld>
            <a:endParaRPr lang="en-US"/>
          </a:p>
        </p:txBody>
      </p:sp>
    </p:spTree>
    <p:extLst>
      <p:ext uri="{BB962C8B-B14F-4D97-AF65-F5344CB8AC3E}">
        <p14:creationId xmlns:p14="http://schemas.microsoft.com/office/powerpoint/2010/main" val="213302055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dirty="0"/>
              <a:t>In Thailand, we have supplied multiple units for PEA government power stations, including truck-mounted generators and containerized units.</a:t>
            </a:r>
          </a:p>
          <a:p>
            <a:endParaRPr lang="en-US" dirty="0"/>
          </a:p>
          <a:p>
            <a:r>
              <a:rPr lang="en-US" dirty="0"/>
              <a:t>In 2019</a:t>
            </a:r>
          </a:p>
          <a:p>
            <a:r>
              <a:rPr lang="en-US" dirty="0"/>
              <a:t>THAILAND</a:t>
            </a:r>
            <a:r>
              <a:rPr lang="en-US" baseline="0" dirty="0"/>
              <a:t> </a:t>
            </a:r>
            <a:r>
              <a:rPr lang="en-US" sz="1200" u="sng" kern="1200" dirty="0">
                <a:solidFill>
                  <a:schemeClr val="tx1"/>
                </a:solidFill>
                <a:latin typeface="+mn-lt"/>
                <a:ea typeface="+mn-ea"/>
                <a:cs typeface="+mn-cs"/>
              </a:rPr>
              <a:t>Provincial Electricity Authority, </a:t>
            </a:r>
            <a:endParaRPr lang="en-US" dirty="0"/>
          </a:p>
        </p:txBody>
      </p:sp>
      <p:sp>
        <p:nvSpPr>
          <p:cNvPr id="4" name="Slide Number Placeholder 3"/>
          <p:cNvSpPr>
            <a:spLocks noGrp="1"/>
          </p:cNvSpPr>
          <p:nvPr>
            <p:ph type="sldNum" sz="quarter" idx="10"/>
          </p:nvPr>
        </p:nvSpPr>
        <p:spPr/>
        <p:txBody>
          <a:bodyPr/>
          <a:lstStyle/>
          <a:p>
            <a:fld id="{E4DC9247-0E9D-C74E-95F5-E1B99E9E6231}" type="slidenum">
              <a:rPr lang="en-US" smtClean="0"/>
              <a:pPr/>
              <a:t>85</a:t>
            </a:fld>
            <a:endParaRPr lang="en-US"/>
          </a:p>
        </p:txBody>
      </p:sp>
    </p:spTree>
    <p:extLst>
      <p:ext uri="{BB962C8B-B14F-4D97-AF65-F5344CB8AC3E}">
        <p14:creationId xmlns:p14="http://schemas.microsoft.com/office/powerpoint/2010/main" val="274533011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dirty="0"/>
              <a:t>Between 2023 and 2024, we executed a multi-stage power station project, delivering 52+26 units in Stage 1, 105 units in Stage 2, and a total of over 183MW of installed capacity.</a:t>
            </a:r>
          </a:p>
        </p:txBody>
      </p:sp>
      <p:sp>
        <p:nvSpPr>
          <p:cNvPr id="4" name="Slide Number Placeholder 3"/>
          <p:cNvSpPr>
            <a:spLocks noGrp="1"/>
          </p:cNvSpPr>
          <p:nvPr>
            <p:ph type="sldNum" sz="quarter" idx="10"/>
          </p:nvPr>
        </p:nvSpPr>
        <p:spPr/>
        <p:txBody>
          <a:bodyPr/>
          <a:lstStyle/>
          <a:p>
            <a:fld id="{E4DC9247-0E9D-C74E-95F5-E1B99E9E6231}" type="slidenum">
              <a:rPr lang="en-US" smtClean="0"/>
              <a:pPr/>
              <a:t>86</a:t>
            </a:fld>
            <a:endParaRPr lang="en-US"/>
          </a:p>
        </p:txBody>
      </p:sp>
    </p:spTree>
    <p:extLst>
      <p:ext uri="{BB962C8B-B14F-4D97-AF65-F5344CB8AC3E}">
        <p14:creationId xmlns:p14="http://schemas.microsoft.com/office/powerpoint/2010/main" val="274533011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dirty="0"/>
              <a:t>In 2025, Stage 3 of this project added another 100 units, bringing the total installed capacity to over 283MW.</a:t>
            </a:r>
          </a:p>
        </p:txBody>
      </p:sp>
      <p:sp>
        <p:nvSpPr>
          <p:cNvPr id="4" name="Slide Number Placeholder 3"/>
          <p:cNvSpPr>
            <a:spLocks noGrp="1"/>
          </p:cNvSpPr>
          <p:nvPr>
            <p:ph type="sldNum" sz="quarter" idx="10"/>
          </p:nvPr>
        </p:nvSpPr>
        <p:spPr/>
        <p:txBody>
          <a:bodyPr/>
          <a:lstStyle/>
          <a:p>
            <a:fld id="{E4DC9247-0E9D-C74E-95F5-E1B99E9E6231}" type="slidenum">
              <a:rPr lang="en-US" smtClean="0"/>
              <a:pPr/>
              <a:t>87</a:t>
            </a:fld>
            <a:endParaRPr lang="en-US"/>
          </a:p>
        </p:txBody>
      </p:sp>
    </p:spTree>
    <p:extLst>
      <p:ext uri="{BB962C8B-B14F-4D97-AF65-F5344CB8AC3E}">
        <p14:creationId xmlns:p14="http://schemas.microsoft.com/office/powerpoint/2010/main" val="206117459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zh-CN" altLang="en-US"/>
          </a:p>
        </p:txBody>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Times New Roman" panose="02020603050405020304" pitchFamily="18" charset="0"/>
                <a:cs typeface="Times New Roman" panose="02020603050405020304" pitchFamily="18" charset="0"/>
              </a:rPr>
              <a:t>In 2006, after one year of technical inspection, Baifa qualified to become a genset vendor by achieving the UN Quality Authentication.</a:t>
            </a:r>
          </a:p>
          <a:p>
            <a:endParaRPr lang="en-US" dirty="0"/>
          </a:p>
        </p:txBody>
      </p:sp>
      <p:sp>
        <p:nvSpPr>
          <p:cNvPr id="4" name="Slide Number Placeholder 3"/>
          <p:cNvSpPr>
            <a:spLocks noGrp="1"/>
          </p:cNvSpPr>
          <p:nvPr>
            <p:ph type="sldNum" sz="quarter" idx="5"/>
          </p:nvPr>
        </p:nvSpPr>
        <p:spPr/>
        <p:txBody>
          <a:bodyPr/>
          <a:lstStyle/>
          <a:p>
            <a:fld id="{E4DC9247-0E9D-C74E-95F5-E1B99E9E6231}" type="slidenum">
              <a:rPr lang="en-US" smtClean="0"/>
              <a:pPr/>
              <a:t>88</a:t>
            </a:fld>
            <a:endParaRPr lang="en-US"/>
          </a:p>
        </p:txBody>
      </p:sp>
    </p:spTree>
    <p:extLst>
      <p:ext uri="{BB962C8B-B14F-4D97-AF65-F5344CB8AC3E}">
        <p14:creationId xmlns:p14="http://schemas.microsoft.com/office/powerpoint/2010/main" val="281722610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en-US" altLang="zh-CN" dirty="0"/>
              <a:t>In the marine sector, we provided auxiliary and emergency generators to an Indonesian shipyard, all with CCS and RINA certification.</a:t>
            </a:r>
            <a:endParaRPr lang="zh-CN" altLang="en-US" dirty="0"/>
          </a:p>
        </p:txBody>
      </p:sp>
      <p:sp>
        <p:nvSpPr>
          <p:cNvPr id="4" name="灯片编号占位符 3"/>
          <p:cNvSpPr>
            <a:spLocks noGrp="1"/>
          </p:cNvSpPr>
          <p:nvPr>
            <p:ph type="sldNum" sz="quarter" idx="5"/>
          </p:nvPr>
        </p:nvSpPr>
        <p:spPr/>
        <p:txBody>
          <a:bodyPr/>
          <a:lstStyle/>
          <a:p>
            <a:fld id="{E4DC9247-0E9D-C74E-95F5-E1B99E9E6231}" type="slidenum">
              <a:rPr lang="en-US" smtClean="0"/>
              <a:pPr/>
              <a:t>89</a:t>
            </a:fld>
            <a:endParaRPr lang="en-US"/>
          </a:p>
        </p:txBody>
      </p:sp>
    </p:spTree>
    <p:extLst>
      <p:ext uri="{BB962C8B-B14F-4D97-AF65-F5344CB8AC3E}">
        <p14:creationId xmlns:p14="http://schemas.microsoft.com/office/powerpoint/2010/main" val="3282217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dirty="0"/>
              <a:t>For 33 years, 'Integrity &amp; Honesty' has been our cultural cornerstone. We prioritize customer needs with meticulous attention to detail, driving enthusiastic solution pursuit.</a:t>
            </a:r>
          </a:p>
        </p:txBody>
      </p:sp>
      <p:sp>
        <p:nvSpPr>
          <p:cNvPr id="4" name="Slide Number Placeholder 3"/>
          <p:cNvSpPr>
            <a:spLocks noGrp="1"/>
          </p:cNvSpPr>
          <p:nvPr>
            <p:ph type="sldNum" sz="quarter" idx="10"/>
          </p:nvPr>
        </p:nvSpPr>
        <p:spPr/>
        <p:txBody>
          <a:bodyPr/>
          <a:lstStyle/>
          <a:p>
            <a:fld id="{E4DC9247-0E9D-C74E-95F5-E1B99E9E6231}" type="slidenum">
              <a:rPr lang="en-US" smtClean="0"/>
              <a:pPr/>
              <a:t>9</a:t>
            </a:fld>
            <a:endParaRPr lang="en-US"/>
          </a:p>
        </p:txBody>
      </p:sp>
    </p:spTree>
    <p:extLst>
      <p:ext uri="{BB962C8B-B14F-4D97-AF65-F5344CB8AC3E}">
        <p14:creationId xmlns:p14="http://schemas.microsoft.com/office/powerpoint/2010/main" val="217364971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en-US" altLang="zh-CN" dirty="0"/>
              <a:t>In 2018, we supplied multiple BF-C M-60 units to the Philippine Navy as auxiliary power for naval vessels.</a:t>
            </a:r>
            <a:endParaRPr lang="zh-CN" altLang="en-US" dirty="0"/>
          </a:p>
        </p:txBody>
      </p:sp>
      <p:sp>
        <p:nvSpPr>
          <p:cNvPr id="4" name="灯片编号占位符 3"/>
          <p:cNvSpPr>
            <a:spLocks noGrp="1"/>
          </p:cNvSpPr>
          <p:nvPr>
            <p:ph type="sldNum" sz="quarter" idx="5"/>
          </p:nvPr>
        </p:nvSpPr>
        <p:spPr/>
        <p:txBody>
          <a:bodyPr/>
          <a:lstStyle/>
          <a:p>
            <a:fld id="{E4DC9247-0E9D-C74E-95F5-E1B99E9E6231}" type="slidenum">
              <a:rPr lang="en-US" smtClean="0"/>
              <a:pPr/>
              <a:t>90</a:t>
            </a:fld>
            <a:endParaRPr lang="en-US"/>
          </a:p>
        </p:txBody>
      </p:sp>
    </p:spTree>
    <p:extLst>
      <p:ext uri="{BB962C8B-B14F-4D97-AF65-F5344CB8AC3E}">
        <p14:creationId xmlns:p14="http://schemas.microsoft.com/office/powerpoint/2010/main" val="179980437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zh-CN" altLang="en-US"/>
          </a:p>
        </p:txBody>
      </p:sp>
      <p:sp>
        <p:nvSpPr>
          <p:cNvPr id="3" name="Notes Placeholder 2"/>
          <p:cNvSpPr>
            <a:spLocks noGrp="1"/>
          </p:cNvSpPr>
          <p:nvPr>
            <p:ph type="body" idx="1"/>
          </p:nvPr>
        </p:nvSpPr>
        <p:spPr/>
        <p:txBody>
          <a:bodyPr/>
          <a:lstStyle/>
          <a:p>
            <a:r>
              <a:rPr lang="en-US" dirty="0"/>
              <a:t>Lighting tower photos</a:t>
            </a:r>
          </a:p>
        </p:txBody>
      </p:sp>
      <p:sp>
        <p:nvSpPr>
          <p:cNvPr id="4" name="Slide Number Placeholder 3"/>
          <p:cNvSpPr>
            <a:spLocks noGrp="1"/>
          </p:cNvSpPr>
          <p:nvPr>
            <p:ph type="sldNum" sz="quarter" idx="5"/>
          </p:nvPr>
        </p:nvSpPr>
        <p:spPr/>
        <p:txBody>
          <a:bodyPr/>
          <a:lstStyle/>
          <a:p>
            <a:fld id="{E4DC9247-0E9D-C74E-95F5-E1B99E9E6231}" type="slidenum">
              <a:rPr lang="en-US" smtClean="0"/>
              <a:pPr/>
              <a:t>91</a:t>
            </a:fld>
            <a:endParaRPr lang="en-US"/>
          </a:p>
        </p:txBody>
      </p:sp>
    </p:spTree>
    <p:extLst>
      <p:ext uri="{BB962C8B-B14F-4D97-AF65-F5344CB8AC3E}">
        <p14:creationId xmlns:p14="http://schemas.microsoft.com/office/powerpoint/2010/main" val="423726481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en-US" altLang="zh-CN" dirty="0"/>
              <a:t>We also specialized in customized power solutions. This includes a project in </a:t>
            </a:r>
            <a:r>
              <a:rPr lang="en-US" altLang="zh-CN" dirty="0" err="1"/>
              <a:t>Latam</a:t>
            </a:r>
            <a:r>
              <a:rPr lang="en-US" altLang="zh-CN" dirty="0"/>
              <a:t> where we provided Perkins-powered FG customized units to meet specific client requirements.</a:t>
            </a:r>
            <a:endParaRPr lang="zh-CN" altLang="en-US" dirty="0"/>
          </a:p>
        </p:txBody>
      </p:sp>
      <p:sp>
        <p:nvSpPr>
          <p:cNvPr id="4" name="灯片编号占位符 3"/>
          <p:cNvSpPr>
            <a:spLocks noGrp="1"/>
          </p:cNvSpPr>
          <p:nvPr>
            <p:ph type="sldNum" sz="quarter" idx="5"/>
          </p:nvPr>
        </p:nvSpPr>
        <p:spPr/>
        <p:txBody>
          <a:bodyPr/>
          <a:lstStyle/>
          <a:p>
            <a:fld id="{E4DC9247-0E9D-C74E-95F5-E1B99E9E6231}" type="slidenum">
              <a:rPr lang="en-US" smtClean="0"/>
              <a:pPr/>
              <a:t>92</a:t>
            </a:fld>
            <a:endParaRPr lang="en-US"/>
          </a:p>
        </p:txBody>
      </p:sp>
    </p:spTree>
    <p:extLst>
      <p:ext uri="{BB962C8B-B14F-4D97-AF65-F5344CB8AC3E}">
        <p14:creationId xmlns:p14="http://schemas.microsoft.com/office/powerpoint/2010/main" val="359128677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en-US" altLang="zh-CN" dirty="0"/>
              <a:t>Beyond standard products, Baifa excels in customized solutions. This includes containerized trailer generators, fire truck-mounted units, and railway maintenance vehicle generators.</a:t>
            </a:r>
            <a:endParaRPr lang="zh-CN" altLang="en-US" dirty="0"/>
          </a:p>
        </p:txBody>
      </p:sp>
      <p:sp>
        <p:nvSpPr>
          <p:cNvPr id="4" name="灯片编号占位符 3"/>
          <p:cNvSpPr>
            <a:spLocks noGrp="1"/>
          </p:cNvSpPr>
          <p:nvPr>
            <p:ph type="sldNum" sz="quarter" idx="5"/>
          </p:nvPr>
        </p:nvSpPr>
        <p:spPr/>
        <p:txBody>
          <a:bodyPr/>
          <a:lstStyle/>
          <a:p>
            <a:fld id="{E4DC9247-0E9D-C74E-95F5-E1B99E9E6231}" type="slidenum">
              <a:rPr lang="en-US" smtClean="0"/>
              <a:pPr/>
              <a:t>93</a:t>
            </a:fld>
            <a:endParaRPr lang="en-US"/>
          </a:p>
        </p:txBody>
      </p:sp>
    </p:spTree>
    <p:extLst>
      <p:ext uri="{BB962C8B-B14F-4D97-AF65-F5344CB8AC3E}">
        <p14:creationId xmlns:p14="http://schemas.microsoft.com/office/powerpoint/2010/main" val="184923259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E4DC9247-0E9D-C74E-95F5-E1B99E9E6231}" type="slidenum">
              <a:rPr lang="en-US" smtClean="0"/>
              <a:pPr/>
              <a:t>94</a:t>
            </a:fld>
            <a:endParaRPr lang="en-US"/>
          </a:p>
        </p:txBody>
      </p:sp>
    </p:spTree>
    <p:extLst>
      <p:ext uri="{BB962C8B-B14F-4D97-AF65-F5344CB8AC3E}">
        <p14:creationId xmlns:p14="http://schemas.microsoft.com/office/powerpoint/2010/main" val="9213341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en-US" altLang="zh-CN" dirty="0"/>
              <a:t>Our railway maintenance vehicle generators are designed to meet the demanding requirements of rail infrastructure maintenance.</a:t>
            </a:r>
            <a:endParaRPr lang="zh-CN" altLang="en-US" dirty="0"/>
          </a:p>
        </p:txBody>
      </p:sp>
      <p:sp>
        <p:nvSpPr>
          <p:cNvPr id="4" name="灯片编号占位符 3"/>
          <p:cNvSpPr>
            <a:spLocks noGrp="1"/>
          </p:cNvSpPr>
          <p:nvPr>
            <p:ph type="sldNum" sz="quarter" idx="5"/>
          </p:nvPr>
        </p:nvSpPr>
        <p:spPr/>
        <p:txBody>
          <a:bodyPr/>
          <a:lstStyle/>
          <a:p>
            <a:fld id="{E4DC9247-0E9D-C74E-95F5-E1B99E9E6231}" type="slidenum">
              <a:rPr lang="en-US" smtClean="0"/>
              <a:pPr/>
              <a:t>95</a:t>
            </a:fld>
            <a:endParaRPr lang="en-US"/>
          </a:p>
        </p:txBody>
      </p:sp>
    </p:spTree>
    <p:extLst>
      <p:ext uri="{BB962C8B-B14F-4D97-AF65-F5344CB8AC3E}">
        <p14:creationId xmlns:p14="http://schemas.microsoft.com/office/powerpoint/2010/main" val="333060480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dirty="0"/>
              <a:t>Additional customized solutions include emergency power trucks and hoisting machines, tailored for specialized applications.</a:t>
            </a:r>
          </a:p>
          <a:p>
            <a:r>
              <a:rPr lang="en-US" dirty="0"/>
              <a:t>BAIFA POWER HAS 60% MARKET SHARE IN CHINA</a:t>
            </a:r>
            <a:r>
              <a:rPr lang="en-US" baseline="0" dirty="0"/>
              <a:t> GOV POWER TRUCT MARKET.</a:t>
            </a:r>
            <a:endParaRPr lang="en-US" dirty="0"/>
          </a:p>
        </p:txBody>
      </p:sp>
      <p:sp>
        <p:nvSpPr>
          <p:cNvPr id="4" name="Slide Number Placeholder 3"/>
          <p:cNvSpPr>
            <a:spLocks noGrp="1"/>
          </p:cNvSpPr>
          <p:nvPr>
            <p:ph type="sldNum" sz="quarter" idx="10"/>
          </p:nvPr>
        </p:nvSpPr>
        <p:spPr/>
        <p:txBody>
          <a:bodyPr/>
          <a:lstStyle/>
          <a:p>
            <a:fld id="{E4DC9247-0E9D-C74E-95F5-E1B99E9E6231}" type="slidenum">
              <a:rPr lang="en-US" smtClean="0"/>
              <a:pPr/>
              <a:t>96</a:t>
            </a:fld>
            <a:endParaRPr lang="en-US"/>
          </a:p>
        </p:txBody>
      </p:sp>
    </p:spTree>
    <p:extLst>
      <p:ext uri="{BB962C8B-B14F-4D97-AF65-F5344CB8AC3E}">
        <p14:creationId xmlns:p14="http://schemas.microsoft.com/office/powerpoint/2010/main" val="15115796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en-US" altLang="zh-CN" dirty="0"/>
              <a:t>Our sister company, </a:t>
            </a:r>
            <a:r>
              <a:rPr lang="en-US" altLang="zh-CN" dirty="0" err="1"/>
              <a:t>Huaxun</a:t>
            </a:r>
            <a:r>
              <a:rPr lang="en-US" altLang="zh-CN" dirty="0"/>
              <a:t> Emergency Equipment, specializes in emergency drainage solutions. In 2012, we developed a leading portable submersible electric pump, mounted on drainage rescue vehicles, widely adopted across China.</a:t>
            </a:r>
            <a:endParaRPr lang="zh-CN" altLang="en-US" dirty="0"/>
          </a:p>
        </p:txBody>
      </p:sp>
      <p:sp>
        <p:nvSpPr>
          <p:cNvPr id="4" name="灯片编号占位符 3"/>
          <p:cNvSpPr>
            <a:spLocks noGrp="1"/>
          </p:cNvSpPr>
          <p:nvPr>
            <p:ph type="sldNum" sz="quarter" idx="5"/>
          </p:nvPr>
        </p:nvSpPr>
        <p:spPr/>
        <p:txBody>
          <a:bodyPr/>
          <a:lstStyle/>
          <a:p>
            <a:fld id="{E4DC9247-0E9D-C74E-95F5-E1B99E9E6231}" type="slidenum">
              <a:rPr lang="en-US" smtClean="0"/>
              <a:pPr/>
              <a:t>97</a:t>
            </a:fld>
            <a:endParaRPr lang="en-US"/>
          </a:p>
        </p:txBody>
      </p:sp>
    </p:spTree>
    <p:extLst>
      <p:ext uri="{BB962C8B-B14F-4D97-AF65-F5344CB8AC3E}">
        <p14:creationId xmlns:p14="http://schemas.microsoft.com/office/powerpoint/2010/main" val="402132475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zh-CN" altLang="en-US"/>
          </a:p>
        </p:txBody>
      </p:sp>
      <p:sp>
        <p:nvSpPr>
          <p:cNvPr id="3" name="Notes Placeholder 2"/>
          <p:cNvSpPr>
            <a:spLocks noGrp="1"/>
          </p:cNvSpPr>
          <p:nvPr>
            <p:ph type="body" idx="1"/>
          </p:nvPr>
        </p:nvSpPr>
        <p:spPr/>
        <p:txBody>
          <a:bodyPr/>
          <a:lstStyle/>
          <a:p>
            <a:r>
              <a:rPr lang="en-US" dirty="0"/>
              <a:t>We also offer emission aftertreatment systems such as SCR and DPF to reach uptime stage V tier4final emission, ensuring compliance with the strictest environmental standards.</a:t>
            </a:r>
          </a:p>
        </p:txBody>
      </p:sp>
      <p:sp>
        <p:nvSpPr>
          <p:cNvPr id="4" name="Slide Number Placeholder 3"/>
          <p:cNvSpPr>
            <a:spLocks noGrp="1"/>
          </p:cNvSpPr>
          <p:nvPr>
            <p:ph type="sldNum" sz="quarter" idx="10"/>
          </p:nvPr>
        </p:nvSpPr>
        <p:spPr/>
        <p:txBody>
          <a:bodyPr/>
          <a:lstStyle/>
          <a:p>
            <a:fld id="{E4DC9247-0E9D-C74E-95F5-E1B99E9E6231}" type="slidenum">
              <a:rPr lang="en-US" smtClean="0"/>
              <a:pPr/>
              <a:t>98</a:t>
            </a:fld>
            <a:endParaRPr lang="en-US"/>
          </a:p>
        </p:txBody>
      </p:sp>
    </p:spTree>
    <p:extLst>
      <p:ext uri="{BB962C8B-B14F-4D97-AF65-F5344CB8AC3E}">
        <p14:creationId xmlns:p14="http://schemas.microsoft.com/office/powerpoint/2010/main" val="142025486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lang="en-US" altLang="zh-CN" dirty="0"/>
              <a:t>Additionally, we provided customized power solutions for specialized equipment such as crushing machines.</a:t>
            </a:r>
            <a:endParaRPr lang="zh-CN" altLang="en-US" dirty="0"/>
          </a:p>
        </p:txBody>
      </p:sp>
      <p:sp>
        <p:nvSpPr>
          <p:cNvPr id="4" name="灯片编号占位符 3"/>
          <p:cNvSpPr>
            <a:spLocks noGrp="1"/>
          </p:cNvSpPr>
          <p:nvPr>
            <p:ph type="sldNum" sz="quarter" idx="5"/>
          </p:nvPr>
        </p:nvSpPr>
        <p:spPr/>
        <p:txBody>
          <a:bodyPr/>
          <a:lstStyle/>
          <a:p>
            <a:fld id="{E4DC9247-0E9D-C74E-95F5-E1B99E9E6231}" type="slidenum">
              <a:rPr lang="en-US" smtClean="0"/>
              <a:pPr/>
              <a:t>99</a:t>
            </a:fld>
            <a:endParaRPr lang="en-US"/>
          </a:p>
        </p:txBody>
      </p:sp>
    </p:spTree>
    <p:extLst>
      <p:ext uri="{BB962C8B-B14F-4D97-AF65-F5344CB8AC3E}">
        <p14:creationId xmlns:p14="http://schemas.microsoft.com/office/powerpoint/2010/main" val="3897138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9"/>
            <a:ext cx="10363200" cy="1470025"/>
          </a:xfrm>
        </p:spPr>
        <p:txBody>
          <a:bodyPr/>
          <a:lstStyle/>
          <a:p>
            <a:r>
              <a:rPr lang="en-AU"/>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a:t>Click to edit Master subtitle style</a:t>
            </a:r>
            <a:endParaRPr lang="en-US"/>
          </a:p>
        </p:txBody>
      </p:sp>
      <p:sp>
        <p:nvSpPr>
          <p:cNvPr id="4" name="Date Placeholder 3"/>
          <p:cNvSpPr>
            <a:spLocks noGrp="1"/>
          </p:cNvSpPr>
          <p:nvPr>
            <p:ph type="dt" sz="half" idx="10"/>
          </p:nvPr>
        </p:nvSpPr>
        <p:spPr/>
        <p:txBody>
          <a:bodyPr/>
          <a:lstStyle/>
          <a:p>
            <a:fld id="{090EA7CA-B1F8-944D-B748-4722F9840F40}" type="datetimeFigureOut">
              <a:rPr lang="en-US" smtClean="0"/>
              <a:pPr/>
              <a:t>4/8/2026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BF0969-F5F6-0D49-B387-B8C1F0A2E2A7}" type="slidenum">
              <a:rPr lang="en-US" smtClean="0"/>
              <a:pPr/>
              <a:t>‹#›</a:t>
            </a:fld>
            <a:endParaRPr lang="en-US"/>
          </a:p>
        </p:txBody>
      </p:sp>
    </p:spTree>
    <p:extLst>
      <p:ext uri="{BB962C8B-B14F-4D97-AF65-F5344CB8AC3E}">
        <p14:creationId xmlns:p14="http://schemas.microsoft.com/office/powerpoint/2010/main" val="31670036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090EA7CA-B1F8-944D-B748-4722F9840F40}" type="datetimeFigureOut">
              <a:rPr lang="en-US" smtClean="0"/>
              <a:pPr/>
              <a:t>4/8/2026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BF0969-F5F6-0D49-B387-B8C1F0A2E2A7}" type="slidenum">
              <a:rPr lang="en-US" smtClean="0"/>
              <a:pPr/>
              <a:t>‹#›</a:t>
            </a:fld>
            <a:endParaRPr lang="en-US"/>
          </a:p>
        </p:txBody>
      </p:sp>
    </p:spTree>
    <p:extLst>
      <p:ext uri="{BB962C8B-B14F-4D97-AF65-F5344CB8AC3E}">
        <p14:creationId xmlns:p14="http://schemas.microsoft.com/office/powerpoint/2010/main" val="2389771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AU"/>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090EA7CA-B1F8-944D-B748-4722F9840F40}" type="datetimeFigureOut">
              <a:rPr lang="en-US" smtClean="0"/>
              <a:pPr/>
              <a:t>4/8/2026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BF0969-F5F6-0D49-B387-B8C1F0A2E2A7}" type="slidenum">
              <a:rPr lang="en-US" smtClean="0"/>
              <a:pPr/>
              <a:t>‹#›</a:t>
            </a:fld>
            <a:endParaRPr lang="en-US"/>
          </a:p>
        </p:txBody>
      </p:sp>
    </p:spTree>
    <p:extLst>
      <p:ext uri="{BB962C8B-B14F-4D97-AF65-F5344CB8AC3E}">
        <p14:creationId xmlns:p14="http://schemas.microsoft.com/office/powerpoint/2010/main" val="2928943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idx="1"/>
          </p:nvPr>
        </p:nvSpPr>
        <p:spPr/>
        <p:txBody>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10"/>
          </p:nvPr>
        </p:nvSpPr>
        <p:spPr/>
        <p:txBody>
          <a:bodyPr/>
          <a:lstStyle/>
          <a:p>
            <a:fld id="{090EA7CA-B1F8-944D-B748-4722F9840F40}" type="datetimeFigureOut">
              <a:rPr lang="en-US" smtClean="0"/>
              <a:pPr/>
              <a:t>4/8/2026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BF0969-F5F6-0D49-B387-B8C1F0A2E2A7}" type="slidenum">
              <a:rPr lang="en-US" smtClean="0"/>
              <a:pPr/>
              <a:t>‹#›</a:t>
            </a:fld>
            <a:endParaRPr lang="en-US"/>
          </a:p>
        </p:txBody>
      </p:sp>
    </p:spTree>
    <p:extLst>
      <p:ext uri="{BB962C8B-B14F-4D97-AF65-F5344CB8AC3E}">
        <p14:creationId xmlns:p14="http://schemas.microsoft.com/office/powerpoint/2010/main" val="1556264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4000" b="1" cap="all"/>
            </a:lvl1pPr>
          </a:lstStyle>
          <a:p>
            <a:r>
              <a:rPr lang="en-AU"/>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AU"/>
              <a:t>Click to edit Master text styles</a:t>
            </a:r>
          </a:p>
        </p:txBody>
      </p:sp>
      <p:sp>
        <p:nvSpPr>
          <p:cNvPr id="4" name="Date Placeholder 3"/>
          <p:cNvSpPr>
            <a:spLocks noGrp="1"/>
          </p:cNvSpPr>
          <p:nvPr>
            <p:ph type="dt" sz="half" idx="10"/>
          </p:nvPr>
        </p:nvSpPr>
        <p:spPr/>
        <p:txBody>
          <a:bodyPr/>
          <a:lstStyle/>
          <a:p>
            <a:fld id="{090EA7CA-B1F8-944D-B748-4722F9840F40}" type="datetimeFigureOut">
              <a:rPr lang="en-US" smtClean="0"/>
              <a:pPr/>
              <a:t>4/8/2026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BF0969-F5F6-0D49-B387-B8C1F0A2E2A7}" type="slidenum">
              <a:rPr lang="en-US" smtClean="0"/>
              <a:pPr/>
              <a:t>‹#›</a:t>
            </a:fld>
            <a:endParaRPr lang="en-US"/>
          </a:p>
        </p:txBody>
      </p:sp>
    </p:spTree>
    <p:extLst>
      <p:ext uri="{BB962C8B-B14F-4D97-AF65-F5344CB8AC3E}">
        <p14:creationId xmlns:p14="http://schemas.microsoft.com/office/powerpoint/2010/main" val="3968805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5" name="Date Placeholder 4"/>
          <p:cNvSpPr>
            <a:spLocks noGrp="1"/>
          </p:cNvSpPr>
          <p:nvPr>
            <p:ph type="dt" sz="half" idx="10"/>
          </p:nvPr>
        </p:nvSpPr>
        <p:spPr/>
        <p:txBody>
          <a:bodyPr/>
          <a:lstStyle/>
          <a:p>
            <a:fld id="{090EA7CA-B1F8-944D-B748-4722F9840F40}" type="datetimeFigureOut">
              <a:rPr lang="en-US" smtClean="0"/>
              <a:pPr/>
              <a:t>4/8/2026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BF0969-F5F6-0D49-B387-B8C1F0A2E2A7}" type="slidenum">
              <a:rPr lang="en-US" smtClean="0"/>
              <a:pPr/>
              <a:t>‹#›</a:t>
            </a:fld>
            <a:endParaRPr lang="en-US"/>
          </a:p>
        </p:txBody>
      </p:sp>
    </p:spTree>
    <p:extLst>
      <p:ext uri="{BB962C8B-B14F-4D97-AF65-F5344CB8AC3E}">
        <p14:creationId xmlns:p14="http://schemas.microsoft.com/office/powerpoint/2010/main" val="20518406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AU"/>
              <a:t>Click to edit Master title style</a:t>
            </a:r>
            <a:endParaRPr lang="en-US"/>
          </a:p>
        </p:txBody>
      </p:sp>
      <p:sp>
        <p:nvSpPr>
          <p:cNvPr id="3" name="Text Placeholder 2"/>
          <p:cNvSpPr>
            <a:spLocks noGrp="1"/>
          </p:cNvSpPr>
          <p:nvPr>
            <p:ph type="body" idx="1"/>
          </p:nvPr>
        </p:nvSpPr>
        <p:spPr>
          <a:xfrm>
            <a:off x="609600" y="1535114"/>
            <a:ext cx="5386917"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5" name="Text Placeholder 4"/>
          <p:cNvSpPr>
            <a:spLocks noGrp="1"/>
          </p:cNvSpPr>
          <p:nvPr>
            <p:ph type="body" sz="quarter" idx="3"/>
          </p:nvPr>
        </p:nvSpPr>
        <p:spPr>
          <a:xfrm>
            <a:off x="6193373" y="1535114"/>
            <a:ext cx="5389033"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6" name="Content Placeholder 5"/>
          <p:cNvSpPr>
            <a:spLocks noGrp="1"/>
          </p:cNvSpPr>
          <p:nvPr>
            <p:ph sz="quarter" idx="4"/>
          </p:nvPr>
        </p:nvSpPr>
        <p:spPr>
          <a:xfrm>
            <a:off x="6193373"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7" name="Date Placeholder 6"/>
          <p:cNvSpPr>
            <a:spLocks noGrp="1"/>
          </p:cNvSpPr>
          <p:nvPr>
            <p:ph type="dt" sz="half" idx="10"/>
          </p:nvPr>
        </p:nvSpPr>
        <p:spPr/>
        <p:txBody>
          <a:bodyPr/>
          <a:lstStyle/>
          <a:p>
            <a:fld id="{090EA7CA-B1F8-944D-B748-4722F9840F40}" type="datetimeFigureOut">
              <a:rPr lang="en-US" smtClean="0"/>
              <a:pPr/>
              <a:t>4/8/2026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4BF0969-F5F6-0D49-B387-B8C1F0A2E2A7}" type="slidenum">
              <a:rPr lang="en-US" smtClean="0"/>
              <a:pPr/>
              <a:t>‹#›</a:t>
            </a:fld>
            <a:endParaRPr lang="en-US"/>
          </a:p>
        </p:txBody>
      </p:sp>
    </p:spTree>
    <p:extLst>
      <p:ext uri="{BB962C8B-B14F-4D97-AF65-F5344CB8AC3E}">
        <p14:creationId xmlns:p14="http://schemas.microsoft.com/office/powerpoint/2010/main" val="2370200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Date Placeholder 2"/>
          <p:cNvSpPr>
            <a:spLocks noGrp="1"/>
          </p:cNvSpPr>
          <p:nvPr>
            <p:ph type="dt" sz="half" idx="10"/>
          </p:nvPr>
        </p:nvSpPr>
        <p:spPr/>
        <p:txBody>
          <a:bodyPr/>
          <a:lstStyle/>
          <a:p>
            <a:fld id="{090EA7CA-B1F8-944D-B748-4722F9840F40}" type="datetimeFigureOut">
              <a:rPr lang="en-US" smtClean="0"/>
              <a:pPr/>
              <a:t>4/8/2026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4BF0969-F5F6-0D49-B387-B8C1F0A2E2A7}" type="slidenum">
              <a:rPr lang="en-US" smtClean="0"/>
              <a:pPr/>
              <a:t>‹#›</a:t>
            </a:fld>
            <a:endParaRPr lang="en-US"/>
          </a:p>
        </p:txBody>
      </p:sp>
    </p:spTree>
    <p:extLst>
      <p:ext uri="{BB962C8B-B14F-4D97-AF65-F5344CB8AC3E}">
        <p14:creationId xmlns:p14="http://schemas.microsoft.com/office/powerpoint/2010/main" val="3943043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0EA7CA-B1F8-944D-B748-4722F9840F40}" type="datetimeFigureOut">
              <a:rPr lang="en-US" smtClean="0"/>
              <a:pPr/>
              <a:t>4/8/2026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BF0969-F5F6-0D49-B387-B8C1F0A2E2A7}" type="slidenum">
              <a:rPr lang="en-US" smtClean="0"/>
              <a:pPr/>
              <a:t>‹#›</a:t>
            </a:fld>
            <a:endParaRPr lang="en-US"/>
          </a:p>
        </p:txBody>
      </p:sp>
    </p:spTree>
    <p:extLst>
      <p:ext uri="{BB962C8B-B14F-4D97-AF65-F5344CB8AC3E}">
        <p14:creationId xmlns:p14="http://schemas.microsoft.com/office/powerpoint/2010/main" val="4168817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6" y="273050"/>
            <a:ext cx="4011084" cy="1162051"/>
          </a:xfrm>
        </p:spPr>
        <p:txBody>
          <a:bodyPr anchor="b"/>
          <a:lstStyle>
            <a:lvl1pPr algn="l">
              <a:defRPr sz="2000" b="1"/>
            </a:lvl1pPr>
          </a:lstStyle>
          <a:p>
            <a:r>
              <a:rPr lang="en-AU"/>
              <a:t>Click to edit Master title style</a:t>
            </a:r>
            <a:endParaRPr lang="en-US"/>
          </a:p>
        </p:txBody>
      </p:sp>
      <p:sp>
        <p:nvSpPr>
          <p:cNvPr id="3" name="Content Placeholder 2"/>
          <p:cNvSpPr>
            <a:spLocks noGrp="1"/>
          </p:cNvSpPr>
          <p:nvPr>
            <p:ph idx="1"/>
          </p:nvPr>
        </p:nvSpPr>
        <p:spPr>
          <a:xfrm>
            <a:off x="4766733" y="273054"/>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Text Placeholder 3"/>
          <p:cNvSpPr>
            <a:spLocks noGrp="1"/>
          </p:cNvSpPr>
          <p:nvPr>
            <p:ph type="body" sz="half" idx="2"/>
          </p:nvPr>
        </p:nvSpPr>
        <p:spPr>
          <a:xfrm>
            <a:off x="609606"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a:t>Click to edit Master text styles</a:t>
            </a:r>
          </a:p>
        </p:txBody>
      </p:sp>
      <p:sp>
        <p:nvSpPr>
          <p:cNvPr id="5" name="Date Placeholder 4"/>
          <p:cNvSpPr>
            <a:spLocks noGrp="1"/>
          </p:cNvSpPr>
          <p:nvPr>
            <p:ph type="dt" sz="half" idx="10"/>
          </p:nvPr>
        </p:nvSpPr>
        <p:spPr/>
        <p:txBody>
          <a:bodyPr/>
          <a:lstStyle/>
          <a:p>
            <a:fld id="{090EA7CA-B1F8-944D-B748-4722F9840F40}" type="datetimeFigureOut">
              <a:rPr lang="en-US" smtClean="0"/>
              <a:pPr/>
              <a:t>4/8/2026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BF0969-F5F6-0D49-B387-B8C1F0A2E2A7}" type="slidenum">
              <a:rPr lang="en-US" smtClean="0"/>
              <a:pPr/>
              <a:t>‹#›</a:t>
            </a:fld>
            <a:endParaRPr lang="en-US"/>
          </a:p>
        </p:txBody>
      </p:sp>
    </p:spTree>
    <p:extLst>
      <p:ext uri="{BB962C8B-B14F-4D97-AF65-F5344CB8AC3E}">
        <p14:creationId xmlns:p14="http://schemas.microsoft.com/office/powerpoint/2010/main" val="35377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9"/>
          </a:xfrm>
        </p:spPr>
        <p:txBody>
          <a:bodyPr anchor="b"/>
          <a:lstStyle>
            <a:lvl1pPr algn="l">
              <a:defRPr sz="2000" b="1"/>
            </a:lvl1pPr>
          </a:lstStyle>
          <a:p>
            <a:r>
              <a:rPr lang="en-AU"/>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40"/>
            <a:ext cx="73152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a:t>Click to edit Master text styles</a:t>
            </a:r>
          </a:p>
        </p:txBody>
      </p:sp>
      <p:sp>
        <p:nvSpPr>
          <p:cNvPr id="5" name="Date Placeholder 4"/>
          <p:cNvSpPr>
            <a:spLocks noGrp="1"/>
          </p:cNvSpPr>
          <p:nvPr>
            <p:ph type="dt" sz="half" idx="10"/>
          </p:nvPr>
        </p:nvSpPr>
        <p:spPr/>
        <p:txBody>
          <a:bodyPr/>
          <a:lstStyle/>
          <a:p>
            <a:fld id="{090EA7CA-B1F8-944D-B748-4722F9840F40}" type="datetimeFigureOut">
              <a:rPr lang="en-US" smtClean="0"/>
              <a:pPr/>
              <a:t>4/8/2026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BF0969-F5F6-0D49-B387-B8C1F0A2E2A7}" type="slidenum">
              <a:rPr lang="en-US" smtClean="0"/>
              <a:pPr/>
              <a:t>‹#›</a:t>
            </a:fld>
            <a:endParaRPr lang="en-US"/>
          </a:p>
        </p:txBody>
      </p:sp>
    </p:spTree>
    <p:extLst>
      <p:ext uri="{BB962C8B-B14F-4D97-AF65-F5344CB8AC3E}">
        <p14:creationId xmlns:p14="http://schemas.microsoft.com/office/powerpoint/2010/main" val="29816983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3" name="Text Placeholder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0EA7CA-B1F8-944D-B748-4722F9840F40}" type="datetimeFigureOut">
              <a:rPr lang="en-US" smtClean="0"/>
              <a:pPr/>
              <a:t>4/8/2026</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BF0969-F5F6-0D49-B387-B8C1F0A2E2A7}" type="slidenum">
              <a:rPr lang="en-US" smtClean="0"/>
              <a:pPr/>
              <a:t>‹#›</a:t>
            </a:fld>
            <a:endParaRPr lang="en-US"/>
          </a:p>
        </p:txBody>
      </p:sp>
    </p:spTree>
    <p:extLst>
      <p:ext uri="{BB962C8B-B14F-4D97-AF65-F5344CB8AC3E}">
        <p14:creationId xmlns:p14="http://schemas.microsoft.com/office/powerpoint/2010/main" val="40168894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3.png"/><Relationship Id="rId4" Type="http://schemas.openxmlformats.org/officeDocument/2006/relationships/image" Target="../media/image2.png"/></Relationships>
</file>

<file path=ppt/slides/_rels/slide100.xml.rels><?xml version="1.0" encoding="UTF-8" standalone="yes"?>
<Relationships xmlns="http://schemas.openxmlformats.org/package/2006/relationships"><Relationship Id="rId3" Type="http://schemas.openxmlformats.org/officeDocument/2006/relationships/image" Target="../media/image226.jpeg"/><Relationship Id="rId2" Type="http://schemas.openxmlformats.org/officeDocument/2006/relationships/notesSlide" Target="../notesSlides/notesSlide100.xml"/><Relationship Id="rId1" Type="http://schemas.openxmlformats.org/officeDocument/2006/relationships/slideLayout" Target="../slideLayouts/slideLayout2.xml"/><Relationship Id="rId6" Type="http://schemas.openxmlformats.org/officeDocument/2006/relationships/image" Target="../media/image228.jpeg"/><Relationship Id="rId5" Type="http://schemas.openxmlformats.org/officeDocument/2006/relationships/image" Target="../media/image6.png"/><Relationship Id="rId4" Type="http://schemas.openxmlformats.org/officeDocument/2006/relationships/image" Target="../media/image227.jpe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3.png"/><Relationship Id="rId18" Type="http://schemas.openxmlformats.org/officeDocument/2006/relationships/image" Target="../media/image38.jpeg"/><Relationship Id="rId3" Type="http://schemas.openxmlformats.org/officeDocument/2006/relationships/image" Target="../media/image8.png"/><Relationship Id="rId7" Type="http://schemas.openxmlformats.org/officeDocument/2006/relationships/image" Target="../media/image27.jpeg"/><Relationship Id="rId12" Type="http://schemas.openxmlformats.org/officeDocument/2006/relationships/image" Target="../media/image32.png"/><Relationship Id="rId17" Type="http://schemas.openxmlformats.org/officeDocument/2006/relationships/image" Target="../media/image37.jpeg"/><Relationship Id="rId2" Type="http://schemas.openxmlformats.org/officeDocument/2006/relationships/notesSlide" Target="../notesSlides/notesSlide12.xml"/><Relationship Id="rId16" Type="http://schemas.openxmlformats.org/officeDocument/2006/relationships/image" Target="../media/image36.jpeg"/><Relationship Id="rId1" Type="http://schemas.openxmlformats.org/officeDocument/2006/relationships/slideLayout" Target="../slideLayouts/slideLayout1.xml"/><Relationship Id="rId6" Type="http://schemas.openxmlformats.org/officeDocument/2006/relationships/image" Target="../media/image26.jpeg"/><Relationship Id="rId11" Type="http://schemas.openxmlformats.org/officeDocument/2006/relationships/image" Target="../media/image31.jpeg"/><Relationship Id="rId5" Type="http://schemas.openxmlformats.org/officeDocument/2006/relationships/image" Target="../media/image25.jpeg"/><Relationship Id="rId15" Type="http://schemas.openxmlformats.org/officeDocument/2006/relationships/image" Target="../media/image35.png"/><Relationship Id="rId10" Type="http://schemas.openxmlformats.org/officeDocument/2006/relationships/image" Target="../media/image30.jpeg"/><Relationship Id="rId4" Type="http://schemas.openxmlformats.org/officeDocument/2006/relationships/image" Target="../media/image24.jpeg"/><Relationship Id="rId9" Type="http://schemas.openxmlformats.org/officeDocument/2006/relationships/image" Target="../media/image29.png"/><Relationship Id="rId14" Type="http://schemas.openxmlformats.org/officeDocument/2006/relationships/image" Target="../media/image34.jpeg"/></Relationships>
</file>

<file path=ppt/slides/_rels/slide13.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jpeg"/><Relationship Id="rId18" Type="http://schemas.openxmlformats.org/officeDocument/2006/relationships/image" Target="../media/image52.jpeg"/><Relationship Id="rId3" Type="http://schemas.openxmlformats.org/officeDocument/2006/relationships/image" Target="../media/image36.jpeg"/><Relationship Id="rId21" Type="http://schemas.openxmlformats.org/officeDocument/2006/relationships/image" Target="../media/image55.png"/><Relationship Id="rId7" Type="http://schemas.openxmlformats.org/officeDocument/2006/relationships/image" Target="../media/image41.png"/><Relationship Id="rId12" Type="http://schemas.openxmlformats.org/officeDocument/2006/relationships/image" Target="../media/image46.jpeg"/><Relationship Id="rId17" Type="http://schemas.openxmlformats.org/officeDocument/2006/relationships/image" Target="../media/image51.jpeg"/><Relationship Id="rId2" Type="http://schemas.openxmlformats.org/officeDocument/2006/relationships/notesSlide" Target="../notesSlides/notesSlide13.xml"/><Relationship Id="rId16" Type="http://schemas.openxmlformats.org/officeDocument/2006/relationships/image" Target="../media/image50.png"/><Relationship Id="rId20"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png"/><Relationship Id="rId15" Type="http://schemas.openxmlformats.org/officeDocument/2006/relationships/image" Target="../media/image49.jpeg"/><Relationship Id="rId10" Type="http://schemas.openxmlformats.org/officeDocument/2006/relationships/image" Target="../media/image44.png"/><Relationship Id="rId19" Type="http://schemas.openxmlformats.org/officeDocument/2006/relationships/image" Target="../media/image53.jpeg"/><Relationship Id="rId4" Type="http://schemas.openxmlformats.org/officeDocument/2006/relationships/image" Target="../media/image8.png"/><Relationship Id="rId9" Type="http://schemas.openxmlformats.org/officeDocument/2006/relationships/image" Target="../media/image43.png"/><Relationship Id="rId14" Type="http://schemas.openxmlformats.org/officeDocument/2006/relationships/image" Target="../media/image48.jpeg"/><Relationship Id="rId22" Type="http://schemas.openxmlformats.org/officeDocument/2006/relationships/image" Target="../media/image56.png"/></Relationships>
</file>

<file path=ppt/slides/_rels/slide1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6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jpe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64.jpeg"/></Relationships>
</file>

<file path=ppt/slides/_rels/slide1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64.jpeg"/></Relationships>
</file>

<file path=ppt/slides/_rels/slide1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66.jp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67.jpeg"/></Relationships>
</file>

<file path=ppt/slides/_rels/slide2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68.jpeg"/></Relationships>
</file>

<file path=ppt/slides/_rels/slide2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23.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2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2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73.png"/><Relationship Id="rId4" Type="http://schemas.openxmlformats.org/officeDocument/2006/relationships/image" Target="../media/image72.png"/></Relationships>
</file>

<file path=ppt/slides/_rels/slide2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75.png"/><Relationship Id="rId4" Type="http://schemas.openxmlformats.org/officeDocument/2006/relationships/image" Target="../media/image74.png"/></Relationships>
</file>

<file path=ppt/slides/_rels/slide2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77.jpeg"/></Relationships>
</file>

<file path=ppt/slides/_rels/slide28.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29.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31.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3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82.jpeg"/></Relationships>
</file>

<file path=ppt/slides/_rels/slide33.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3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85.png"/><Relationship Id="rId4" Type="http://schemas.openxmlformats.org/officeDocument/2006/relationships/image" Target="../media/image84.png"/></Relationships>
</file>

<file path=ppt/slides/_rels/slide35.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87.jpeg"/></Relationships>
</file>

<file path=ppt/slides/_rels/slide3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40.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6.png"/><Relationship Id="rId7" Type="http://schemas.openxmlformats.org/officeDocument/2006/relationships/image" Target="../media/image60.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96.jpeg"/><Relationship Id="rId5" Type="http://schemas.openxmlformats.org/officeDocument/2006/relationships/image" Target="../media/image95.png"/><Relationship Id="rId4" Type="http://schemas.openxmlformats.org/officeDocument/2006/relationships/image" Target="../media/image94.png"/><Relationship Id="rId9" Type="http://schemas.openxmlformats.org/officeDocument/2006/relationships/image" Target="../media/image98.png"/></Relationships>
</file>

<file path=ppt/slides/_rels/slide41.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image" Target="../media/image100.jpeg"/><Relationship Id="rId7" Type="http://schemas.openxmlformats.org/officeDocument/2006/relationships/image" Target="../media/image63.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png"/></Relationships>
</file>

<file path=ppt/slides/_rels/slide43.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104.jpeg"/></Relationships>
</file>

<file path=ppt/slides/_rels/slide44.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105.jpeg"/></Relationships>
</file>

<file path=ppt/slides/_rels/slide45.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106.png"/></Relationships>
</file>

<file path=ppt/slides/_rels/slide46.xml.rels><?xml version="1.0" encoding="UTF-8" standalone="yes"?>
<Relationships xmlns="http://schemas.openxmlformats.org/package/2006/relationships"><Relationship Id="rId3" Type="http://schemas.openxmlformats.org/officeDocument/2006/relationships/image" Target="../media/image100.jpeg"/><Relationship Id="rId7" Type="http://schemas.openxmlformats.org/officeDocument/2006/relationships/image" Target="../media/image109.jp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63.png"/></Relationships>
</file>

<file path=ppt/slides/_rels/slide47.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111.jpeg"/><Relationship Id="rId4" Type="http://schemas.openxmlformats.org/officeDocument/2006/relationships/image" Target="../media/image110.jpeg"/></Relationships>
</file>

<file path=ppt/slides/_rels/slide48.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112.png"/></Relationships>
</file>

<file path=ppt/slides/_rels/slide49.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113.jpeg"/><Relationship Id="rId4" Type="http://schemas.openxmlformats.org/officeDocument/2006/relationships/image" Target="../media/image63.pn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image" Target="../media/image100.jpeg"/><Relationship Id="rId7" Type="http://schemas.openxmlformats.org/officeDocument/2006/relationships/image" Target="../media/image116.jp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115.jpg"/><Relationship Id="rId5" Type="http://schemas.openxmlformats.org/officeDocument/2006/relationships/image" Target="../media/image114.jpg"/><Relationship Id="rId4" Type="http://schemas.openxmlformats.org/officeDocument/2006/relationships/image" Target="../media/image63.png"/></Relationships>
</file>

<file path=ppt/slides/_rels/slide51.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image" Target="../media/image117.jpg"/><Relationship Id="rId4" Type="http://schemas.openxmlformats.org/officeDocument/2006/relationships/image" Target="../media/image63.png"/></Relationships>
</file>

<file path=ppt/slides/_rels/slide52.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118.jpeg"/></Relationships>
</file>

<file path=ppt/slides/_rels/slide53.xml.rels><?xml version="1.0" encoding="UTF-8" standalone="yes"?>
<Relationships xmlns="http://schemas.openxmlformats.org/package/2006/relationships"><Relationship Id="rId3" Type="http://schemas.openxmlformats.org/officeDocument/2006/relationships/image" Target="../media/image100.jpeg"/><Relationship Id="rId7" Type="http://schemas.openxmlformats.org/officeDocument/2006/relationships/image" Target="../media/image63.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121.jpeg"/><Relationship Id="rId5" Type="http://schemas.openxmlformats.org/officeDocument/2006/relationships/image" Target="../media/image120.jpeg"/><Relationship Id="rId4" Type="http://schemas.openxmlformats.org/officeDocument/2006/relationships/image" Target="../media/image119.jpeg"/></Relationships>
</file>

<file path=ppt/slides/_rels/slide54.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123.jpeg"/><Relationship Id="rId4" Type="http://schemas.openxmlformats.org/officeDocument/2006/relationships/image" Target="../media/image122.jpeg"/></Relationships>
</file>

<file path=ppt/slides/_rels/slide55.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100.jpeg"/><Relationship Id="rId7" Type="http://schemas.openxmlformats.org/officeDocument/2006/relationships/image" Target="../media/image127.jpe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126.jpeg"/><Relationship Id="rId5" Type="http://schemas.openxmlformats.org/officeDocument/2006/relationships/image" Target="../media/image125.jpeg"/><Relationship Id="rId10" Type="http://schemas.openxmlformats.org/officeDocument/2006/relationships/image" Target="../media/image129.jpeg"/><Relationship Id="rId4" Type="http://schemas.openxmlformats.org/officeDocument/2006/relationships/image" Target="../media/image124.jpeg"/><Relationship Id="rId9" Type="http://schemas.openxmlformats.org/officeDocument/2006/relationships/image" Target="../media/image128.jpeg"/></Relationships>
</file>

<file path=ppt/slides/_rels/slide56.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130.jpeg"/></Relationships>
</file>

<file path=ppt/slides/_rels/slide57.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100.jpeg"/><Relationship Id="rId7" Type="http://schemas.openxmlformats.org/officeDocument/2006/relationships/image" Target="../media/image134.jpe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133.jpeg"/><Relationship Id="rId5" Type="http://schemas.openxmlformats.org/officeDocument/2006/relationships/image" Target="../media/image132.jpeg"/><Relationship Id="rId4" Type="http://schemas.openxmlformats.org/officeDocument/2006/relationships/image" Target="../media/image131.jpeg"/></Relationships>
</file>

<file path=ppt/slides/_rels/slide58.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100.jpeg"/><Relationship Id="rId7" Type="http://schemas.openxmlformats.org/officeDocument/2006/relationships/image" Target="../media/image138.jpeg"/><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image" Target="../media/image137.jpeg"/><Relationship Id="rId5" Type="http://schemas.openxmlformats.org/officeDocument/2006/relationships/image" Target="../media/image136.png"/><Relationship Id="rId4" Type="http://schemas.openxmlformats.org/officeDocument/2006/relationships/image" Target="../media/image135.jpeg"/></Relationships>
</file>

<file path=ppt/slides/_rels/slide59.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140.jpeg"/><Relationship Id="rId4" Type="http://schemas.openxmlformats.org/officeDocument/2006/relationships/image" Target="../media/image139.jpe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jpe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6.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8.png"/><Relationship Id="rId9" Type="http://schemas.openxmlformats.org/officeDocument/2006/relationships/image" Target="../media/image16.png"/></Relationships>
</file>

<file path=ppt/slides/_rels/slide60.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60.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141.png"/></Relationships>
</file>

<file path=ppt/slides/_rels/slide61.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143.jpeg"/><Relationship Id="rId4" Type="http://schemas.openxmlformats.org/officeDocument/2006/relationships/image" Target="../media/image142.jpeg"/></Relationships>
</file>

<file path=ppt/slides/_rels/slide62.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62.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144.jpeg"/></Relationships>
</file>

<file path=ppt/slides/_rels/slide63.xml.rels><?xml version="1.0" encoding="UTF-8" standalone="yes"?>
<Relationships xmlns="http://schemas.openxmlformats.org/package/2006/relationships"><Relationship Id="rId3" Type="http://schemas.openxmlformats.org/officeDocument/2006/relationships/image" Target="../media/image100.jpeg"/><Relationship Id="rId7" Type="http://schemas.openxmlformats.org/officeDocument/2006/relationships/image" Target="../media/image63.png"/><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image" Target="../media/image147.png"/><Relationship Id="rId5" Type="http://schemas.openxmlformats.org/officeDocument/2006/relationships/image" Target="../media/image146.png"/><Relationship Id="rId4" Type="http://schemas.openxmlformats.org/officeDocument/2006/relationships/image" Target="../media/image145.png"/></Relationships>
</file>

<file path=ppt/slides/_rels/slide64.xml.rels><?xml version="1.0" encoding="UTF-8" standalone="yes"?>
<Relationships xmlns="http://schemas.openxmlformats.org/package/2006/relationships"><Relationship Id="rId8" Type="http://schemas.openxmlformats.org/officeDocument/2006/relationships/image" Target="../media/image151.png"/><Relationship Id="rId3" Type="http://schemas.openxmlformats.org/officeDocument/2006/relationships/image" Target="../media/image100.jpeg"/><Relationship Id="rId7" Type="http://schemas.openxmlformats.org/officeDocument/2006/relationships/image" Target="../media/image63.png"/><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image" Target="../media/image150.jpeg"/><Relationship Id="rId5" Type="http://schemas.openxmlformats.org/officeDocument/2006/relationships/image" Target="../media/image149.jpeg"/><Relationship Id="rId4" Type="http://schemas.openxmlformats.org/officeDocument/2006/relationships/image" Target="../media/image148.jpeg"/></Relationships>
</file>

<file path=ppt/slides/_rels/slide65.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image" Target="../media/image153.jpg"/><Relationship Id="rId5" Type="http://schemas.openxmlformats.org/officeDocument/2006/relationships/image" Target="../media/image152.jpg"/><Relationship Id="rId4" Type="http://schemas.openxmlformats.org/officeDocument/2006/relationships/image" Target="../media/image63.png"/></Relationships>
</file>

<file path=ppt/slides/_rels/slide66.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66.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154.png"/></Relationships>
</file>

<file path=ppt/slides/_rels/slide67.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67.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155.jpeg"/></Relationships>
</file>

<file path=ppt/slides/_rels/slide68.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68.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156.jpeg"/></Relationships>
</file>

<file path=ppt/slides/_rels/slide69.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69.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157.pn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0.xml.rels><?xml version="1.0" encoding="UTF-8" standalone="yes"?>
<Relationships xmlns="http://schemas.openxmlformats.org/package/2006/relationships"><Relationship Id="rId3" Type="http://schemas.openxmlformats.org/officeDocument/2006/relationships/image" Target="../media/image100.jpeg"/><Relationship Id="rId7" Type="http://schemas.openxmlformats.org/officeDocument/2006/relationships/image" Target="../media/image63.png"/><Relationship Id="rId2" Type="http://schemas.openxmlformats.org/officeDocument/2006/relationships/notesSlide" Target="../notesSlides/notesSlide70.xml"/><Relationship Id="rId1" Type="http://schemas.openxmlformats.org/officeDocument/2006/relationships/slideLayout" Target="../slideLayouts/slideLayout2.xml"/><Relationship Id="rId6" Type="http://schemas.openxmlformats.org/officeDocument/2006/relationships/image" Target="../media/image160.png"/><Relationship Id="rId5" Type="http://schemas.openxmlformats.org/officeDocument/2006/relationships/image" Target="../media/image159.png"/><Relationship Id="rId4" Type="http://schemas.openxmlformats.org/officeDocument/2006/relationships/image" Target="../media/image158.png"/></Relationships>
</file>

<file path=ppt/slides/_rels/slide71.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71.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161.png"/></Relationships>
</file>

<file path=ppt/slides/_rels/slide72.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72.xml"/><Relationship Id="rId1" Type="http://schemas.openxmlformats.org/officeDocument/2006/relationships/slideLayout" Target="../slideLayouts/slideLayout2.xml"/><Relationship Id="rId5" Type="http://schemas.openxmlformats.org/officeDocument/2006/relationships/image" Target="../media/image100.jpeg"/><Relationship Id="rId4" Type="http://schemas.openxmlformats.org/officeDocument/2006/relationships/image" Target="../media/image63.png"/></Relationships>
</file>

<file path=ppt/slides/_rels/slide73.xml.rels><?xml version="1.0" encoding="UTF-8" standalone="yes"?>
<Relationships xmlns="http://schemas.openxmlformats.org/package/2006/relationships"><Relationship Id="rId3" Type="http://schemas.openxmlformats.org/officeDocument/2006/relationships/image" Target="../media/image163.jpeg"/><Relationship Id="rId2" Type="http://schemas.openxmlformats.org/officeDocument/2006/relationships/notesSlide" Target="../notesSlides/notesSlide73.xml"/><Relationship Id="rId1" Type="http://schemas.openxmlformats.org/officeDocument/2006/relationships/slideLayout" Target="../slideLayouts/slideLayout2.xml"/><Relationship Id="rId5" Type="http://schemas.openxmlformats.org/officeDocument/2006/relationships/image" Target="../media/image100.jpeg"/><Relationship Id="rId4" Type="http://schemas.openxmlformats.org/officeDocument/2006/relationships/image" Target="../media/image63.png"/></Relationships>
</file>

<file path=ppt/slides/_rels/slide74.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74.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164.png"/></Relationships>
</file>

<file path=ppt/slides/_rels/slide75.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75.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166.jpeg"/><Relationship Id="rId4" Type="http://schemas.openxmlformats.org/officeDocument/2006/relationships/image" Target="../media/image165.png"/></Relationships>
</file>

<file path=ppt/slides/_rels/slide76.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76.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168.jpeg"/><Relationship Id="rId4" Type="http://schemas.openxmlformats.org/officeDocument/2006/relationships/image" Target="../media/image167.jpeg"/></Relationships>
</file>

<file path=ppt/slides/_rels/slide77.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77.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169.jpeg"/></Relationships>
</file>

<file path=ppt/slides/_rels/slide78.xml.rels><?xml version="1.0" encoding="UTF-8" standalone="yes"?>
<Relationships xmlns="http://schemas.openxmlformats.org/package/2006/relationships"><Relationship Id="rId3" Type="http://schemas.openxmlformats.org/officeDocument/2006/relationships/image" Target="../media/image100.jpeg"/><Relationship Id="rId7" Type="http://schemas.openxmlformats.org/officeDocument/2006/relationships/image" Target="../media/image172.jpeg"/><Relationship Id="rId2" Type="http://schemas.openxmlformats.org/officeDocument/2006/relationships/notesSlide" Target="../notesSlides/notesSlide78.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171.png"/><Relationship Id="rId4" Type="http://schemas.openxmlformats.org/officeDocument/2006/relationships/image" Target="../media/image170.png"/></Relationships>
</file>

<file path=ppt/slides/_rels/slide79.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79.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173.jpe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2.png"/></Relationships>
</file>

<file path=ppt/slides/_rels/slide80.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80.xml"/><Relationship Id="rId1" Type="http://schemas.openxmlformats.org/officeDocument/2006/relationships/slideLayout" Target="../slideLayouts/slideLayout2.xml"/><Relationship Id="rId6" Type="http://schemas.openxmlformats.org/officeDocument/2006/relationships/image" Target="../media/image175.jpg"/><Relationship Id="rId5" Type="http://schemas.openxmlformats.org/officeDocument/2006/relationships/image" Target="../media/image174.jpg"/><Relationship Id="rId4" Type="http://schemas.openxmlformats.org/officeDocument/2006/relationships/image" Target="../media/image63.png"/></Relationships>
</file>

<file path=ppt/slides/_rels/slide81.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81.xml"/><Relationship Id="rId1" Type="http://schemas.openxmlformats.org/officeDocument/2006/relationships/slideLayout" Target="../slideLayouts/slideLayout2.xml"/><Relationship Id="rId6" Type="http://schemas.openxmlformats.org/officeDocument/2006/relationships/image" Target="../media/image177.jpg"/><Relationship Id="rId5" Type="http://schemas.openxmlformats.org/officeDocument/2006/relationships/image" Target="../media/image176.jpg"/><Relationship Id="rId4" Type="http://schemas.openxmlformats.org/officeDocument/2006/relationships/image" Target="../media/image63.png"/></Relationships>
</file>

<file path=ppt/slides/_rels/slide82.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82.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178.jpeg"/></Relationships>
</file>

<file path=ppt/slides/_rels/slide83.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83.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180.jpeg"/><Relationship Id="rId4" Type="http://schemas.openxmlformats.org/officeDocument/2006/relationships/image" Target="../media/image179.png"/></Relationships>
</file>

<file path=ppt/slides/_rels/slide84.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84.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181.png"/></Relationships>
</file>

<file path=ppt/slides/_rels/slide85.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85.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183.jpeg"/><Relationship Id="rId4" Type="http://schemas.openxmlformats.org/officeDocument/2006/relationships/image" Target="../media/image182.jpeg"/></Relationships>
</file>

<file path=ppt/slides/_rels/slide86.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86.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185.jpeg"/><Relationship Id="rId4" Type="http://schemas.openxmlformats.org/officeDocument/2006/relationships/image" Target="../media/image184.jpeg"/></Relationships>
</file>

<file path=ppt/slides/_rels/slide87.xml.rels><?xml version="1.0" encoding="UTF-8" standalone="yes"?>
<Relationships xmlns="http://schemas.openxmlformats.org/package/2006/relationships"><Relationship Id="rId3" Type="http://schemas.openxmlformats.org/officeDocument/2006/relationships/image" Target="../media/image100.jpeg"/><Relationship Id="rId7" Type="http://schemas.openxmlformats.org/officeDocument/2006/relationships/image" Target="../media/image63.png"/><Relationship Id="rId2" Type="http://schemas.openxmlformats.org/officeDocument/2006/relationships/notesSlide" Target="../notesSlides/notesSlide87.xml"/><Relationship Id="rId1" Type="http://schemas.openxmlformats.org/officeDocument/2006/relationships/slideLayout" Target="../slideLayouts/slideLayout2.xml"/><Relationship Id="rId6" Type="http://schemas.openxmlformats.org/officeDocument/2006/relationships/image" Target="../media/image188.jpeg"/><Relationship Id="rId5" Type="http://schemas.openxmlformats.org/officeDocument/2006/relationships/image" Target="../media/image187.jpeg"/><Relationship Id="rId4" Type="http://schemas.openxmlformats.org/officeDocument/2006/relationships/image" Target="../media/image186.jpeg"/></Relationships>
</file>

<file path=ppt/slides/_rels/slide88.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88.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189.jpeg"/></Relationships>
</file>

<file path=ppt/slides/_rels/slide89.xml.rels><?xml version="1.0" encoding="UTF-8" standalone="yes"?>
<Relationships xmlns="http://schemas.openxmlformats.org/package/2006/relationships"><Relationship Id="rId8" Type="http://schemas.openxmlformats.org/officeDocument/2006/relationships/image" Target="../media/image193.jpeg"/><Relationship Id="rId3" Type="http://schemas.openxmlformats.org/officeDocument/2006/relationships/image" Target="../media/image100.jpeg"/><Relationship Id="rId7" Type="http://schemas.openxmlformats.org/officeDocument/2006/relationships/image" Target="../media/image192.png"/><Relationship Id="rId2" Type="http://schemas.openxmlformats.org/officeDocument/2006/relationships/notesSlide" Target="../notesSlides/notesSlide89.xml"/><Relationship Id="rId1" Type="http://schemas.openxmlformats.org/officeDocument/2006/relationships/slideLayout" Target="../slideLayouts/slideLayout2.xml"/><Relationship Id="rId6" Type="http://schemas.openxmlformats.org/officeDocument/2006/relationships/image" Target="../media/image191.jpeg"/><Relationship Id="rId5" Type="http://schemas.openxmlformats.org/officeDocument/2006/relationships/image" Target="../media/image190.jpeg"/><Relationship Id="rId4" Type="http://schemas.openxmlformats.org/officeDocument/2006/relationships/image" Target="../media/image86.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0.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100.jpeg"/><Relationship Id="rId7" Type="http://schemas.openxmlformats.org/officeDocument/2006/relationships/image" Target="../media/image197.jpeg"/><Relationship Id="rId2" Type="http://schemas.openxmlformats.org/officeDocument/2006/relationships/notesSlide" Target="../notesSlides/notesSlide90.xml"/><Relationship Id="rId1" Type="http://schemas.openxmlformats.org/officeDocument/2006/relationships/slideLayout" Target="../slideLayouts/slideLayout2.xml"/><Relationship Id="rId6" Type="http://schemas.openxmlformats.org/officeDocument/2006/relationships/image" Target="../media/image196.jpeg"/><Relationship Id="rId5" Type="http://schemas.openxmlformats.org/officeDocument/2006/relationships/image" Target="../media/image195.jpeg"/><Relationship Id="rId4" Type="http://schemas.openxmlformats.org/officeDocument/2006/relationships/image" Target="../media/image194.jpeg"/></Relationships>
</file>

<file path=ppt/slides/_rels/slide91.xml.rels><?xml version="1.0" encoding="UTF-8" standalone="yes"?>
<Relationships xmlns="http://schemas.openxmlformats.org/package/2006/relationships"><Relationship Id="rId8" Type="http://schemas.openxmlformats.org/officeDocument/2006/relationships/image" Target="../media/image203.jpeg"/><Relationship Id="rId3" Type="http://schemas.openxmlformats.org/officeDocument/2006/relationships/image" Target="../media/image198.png"/><Relationship Id="rId7" Type="http://schemas.openxmlformats.org/officeDocument/2006/relationships/image" Target="../media/image202.jpeg"/><Relationship Id="rId2" Type="http://schemas.openxmlformats.org/officeDocument/2006/relationships/notesSlide" Target="../notesSlides/notesSlide91.xml"/><Relationship Id="rId1" Type="http://schemas.openxmlformats.org/officeDocument/2006/relationships/slideLayout" Target="../slideLayouts/slideLayout2.xml"/><Relationship Id="rId6" Type="http://schemas.openxmlformats.org/officeDocument/2006/relationships/image" Target="../media/image201.jpeg"/><Relationship Id="rId5" Type="http://schemas.openxmlformats.org/officeDocument/2006/relationships/image" Target="../media/image200.jpeg"/><Relationship Id="rId4" Type="http://schemas.openxmlformats.org/officeDocument/2006/relationships/image" Target="../media/image199.jpeg"/></Relationships>
</file>

<file path=ppt/slides/_rels/slide92.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100.jpeg"/><Relationship Id="rId7" Type="http://schemas.openxmlformats.org/officeDocument/2006/relationships/image" Target="../media/image207.png"/><Relationship Id="rId2" Type="http://schemas.openxmlformats.org/officeDocument/2006/relationships/notesSlide" Target="../notesSlides/notesSlide92.xml"/><Relationship Id="rId1" Type="http://schemas.openxmlformats.org/officeDocument/2006/relationships/slideLayout" Target="../slideLayouts/slideLayout2.xml"/><Relationship Id="rId6" Type="http://schemas.openxmlformats.org/officeDocument/2006/relationships/image" Target="../media/image206.png"/><Relationship Id="rId5" Type="http://schemas.openxmlformats.org/officeDocument/2006/relationships/image" Target="../media/image205.png"/><Relationship Id="rId4" Type="http://schemas.openxmlformats.org/officeDocument/2006/relationships/image" Target="../media/image204.png"/></Relationships>
</file>

<file path=ppt/slides/_rels/slide93.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93.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209.jpeg"/><Relationship Id="rId4" Type="http://schemas.openxmlformats.org/officeDocument/2006/relationships/image" Target="../media/image208.jpeg"/></Relationships>
</file>

<file path=ppt/slides/_rels/slide94.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94.xml"/><Relationship Id="rId1" Type="http://schemas.openxmlformats.org/officeDocument/2006/relationships/slideLayout" Target="../slideLayouts/slideLayout2.xml"/><Relationship Id="rId6" Type="http://schemas.openxmlformats.org/officeDocument/2006/relationships/image" Target="../media/image211.jpeg"/><Relationship Id="rId5" Type="http://schemas.openxmlformats.org/officeDocument/2006/relationships/image" Target="../media/image63.png"/><Relationship Id="rId4" Type="http://schemas.openxmlformats.org/officeDocument/2006/relationships/image" Target="../media/image210.jpeg"/></Relationships>
</file>

<file path=ppt/slides/_rels/slide95.xml.rels><?xml version="1.0" encoding="UTF-8" standalone="yes"?>
<Relationships xmlns="http://schemas.openxmlformats.org/package/2006/relationships"><Relationship Id="rId3" Type="http://schemas.openxmlformats.org/officeDocument/2006/relationships/image" Target="../media/image100.jpeg"/><Relationship Id="rId7" Type="http://schemas.openxmlformats.org/officeDocument/2006/relationships/image" Target="../media/image63.png"/><Relationship Id="rId2" Type="http://schemas.openxmlformats.org/officeDocument/2006/relationships/notesSlide" Target="../notesSlides/notesSlide95.xml"/><Relationship Id="rId1" Type="http://schemas.openxmlformats.org/officeDocument/2006/relationships/slideLayout" Target="../slideLayouts/slideLayout2.xml"/><Relationship Id="rId6" Type="http://schemas.openxmlformats.org/officeDocument/2006/relationships/image" Target="../media/image214.jpeg"/><Relationship Id="rId5" Type="http://schemas.openxmlformats.org/officeDocument/2006/relationships/image" Target="../media/image213.jpeg"/><Relationship Id="rId4" Type="http://schemas.openxmlformats.org/officeDocument/2006/relationships/image" Target="../media/image212.jpeg"/></Relationships>
</file>

<file path=ppt/slides/_rels/slide96.xml.rels><?xml version="1.0" encoding="UTF-8" standalone="yes"?>
<Relationships xmlns="http://schemas.openxmlformats.org/package/2006/relationships"><Relationship Id="rId3" Type="http://schemas.openxmlformats.org/officeDocument/2006/relationships/image" Target="../media/image100.jpeg"/><Relationship Id="rId7" Type="http://schemas.openxmlformats.org/officeDocument/2006/relationships/image" Target="../media/image63.png"/><Relationship Id="rId2" Type="http://schemas.openxmlformats.org/officeDocument/2006/relationships/notesSlide" Target="../notesSlides/notesSlide96.xml"/><Relationship Id="rId1" Type="http://schemas.openxmlformats.org/officeDocument/2006/relationships/slideLayout" Target="../slideLayouts/slideLayout2.xml"/><Relationship Id="rId6" Type="http://schemas.openxmlformats.org/officeDocument/2006/relationships/image" Target="../media/image217.jpeg"/><Relationship Id="rId5" Type="http://schemas.openxmlformats.org/officeDocument/2006/relationships/image" Target="../media/image216.jpeg"/><Relationship Id="rId4" Type="http://schemas.openxmlformats.org/officeDocument/2006/relationships/image" Target="../media/image215.jpeg"/></Relationships>
</file>

<file path=ppt/slides/_rels/slide97.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100.jpeg"/><Relationship Id="rId7" Type="http://schemas.openxmlformats.org/officeDocument/2006/relationships/image" Target="../media/image221.jpeg"/><Relationship Id="rId2" Type="http://schemas.openxmlformats.org/officeDocument/2006/relationships/notesSlide" Target="../notesSlides/notesSlide97.xml"/><Relationship Id="rId1" Type="http://schemas.openxmlformats.org/officeDocument/2006/relationships/slideLayout" Target="../slideLayouts/slideLayout2.xml"/><Relationship Id="rId6" Type="http://schemas.openxmlformats.org/officeDocument/2006/relationships/image" Target="../media/image220.jpeg"/><Relationship Id="rId5" Type="http://schemas.openxmlformats.org/officeDocument/2006/relationships/image" Target="../media/image219.jpeg"/><Relationship Id="rId4" Type="http://schemas.openxmlformats.org/officeDocument/2006/relationships/image" Target="../media/image218.jpeg"/></Relationships>
</file>

<file path=ppt/slides/_rels/slide98.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98.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223.jpeg"/><Relationship Id="rId4" Type="http://schemas.openxmlformats.org/officeDocument/2006/relationships/image" Target="../media/image222.jpeg"/></Relationships>
</file>

<file path=ppt/slides/_rels/slide99.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99.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225.jpeg"/><Relationship Id="rId4" Type="http://schemas.openxmlformats.org/officeDocument/2006/relationships/image" Target="../media/image22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491765251804_.pic_hd.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956820" y="0"/>
            <a:ext cx="9235180" cy="6858000"/>
          </a:xfrm>
          <a:prstGeom prst="rect">
            <a:avLst/>
          </a:prstGeom>
        </p:spPr>
      </p:pic>
      <p:pic>
        <p:nvPicPr>
          <p:cNvPr id="16" name="Picture 15" descr="BG2 BF2026-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0"/>
            <a:ext cx="6604000" cy="6858000"/>
          </a:xfrm>
          <a:prstGeom prst="rect">
            <a:avLst/>
          </a:prstGeom>
        </p:spPr>
      </p:pic>
      <p:pic>
        <p:nvPicPr>
          <p:cNvPr id="18" name="Picture 17" descr="BG2 BF2026－1.png"/>
          <p:cNvPicPr>
            <a:picLocks noChangeAspect="1"/>
          </p:cNvPicPr>
          <p:nvPr/>
        </p:nvPicPr>
        <p:blipFill>
          <a:blip r:embed="rId5" cstate="email">
            <a:alphaModFix amt="50000"/>
            <a:extLst>
              <a:ext uri="{28A0092B-C50C-407E-A947-70E740481C1C}">
                <a14:useLocalDpi xmlns:a14="http://schemas.microsoft.com/office/drawing/2010/main"/>
              </a:ext>
            </a:extLst>
          </a:blip>
          <a:stretch>
            <a:fillRect/>
          </a:stretch>
        </p:blipFill>
        <p:spPr>
          <a:xfrm>
            <a:off x="1" y="0"/>
            <a:ext cx="12191999" cy="6858000"/>
          </a:xfrm>
          <a:prstGeom prst="rect">
            <a:avLst/>
          </a:prstGeom>
        </p:spPr>
      </p:pic>
      <p:pic>
        <p:nvPicPr>
          <p:cNvPr id="15" name="Picture 14" descr="baifa white logo.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12826" y="2114361"/>
            <a:ext cx="5305777" cy="2684964"/>
          </a:xfrm>
          <a:prstGeom prst="rect">
            <a:avLst/>
          </a:prstGeom>
        </p:spPr>
      </p:pic>
    </p:spTree>
    <p:extLst>
      <p:ext uri="{BB962C8B-B14F-4D97-AF65-F5344CB8AC3E}">
        <p14:creationId xmlns:p14="http://schemas.microsoft.com/office/powerpoint/2010/main" val="3954314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WechatIMG660.jpe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47240" y="0"/>
            <a:ext cx="9144761" cy="6858000"/>
          </a:xfrm>
          <a:prstGeom prst="rect">
            <a:avLst/>
          </a:prstGeom>
        </p:spPr>
      </p:pic>
      <p:pic>
        <p:nvPicPr>
          <p:cNvPr id="7" name="Picture 6" descr="BG2 BF2026-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
            <a:ext cx="9305803" cy="6858000"/>
          </a:xfrm>
          <a:prstGeom prst="rect">
            <a:avLst/>
          </a:prstGeom>
        </p:spPr>
      </p:pic>
      <p:pic>
        <p:nvPicPr>
          <p:cNvPr id="8" name="Picture 7" descr="BG2 BF2026－1.png"/>
          <p:cNvPicPr>
            <a:picLocks noChangeAspect="1"/>
          </p:cNvPicPr>
          <p:nvPr/>
        </p:nvPicPr>
        <p:blipFill>
          <a:blip r:embed="rId5" cstate="email">
            <a:alphaModFix amt="10000"/>
            <a:extLst>
              <a:ext uri="{28A0092B-C50C-407E-A947-70E740481C1C}">
                <a14:useLocalDpi xmlns:a14="http://schemas.microsoft.com/office/drawing/2010/main"/>
              </a:ext>
            </a:extLst>
          </a:blip>
          <a:stretch>
            <a:fillRect/>
          </a:stretch>
        </p:blipFill>
        <p:spPr>
          <a:xfrm>
            <a:off x="0" y="-1"/>
            <a:ext cx="12192000" cy="6858001"/>
          </a:xfrm>
          <a:prstGeom prst="rect">
            <a:avLst/>
          </a:prstGeom>
        </p:spPr>
      </p:pic>
      <p:pic>
        <p:nvPicPr>
          <p:cNvPr id="9" name="Picture 8" descr="BG2 BF2026－1.png"/>
          <p:cNvPicPr>
            <a:picLocks noChangeAspect="1"/>
          </p:cNvPicPr>
          <p:nvPr/>
        </p:nvPicPr>
        <p:blipFill>
          <a:blip r:embed="rId5" cstate="email">
            <a:alphaModFix amt="36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extBox 3"/>
          <p:cNvSpPr txBox="1"/>
          <p:nvPr/>
        </p:nvSpPr>
        <p:spPr>
          <a:xfrm>
            <a:off x="31750" y="330085"/>
            <a:ext cx="5333091" cy="3292440"/>
          </a:xfrm>
          <a:prstGeom prst="rect">
            <a:avLst/>
          </a:prstGeom>
          <a:noFill/>
        </p:spPr>
        <p:txBody>
          <a:bodyPr wrap="square" rtlCol="0">
            <a:spAutoFit/>
          </a:bodyPr>
          <a:lstStyle/>
          <a:p>
            <a:pPr algn="ctr"/>
            <a:r>
              <a:rPr lang="en-US" sz="1733" cap="all" dirty="0">
                <a:solidFill>
                  <a:srgbClr val="FFFFFF"/>
                </a:solidFill>
                <a:latin typeface="DIN Condensed Bold"/>
                <a:cs typeface="DIN Condensed Bold"/>
              </a:rPr>
              <a:t>Number of employees: 180+</a:t>
            </a:r>
          </a:p>
          <a:p>
            <a:pPr algn="ctr"/>
            <a:endParaRPr lang="en-US" sz="1733" cap="all" dirty="0">
              <a:solidFill>
                <a:srgbClr val="FFFFFF"/>
              </a:solidFill>
              <a:latin typeface="DIN Condensed Bold"/>
              <a:cs typeface="DIN Condensed Bold"/>
            </a:endParaRPr>
          </a:p>
          <a:p>
            <a:pPr algn="ctr"/>
            <a:r>
              <a:rPr lang="en-US" sz="1733" cap="all" dirty="0">
                <a:solidFill>
                  <a:srgbClr val="FFFFFF"/>
                </a:solidFill>
                <a:latin typeface="DIN Condensed Bold"/>
                <a:cs typeface="DIN Condensed Bold"/>
              </a:rPr>
              <a:t>Registered capital: 24 MILLION USD</a:t>
            </a:r>
          </a:p>
          <a:p>
            <a:pPr algn="ctr"/>
            <a:endParaRPr lang="en-US" sz="1733" cap="all" dirty="0">
              <a:solidFill>
                <a:srgbClr val="FFFFFF"/>
              </a:solidFill>
              <a:latin typeface="DIN Condensed Bold"/>
              <a:cs typeface="DIN Condensed Bold"/>
            </a:endParaRPr>
          </a:p>
          <a:p>
            <a:pPr algn="ctr"/>
            <a:r>
              <a:rPr lang="en-US" sz="1733" cap="all" dirty="0">
                <a:solidFill>
                  <a:srgbClr val="FFFFFF"/>
                </a:solidFill>
                <a:latin typeface="DIN Condensed Bold"/>
                <a:cs typeface="DIN Condensed Bold"/>
              </a:rPr>
              <a:t>Asset value: 80 Million USD.</a:t>
            </a:r>
          </a:p>
          <a:p>
            <a:pPr algn="ctr"/>
            <a:endParaRPr lang="en-US" sz="1733" cap="all" dirty="0">
              <a:solidFill>
                <a:srgbClr val="FFFFFF"/>
              </a:solidFill>
              <a:latin typeface="DIN Condensed Bold"/>
              <a:cs typeface="DIN Condensed Bold"/>
            </a:endParaRPr>
          </a:p>
          <a:p>
            <a:pPr algn="ctr"/>
            <a:r>
              <a:rPr lang="en-US" sz="1733" cap="all" dirty="0">
                <a:solidFill>
                  <a:srgbClr val="FFFFFF"/>
                </a:solidFill>
                <a:latin typeface="DIN Condensed Bold"/>
                <a:cs typeface="DIN Condensed Bold"/>
              </a:rPr>
              <a:t>Production capacity: </a:t>
            </a:r>
            <a:r>
              <a:rPr lang="en-US" altLang="zh-CN" sz="1733" cap="all" dirty="0">
                <a:solidFill>
                  <a:srgbClr val="FFFFFF"/>
                </a:solidFill>
                <a:latin typeface="DIN Condensed Bold"/>
                <a:cs typeface="DIN Condensed Bold"/>
              </a:rPr>
              <a:t>5000-</a:t>
            </a:r>
            <a:r>
              <a:rPr lang="en-US" sz="1733" cap="all" dirty="0">
                <a:solidFill>
                  <a:srgbClr val="FFFFFF"/>
                </a:solidFill>
                <a:latin typeface="DIN Condensed Bold"/>
                <a:cs typeface="DIN Condensed Bold"/>
              </a:rPr>
              <a:t>6000 units/year</a:t>
            </a:r>
          </a:p>
          <a:p>
            <a:pPr algn="ctr"/>
            <a:endParaRPr lang="en-US" sz="1733" cap="all" dirty="0">
              <a:solidFill>
                <a:srgbClr val="FFFFFF"/>
              </a:solidFill>
              <a:latin typeface="DIN Condensed Bold"/>
              <a:cs typeface="DIN Condensed Bold"/>
            </a:endParaRPr>
          </a:p>
          <a:p>
            <a:pPr algn="ctr"/>
            <a:r>
              <a:rPr lang="en-US" sz="1733" cap="all" dirty="0">
                <a:solidFill>
                  <a:srgbClr val="FFFFFF"/>
                </a:solidFill>
                <a:latin typeface="DIN Condensed Bold"/>
                <a:cs typeface="DIN Condensed Bold"/>
              </a:rPr>
              <a:t>Sales volume average: 80,000,000 USD/year.</a:t>
            </a:r>
          </a:p>
          <a:p>
            <a:pPr algn="ctr"/>
            <a:endParaRPr lang="en-US" sz="1733" dirty="0">
              <a:solidFill>
                <a:srgbClr val="FFFFFF"/>
              </a:solidFill>
              <a:latin typeface="DIN Condensed Bold"/>
              <a:cs typeface="DIN Condensed Bold"/>
            </a:endParaRPr>
          </a:p>
          <a:p>
            <a:pPr algn="ctr"/>
            <a:r>
              <a:rPr lang="en-US" sz="1733" cap="all" dirty="0">
                <a:solidFill>
                  <a:srgbClr val="FFFFFF"/>
                </a:solidFill>
                <a:latin typeface="DIN Condensed Bold"/>
                <a:cs typeface="DIN Condensed Bold"/>
              </a:rPr>
              <a:t>Markets: More than </a:t>
            </a:r>
            <a:r>
              <a:rPr lang="en-US" sz="1733" cap="all" dirty="0">
                <a:solidFill>
                  <a:srgbClr val="FF0000"/>
                </a:solidFill>
                <a:latin typeface="DIN Condensed Bold"/>
                <a:cs typeface="DIN Condensed Bold"/>
              </a:rPr>
              <a:t>80 countries </a:t>
            </a:r>
            <a:r>
              <a:rPr lang="en-US" sz="1733" cap="all" dirty="0">
                <a:solidFill>
                  <a:srgbClr val="FFFFFF"/>
                </a:solidFill>
                <a:latin typeface="DIN Condensed Bold"/>
                <a:cs typeface="DIN Condensed Bold"/>
              </a:rPr>
              <a:t>and regions.</a:t>
            </a:r>
          </a:p>
          <a:p>
            <a:pPr algn="ctr"/>
            <a:endParaRPr lang="en-US" sz="1733" dirty="0">
              <a:solidFill>
                <a:srgbClr val="FFFFFF"/>
              </a:solidFill>
              <a:latin typeface="DIN Condensed Bold"/>
              <a:cs typeface="DIN Condensed Bold"/>
            </a:endParaRPr>
          </a:p>
        </p:txBody>
      </p:sp>
      <p:pic>
        <p:nvPicPr>
          <p:cNvPr id="10" name="Picture 9" descr="IMG_1446.JPG">
            <a:extLst>
              <a:ext uri="{FF2B5EF4-FFF2-40B4-BE49-F238E27FC236}">
                <a16:creationId xmlns:a16="http://schemas.microsoft.com/office/drawing/2014/main" id="{27E2217E-B8E4-074C-8618-D3E2BED3ECA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89803" y="3742210"/>
            <a:ext cx="3553483" cy="1998834"/>
          </a:xfrm>
          <a:prstGeom prst="rect">
            <a:avLst/>
          </a:prstGeom>
        </p:spPr>
      </p:pic>
      <p:sp>
        <p:nvSpPr>
          <p:cNvPr id="11" name="TextBox 10">
            <a:extLst>
              <a:ext uri="{FF2B5EF4-FFF2-40B4-BE49-F238E27FC236}">
                <a16:creationId xmlns:a16="http://schemas.microsoft.com/office/drawing/2014/main" id="{30979B95-AD0A-6446-9342-545F0894788F}"/>
              </a:ext>
            </a:extLst>
          </p:cNvPr>
          <p:cNvSpPr txBox="1"/>
          <p:nvPr/>
        </p:nvSpPr>
        <p:spPr>
          <a:xfrm>
            <a:off x="1524003" y="5888041"/>
            <a:ext cx="2784228" cy="461665"/>
          </a:xfrm>
          <a:prstGeom prst="rect">
            <a:avLst/>
          </a:prstGeom>
          <a:noFill/>
        </p:spPr>
        <p:txBody>
          <a:bodyPr wrap="square" rtlCol="0">
            <a:spAutoFit/>
          </a:bodyPr>
          <a:lstStyle/>
          <a:p>
            <a:r>
              <a:rPr lang="en-US" sz="2400" dirty="0">
                <a:solidFill>
                  <a:schemeClr val="bg1">
                    <a:lumMod val="75000"/>
                  </a:schemeClr>
                </a:solidFill>
                <a:latin typeface="Abadi MT Condensed Extra Bold"/>
                <a:cs typeface="Abadi MT Condensed Extra Bold"/>
              </a:rPr>
              <a:t>KEY NUMBERS</a:t>
            </a:r>
          </a:p>
        </p:txBody>
      </p:sp>
      <p:cxnSp>
        <p:nvCxnSpPr>
          <p:cNvPr id="12" name="Straight Connector 11">
            <a:extLst>
              <a:ext uri="{FF2B5EF4-FFF2-40B4-BE49-F238E27FC236}">
                <a16:creationId xmlns:a16="http://schemas.microsoft.com/office/drawing/2014/main" id="{79280F46-1ED4-8142-ABAB-9F6BDD9ABF6B}"/>
              </a:ext>
            </a:extLst>
          </p:cNvPr>
          <p:cNvCxnSpPr/>
          <p:nvPr/>
        </p:nvCxnSpPr>
        <p:spPr>
          <a:xfrm flipH="1">
            <a:off x="2216776" y="6349703"/>
            <a:ext cx="5773132" cy="12828"/>
          </a:xfrm>
          <a:prstGeom prst="line">
            <a:avLst/>
          </a:prstGeom>
          <a:ln>
            <a:gradFill flip="none" rotWithShape="1">
              <a:gsLst>
                <a:gs pos="0">
                  <a:srgbClr val="62A234"/>
                </a:gs>
                <a:gs pos="100000">
                  <a:srgbClr val="FFFFFF"/>
                </a:gs>
              </a:gsLst>
              <a:lin ang="0" scaled="1"/>
              <a:tileRect/>
            </a:gradFill>
          </a:ln>
          <a:effectLst/>
        </p:spPr>
        <p:style>
          <a:lnRef idx="2">
            <a:schemeClr val="accent1"/>
          </a:lnRef>
          <a:fillRef idx="0">
            <a:schemeClr val="accent1"/>
          </a:fillRef>
          <a:effectRef idx="1">
            <a:schemeClr val="accent1"/>
          </a:effectRef>
          <a:fontRef idx="minor">
            <a:schemeClr val="tx1"/>
          </a:fontRef>
        </p:style>
      </p:cxnSp>
      <p:pic>
        <p:nvPicPr>
          <p:cNvPr id="13" name="Picture 2" descr="C:\Users\Administrator.SC-201903181053\Desktop\资源 6@4x.png">
            <a:extLst>
              <a:ext uri="{FF2B5EF4-FFF2-40B4-BE49-F238E27FC236}">
                <a16:creationId xmlns:a16="http://schemas.microsoft.com/office/drawing/2014/main" id="{D3F8EEC7-0382-DB46-B9A4-10D50407C84D}"/>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8527419" y="5252623"/>
            <a:ext cx="1358005" cy="1425791"/>
          </a:xfrm>
          <a:prstGeom prst="rect">
            <a:avLst/>
          </a:prstGeom>
          <a:noFill/>
        </p:spPr>
      </p:pic>
    </p:spTree>
    <p:extLst>
      <p:ext uri="{BB962C8B-B14F-4D97-AF65-F5344CB8AC3E}">
        <p14:creationId xmlns:p14="http://schemas.microsoft.com/office/powerpoint/2010/main" val="420248064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flipH="1">
            <a:off x="2216776" y="6349703"/>
            <a:ext cx="5773132" cy="12828"/>
          </a:xfrm>
          <a:prstGeom prst="line">
            <a:avLst/>
          </a:prstGeom>
          <a:ln>
            <a:gradFill flip="none" rotWithShape="1">
              <a:gsLst>
                <a:gs pos="0">
                  <a:srgbClr val="62A234"/>
                </a:gs>
                <a:gs pos="100000">
                  <a:srgbClr val="FFFFFF"/>
                </a:gs>
              </a:gsLst>
              <a:lin ang="0" scaled="1"/>
              <a:tileRect/>
            </a:gradFill>
          </a:ln>
          <a:effectLst/>
        </p:spPr>
        <p:style>
          <a:lnRef idx="2">
            <a:schemeClr val="accent1"/>
          </a:lnRef>
          <a:fillRef idx="0">
            <a:schemeClr val="accent1"/>
          </a:fillRef>
          <a:effectRef idx="1">
            <a:schemeClr val="accent1"/>
          </a:effectRef>
          <a:fontRef idx="minor">
            <a:schemeClr val="tx1"/>
          </a:fontRef>
        </p:style>
      </p:cxnSp>
      <p:pic>
        <p:nvPicPr>
          <p:cNvPr id="2" name="Picture 1" descr="6341709531494_.pic.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60234" y="47515"/>
            <a:ext cx="3058741" cy="6302188"/>
          </a:xfrm>
          <a:prstGeom prst="rect">
            <a:avLst/>
          </a:prstGeom>
        </p:spPr>
      </p:pic>
      <p:pic>
        <p:nvPicPr>
          <p:cNvPr id="3" name="Picture 2" descr="6321709531490_.pic.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61899" y="581547"/>
            <a:ext cx="2622334" cy="3798373"/>
          </a:xfrm>
          <a:prstGeom prst="rect">
            <a:avLst/>
          </a:prstGeom>
        </p:spPr>
      </p:pic>
      <p:pic>
        <p:nvPicPr>
          <p:cNvPr id="7" name="Picture 2" descr="C:\Users\Administrator.SC-201903181053\Desktop\资源 6@4x.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527419" y="5252623"/>
            <a:ext cx="1358005" cy="1425791"/>
          </a:xfrm>
          <a:prstGeom prst="rect">
            <a:avLst/>
          </a:prstGeom>
          <a:noFill/>
        </p:spPr>
      </p:pic>
      <p:sp>
        <p:nvSpPr>
          <p:cNvPr id="8" name="TextBox 7"/>
          <p:cNvSpPr txBox="1"/>
          <p:nvPr/>
        </p:nvSpPr>
        <p:spPr>
          <a:xfrm>
            <a:off x="1761067" y="6362531"/>
            <a:ext cx="4539649" cy="369332"/>
          </a:xfrm>
          <a:prstGeom prst="rect">
            <a:avLst/>
          </a:prstGeom>
          <a:noFill/>
        </p:spPr>
        <p:txBody>
          <a:bodyPr wrap="square" rtlCol="0">
            <a:spAutoFit/>
          </a:bodyPr>
          <a:lstStyle/>
          <a:p>
            <a:r>
              <a:rPr lang="en-US" altLang="zh-CN" b="1" dirty="0">
                <a:solidFill>
                  <a:srgbClr val="A6A6A6"/>
                </a:solidFill>
              </a:rPr>
              <a:t>INSTAGRAM </a:t>
            </a:r>
            <a:r>
              <a:rPr lang="en-US" b="1" dirty="0">
                <a:solidFill>
                  <a:srgbClr val="A6A6A6"/>
                </a:solidFill>
              </a:rPr>
              <a:t>| YOUTUBE | </a:t>
            </a:r>
            <a:r>
              <a:rPr lang="en-US" altLang="zh-CN" b="1" dirty="0">
                <a:solidFill>
                  <a:srgbClr val="A6A6A6"/>
                </a:solidFill>
              </a:rPr>
              <a:t>FACEBOOK</a:t>
            </a:r>
            <a:endParaRPr lang="en-US" b="1" dirty="0">
              <a:solidFill>
                <a:srgbClr val="A6A6A6"/>
              </a:solidFill>
            </a:endParaRPr>
          </a:p>
        </p:txBody>
      </p:sp>
      <p:pic>
        <p:nvPicPr>
          <p:cNvPr id="4" name="Picture 3" descr="6331709531492_.pic.jp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581756" y="581547"/>
            <a:ext cx="2831494" cy="5694906"/>
          </a:xfrm>
          <a:prstGeom prst="rect">
            <a:avLst/>
          </a:prstGeom>
        </p:spPr>
      </p:pic>
      <p:sp>
        <p:nvSpPr>
          <p:cNvPr id="11" name="TextBox 10"/>
          <p:cNvSpPr txBox="1"/>
          <p:nvPr/>
        </p:nvSpPr>
        <p:spPr>
          <a:xfrm>
            <a:off x="1524000" y="47515"/>
            <a:ext cx="2950029" cy="584775"/>
          </a:xfrm>
          <a:prstGeom prst="rect">
            <a:avLst/>
          </a:prstGeom>
          <a:noFill/>
        </p:spPr>
        <p:txBody>
          <a:bodyPr wrap="square" rtlCol="0">
            <a:spAutoFit/>
          </a:bodyPr>
          <a:lstStyle/>
          <a:p>
            <a:r>
              <a:rPr lang="en-US" altLang="zh-CN" sz="3200" dirty="0">
                <a:solidFill>
                  <a:srgbClr val="A6A6A6"/>
                </a:solidFill>
                <a:latin typeface="Abadi MT Condensed Extra Bold"/>
                <a:cs typeface="Abadi MT Condensed Extra Bold"/>
              </a:rPr>
              <a:t>FOLLOW US ON:</a:t>
            </a:r>
          </a:p>
        </p:txBody>
      </p:sp>
    </p:spTree>
    <p:extLst>
      <p:ext uri="{BB962C8B-B14F-4D97-AF65-F5344CB8AC3E}">
        <p14:creationId xmlns:p14="http://schemas.microsoft.com/office/powerpoint/2010/main" val="2487718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rot="647784">
            <a:off x="298794" y="627566"/>
            <a:ext cx="6332557" cy="3816166"/>
          </a:xfrm>
          <a:prstGeom prst="rect">
            <a:avLst/>
          </a:prstGeom>
          <a:noFill/>
          <a:ln w="57150" algn="ctr">
            <a:noFill/>
            <a:miter lim="800000"/>
            <a:headEnd/>
            <a:tailEnd/>
          </a:ln>
        </p:spPr>
      </p:pic>
      <p:sp>
        <p:nvSpPr>
          <p:cNvPr id="5" name="矩形 22"/>
          <p:cNvSpPr/>
          <p:nvPr/>
        </p:nvSpPr>
        <p:spPr>
          <a:xfrm>
            <a:off x="5748235" y="3253239"/>
            <a:ext cx="673100" cy="254000"/>
          </a:xfrm>
          <a:prstGeom prst="rect">
            <a:avLst/>
          </a:prstGeom>
          <a:solidFill>
            <a:srgbClr val="33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endParaRPr lang="zh-CN" altLang="en-US"/>
          </a:p>
        </p:txBody>
      </p:sp>
      <p:sp>
        <p:nvSpPr>
          <p:cNvPr id="6" name="TextBox 5"/>
          <p:cNvSpPr txBox="1"/>
          <p:nvPr/>
        </p:nvSpPr>
        <p:spPr>
          <a:xfrm>
            <a:off x="6530147" y="3199499"/>
            <a:ext cx="1113306" cy="338554"/>
          </a:xfrm>
          <a:prstGeom prst="rect">
            <a:avLst/>
          </a:prstGeom>
          <a:noFill/>
        </p:spPr>
        <p:txBody>
          <a:bodyPr wrap="none" rtlCol="0">
            <a:spAutoFit/>
          </a:bodyPr>
          <a:lstStyle/>
          <a:p>
            <a:r>
              <a:rPr lang="en-US" altLang="zh-CN" sz="1600" dirty="0">
                <a:latin typeface="Times New Roman" pitchFamily="18" charset="0"/>
                <a:cs typeface="Times New Roman" pitchFamily="18" charset="0"/>
              </a:rPr>
              <a:t>sheet metal</a:t>
            </a:r>
          </a:p>
        </p:txBody>
      </p:sp>
      <p:sp>
        <p:nvSpPr>
          <p:cNvPr id="8" name="TextBox 7"/>
          <p:cNvSpPr txBox="1"/>
          <p:nvPr/>
        </p:nvSpPr>
        <p:spPr>
          <a:xfrm>
            <a:off x="6544259" y="3664188"/>
            <a:ext cx="1074834" cy="338554"/>
          </a:xfrm>
          <a:prstGeom prst="rect">
            <a:avLst/>
          </a:prstGeom>
          <a:noFill/>
        </p:spPr>
        <p:txBody>
          <a:bodyPr wrap="none" rtlCol="0">
            <a:spAutoFit/>
          </a:bodyPr>
          <a:lstStyle/>
          <a:p>
            <a:r>
              <a:rPr lang="en-US" altLang="zh-CN" sz="1600" dirty="0">
                <a:latin typeface="Times New Roman" pitchFamily="18" charset="0"/>
                <a:cs typeface="Times New Roman" pitchFamily="18" charset="0"/>
              </a:rPr>
              <a:t>warehouse</a:t>
            </a:r>
            <a:endParaRPr lang="zh-CN" altLang="en-US" sz="1600" dirty="0">
              <a:latin typeface="Times New Roman" pitchFamily="18" charset="0"/>
              <a:cs typeface="Times New Roman" pitchFamily="18" charset="0"/>
            </a:endParaRPr>
          </a:p>
        </p:txBody>
      </p:sp>
      <p:sp>
        <p:nvSpPr>
          <p:cNvPr id="10" name="TextBox 9"/>
          <p:cNvSpPr txBox="1"/>
          <p:nvPr/>
        </p:nvSpPr>
        <p:spPr>
          <a:xfrm>
            <a:off x="6523797" y="4162263"/>
            <a:ext cx="1261884" cy="338554"/>
          </a:xfrm>
          <a:prstGeom prst="rect">
            <a:avLst/>
          </a:prstGeom>
          <a:noFill/>
        </p:spPr>
        <p:txBody>
          <a:bodyPr wrap="none" rtlCol="0">
            <a:spAutoFit/>
          </a:bodyPr>
          <a:lstStyle/>
          <a:p>
            <a:r>
              <a:rPr lang="en-US" altLang="zh-CN" sz="1600" dirty="0">
                <a:latin typeface="Times New Roman" pitchFamily="18" charset="0"/>
                <a:cs typeface="Times New Roman" pitchFamily="18" charset="0"/>
              </a:rPr>
              <a:t>dispatch area</a:t>
            </a:r>
          </a:p>
        </p:txBody>
      </p:sp>
      <p:sp>
        <p:nvSpPr>
          <p:cNvPr id="12" name="TextBox 11"/>
          <p:cNvSpPr txBox="1"/>
          <p:nvPr/>
        </p:nvSpPr>
        <p:spPr>
          <a:xfrm>
            <a:off x="8895428" y="3199499"/>
            <a:ext cx="2893741" cy="338554"/>
          </a:xfrm>
          <a:prstGeom prst="rect">
            <a:avLst/>
          </a:prstGeom>
          <a:noFill/>
        </p:spPr>
        <p:txBody>
          <a:bodyPr wrap="none" rtlCol="0">
            <a:spAutoFit/>
          </a:bodyPr>
          <a:lstStyle/>
          <a:p>
            <a:r>
              <a:rPr lang="en-US" altLang="zh-CN" sz="1600" dirty="0">
                <a:latin typeface="Times New Roman" pitchFamily="18" charset="0"/>
                <a:cs typeface="Times New Roman" pitchFamily="18" charset="0"/>
              </a:rPr>
              <a:t>production areas for gas gen-sets</a:t>
            </a:r>
          </a:p>
        </p:txBody>
      </p:sp>
      <p:sp>
        <p:nvSpPr>
          <p:cNvPr id="14" name="TextBox 13"/>
          <p:cNvSpPr txBox="1"/>
          <p:nvPr/>
        </p:nvSpPr>
        <p:spPr>
          <a:xfrm>
            <a:off x="8901778" y="3676888"/>
            <a:ext cx="1216198" cy="338554"/>
          </a:xfrm>
          <a:prstGeom prst="rect">
            <a:avLst/>
          </a:prstGeom>
          <a:noFill/>
        </p:spPr>
        <p:txBody>
          <a:bodyPr wrap="none" rtlCol="0">
            <a:spAutoFit/>
          </a:bodyPr>
          <a:lstStyle/>
          <a:p>
            <a:r>
              <a:rPr lang="en-US" altLang="zh-CN" sz="1600" dirty="0">
                <a:latin typeface="Times New Roman" pitchFamily="18" charset="0"/>
                <a:cs typeface="Times New Roman" pitchFamily="18" charset="0"/>
              </a:rPr>
              <a:t>testing room</a:t>
            </a:r>
            <a:endParaRPr lang="zh-CN" altLang="en-US" sz="1600" dirty="0">
              <a:latin typeface="Times New Roman" pitchFamily="18" charset="0"/>
              <a:cs typeface="Times New Roman" pitchFamily="18" charset="0"/>
            </a:endParaRPr>
          </a:p>
        </p:txBody>
      </p:sp>
      <p:sp>
        <p:nvSpPr>
          <p:cNvPr id="16" name="TextBox 15"/>
          <p:cNvSpPr txBox="1"/>
          <p:nvPr/>
        </p:nvSpPr>
        <p:spPr>
          <a:xfrm>
            <a:off x="8895428" y="4155913"/>
            <a:ext cx="3100529" cy="338554"/>
          </a:xfrm>
          <a:prstGeom prst="rect">
            <a:avLst/>
          </a:prstGeom>
          <a:noFill/>
        </p:spPr>
        <p:txBody>
          <a:bodyPr wrap="none" rtlCol="0">
            <a:spAutoFit/>
          </a:bodyPr>
          <a:lstStyle/>
          <a:p>
            <a:r>
              <a:rPr lang="en-US" altLang="zh-CN" sz="1600" dirty="0">
                <a:latin typeface="Times New Roman" pitchFamily="18" charset="0"/>
                <a:cs typeface="Times New Roman" pitchFamily="18" charset="0"/>
              </a:rPr>
              <a:t>production areas for diesel gen-sets</a:t>
            </a:r>
          </a:p>
        </p:txBody>
      </p:sp>
      <p:sp>
        <p:nvSpPr>
          <p:cNvPr id="18" name="TextBox 17"/>
          <p:cNvSpPr txBox="1"/>
          <p:nvPr/>
        </p:nvSpPr>
        <p:spPr>
          <a:xfrm>
            <a:off x="6530147" y="4649389"/>
            <a:ext cx="2544003" cy="338554"/>
          </a:xfrm>
          <a:prstGeom prst="rect">
            <a:avLst/>
          </a:prstGeom>
          <a:noFill/>
        </p:spPr>
        <p:txBody>
          <a:bodyPr wrap="square" rtlCol="0">
            <a:spAutoFit/>
          </a:bodyPr>
          <a:lstStyle/>
          <a:p>
            <a:r>
              <a:rPr lang="en-US" altLang="zh-CN" sz="1600" dirty="0">
                <a:latin typeface="Times New Roman" pitchFamily="18" charset="0"/>
                <a:cs typeface="Times New Roman" pitchFamily="18" charset="0"/>
              </a:rPr>
              <a:t>semi-finished products area</a:t>
            </a:r>
            <a:endParaRPr lang="zh-CN" altLang="en-US" sz="1600" dirty="0">
              <a:latin typeface="Times New Roman" pitchFamily="18" charset="0"/>
              <a:cs typeface="Times New Roman" pitchFamily="18" charset="0"/>
            </a:endParaRPr>
          </a:p>
        </p:txBody>
      </p:sp>
      <p:sp>
        <p:nvSpPr>
          <p:cNvPr id="19" name="TextBox 18"/>
          <p:cNvSpPr txBox="1"/>
          <p:nvPr/>
        </p:nvSpPr>
        <p:spPr>
          <a:xfrm>
            <a:off x="7310276" y="1125282"/>
            <a:ext cx="3299686" cy="1294585"/>
          </a:xfrm>
          <a:prstGeom prst="rect">
            <a:avLst/>
          </a:prstGeom>
          <a:noFill/>
        </p:spPr>
        <p:txBody>
          <a:bodyPr wrap="none" rtlCol="0">
            <a:spAutoFit/>
          </a:bodyPr>
          <a:lstStyle/>
          <a:p>
            <a:pPr>
              <a:lnSpc>
                <a:spcPct val="150000"/>
              </a:lnSpc>
            </a:pPr>
            <a:r>
              <a:rPr lang="en-US" altLang="zh-CN" b="1" dirty="0">
                <a:solidFill>
                  <a:schemeClr val="bg1">
                    <a:lumMod val="50000"/>
                  </a:schemeClr>
                </a:solidFill>
                <a:latin typeface="Abadi MT Condensed Extra Bold"/>
                <a:ea typeface="Arial Unicode MS" pitchFamily="34" charset="-122"/>
                <a:cs typeface="Abadi MT Condensed Extra Bold"/>
              </a:rPr>
              <a:t>OVERALL FLOOR AREA: 60000 </a:t>
            </a:r>
            <a:r>
              <a:rPr lang="zh-CN" altLang="en-US" b="1" dirty="0">
                <a:solidFill>
                  <a:schemeClr val="bg1">
                    <a:lumMod val="50000"/>
                  </a:schemeClr>
                </a:solidFill>
                <a:latin typeface="Abadi MT Condensed Extra Bold"/>
                <a:ea typeface="Arial Unicode MS" pitchFamily="34" charset="-122"/>
                <a:cs typeface="Abadi MT Condensed Extra Bold"/>
              </a:rPr>
              <a:t>㎡</a:t>
            </a:r>
            <a:endParaRPr lang="en-US" altLang="zh-CN" b="1" dirty="0">
              <a:solidFill>
                <a:schemeClr val="bg1">
                  <a:lumMod val="50000"/>
                </a:schemeClr>
              </a:solidFill>
              <a:latin typeface="Abadi MT Condensed Extra Bold"/>
              <a:ea typeface="Arial Unicode MS" pitchFamily="34" charset="-122"/>
              <a:cs typeface="Abadi MT Condensed Extra Bold"/>
            </a:endParaRPr>
          </a:p>
          <a:p>
            <a:pPr>
              <a:lnSpc>
                <a:spcPct val="150000"/>
              </a:lnSpc>
            </a:pPr>
            <a:r>
              <a:rPr lang="en-US" altLang="zh-CN" b="1" dirty="0">
                <a:solidFill>
                  <a:schemeClr val="bg1">
                    <a:lumMod val="50000"/>
                  </a:schemeClr>
                </a:solidFill>
                <a:latin typeface="Abadi MT Condensed Extra Bold"/>
                <a:ea typeface="Arial Unicode MS" pitchFamily="34" charset="-122"/>
                <a:cs typeface="Abadi MT Condensed Extra Bold"/>
              </a:rPr>
              <a:t>WORKSHOP: 35000 </a:t>
            </a:r>
            <a:r>
              <a:rPr lang="zh-CN" altLang="en-US" b="1" dirty="0">
                <a:solidFill>
                  <a:schemeClr val="bg1">
                    <a:lumMod val="50000"/>
                  </a:schemeClr>
                </a:solidFill>
                <a:latin typeface="Abadi MT Condensed Extra Bold"/>
                <a:ea typeface="Arial Unicode MS" pitchFamily="34" charset="-122"/>
                <a:cs typeface="Abadi MT Condensed Extra Bold"/>
              </a:rPr>
              <a:t>㎡</a:t>
            </a:r>
            <a:endParaRPr lang="en-US" altLang="zh-CN" b="1" dirty="0">
              <a:solidFill>
                <a:schemeClr val="bg1">
                  <a:lumMod val="50000"/>
                </a:schemeClr>
              </a:solidFill>
              <a:latin typeface="Abadi MT Condensed Extra Bold"/>
              <a:ea typeface="Arial Unicode MS" pitchFamily="34" charset="-122"/>
              <a:cs typeface="Abadi MT Condensed Extra Bold"/>
            </a:endParaRPr>
          </a:p>
          <a:p>
            <a:pPr>
              <a:lnSpc>
                <a:spcPct val="150000"/>
              </a:lnSpc>
            </a:pPr>
            <a:r>
              <a:rPr lang="en-US" altLang="zh-CN" b="1" dirty="0">
                <a:solidFill>
                  <a:schemeClr val="bg1">
                    <a:lumMod val="50000"/>
                  </a:schemeClr>
                </a:solidFill>
                <a:latin typeface="Abadi MT Condensed Extra Bold"/>
                <a:ea typeface="Arial Unicode MS" pitchFamily="34" charset="-122"/>
                <a:cs typeface="Abadi MT Condensed Extra Bold"/>
              </a:rPr>
              <a:t>OFFICE BUIDLING: 5500</a:t>
            </a:r>
            <a:r>
              <a:rPr lang="zh-CN" altLang="en-US" b="1" dirty="0">
                <a:solidFill>
                  <a:schemeClr val="bg1">
                    <a:lumMod val="50000"/>
                  </a:schemeClr>
                </a:solidFill>
                <a:latin typeface="Abadi MT Condensed Extra Bold"/>
                <a:ea typeface="Arial Unicode MS" pitchFamily="34" charset="-122"/>
                <a:cs typeface="Abadi MT Condensed Extra Bold"/>
              </a:rPr>
              <a:t> ㎡</a:t>
            </a:r>
            <a:endParaRPr lang="en-US" altLang="zh-CN" b="1" dirty="0">
              <a:solidFill>
                <a:schemeClr val="bg1">
                  <a:lumMod val="50000"/>
                </a:schemeClr>
              </a:solidFill>
              <a:latin typeface="Abadi MT Condensed Extra Bold"/>
              <a:ea typeface="Arial Unicode MS" pitchFamily="34" charset="-122"/>
              <a:cs typeface="Abadi MT Condensed Extra Bold"/>
            </a:endParaRPr>
          </a:p>
        </p:txBody>
      </p:sp>
      <p:sp>
        <p:nvSpPr>
          <p:cNvPr id="22" name="TextBox 21"/>
          <p:cNvSpPr txBox="1"/>
          <p:nvPr/>
        </p:nvSpPr>
        <p:spPr>
          <a:xfrm>
            <a:off x="1479786" y="5888041"/>
            <a:ext cx="2154135" cy="461665"/>
          </a:xfrm>
          <a:prstGeom prst="rect">
            <a:avLst/>
          </a:prstGeom>
          <a:noFill/>
        </p:spPr>
        <p:txBody>
          <a:bodyPr wrap="square" rtlCol="0">
            <a:spAutoFit/>
          </a:bodyPr>
          <a:lstStyle/>
          <a:p>
            <a:r>
              <a:rPr lang="en-US" sz="2400" dirty="0">
                <a:solidFill>
                  <a:schemeClr val="bg1">
                    <a:lumMod val="75000"/>
                  </a:schemeClr>
                </a:solidFill>
                <a:latin typeface="Abadi MT Condensed Extra Bold"/>
                <a:cs typeface="Abadi MT Condensed Extra Bold"/>
              </a:rPr>
              <a:t>FACILITY</a:t>
            </a:r>
          </a:p>
        </p:txBody>
      </p:sp>
      <p:cxnSp>
        <p:nvCxnSpPr>
          <p:cNvPr id="23" name="Straight Connector 22"/>
          <p:cNvCxnSpPr/>
          <p:nvPr/>
        </p:nvCxnSpPr>
        <p:spPr>
          <a:xfrm flipH="1">
            <a:off x="2216776" y="6349703"/>
            <a:ext cx="5773132" cy="12828"/>
          </a:xfrm>
          <a:prstGeom prst="line">
            <a:avLst/>
          </a:prstGeom>
          <a:ln>
            <a:gradFill flip="none" rotWithShape="1">
              <a:gsLst>
                <a:gs pos="0">
                  <a:srgbClr val="62A234"/>
                </a:gs>
                <a:gs pos="100000">
                  <a:srgbClr val="FFFFFF"/>
                </a:gs>
              </a:gsLst>
              <a:lin ang="0" scaled="1"/>
              <a:tileRect/>
            </a:gradFill>
          </a:ln>
          <a:effectLst/>
        </p:spPr>
        <p:style>
          <a:lnRef idx="2">
            <a:schemeClr val="accent1"/>
          </a:lnRef>
          <a:fillRef idx="0">
            <a:schemeClr val="accent1"/>
          </a:fillRef>
          <a:effectRef idx="1">
            <a:schemeClr val="accent1"/>
          </a:effectRef>
          <a:fontRef idx="minor">
            <a:schemeClr val="tx1"/>
          </a:fontRef>
        </p:style>
      </p:cxnSp>
      <p:pic>
        <p:nvPicPr>
          <p:cNvPr id="24" name="Picture 2" descr="C:\Users\Administrator.SC-201903181053\Desktop\资源 6@4x.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527419" y="5252623"/>
            <a:ext cx="1358005" cy="1425791"/>
          </a:xfrm>
          <a:prstGeom prst="rect">
            <a:avLst/>
          </a:prstGeom>
          <a:noFill/>
        </p:spPr>
      </p:pic>
      <p:sp>
        <p:nvSpPr>
          <p:cNvPr id="2" name="矩形 22">
            <a:extLst>
              <a:ext uri="{FF2B5EF4-FFF2-40B4-BE49-F238E27FC236}">
                <a16:creationId xmlns:a16="http://schemas.microsoft.com/office/drawing/2014/main" id="{6A3E2B34-4E44-8DA8-F8DF-2527A712EC35}"/>
              </a:ext>
            </a:extLst>
          </p:cNvPr>
          <p:cNvSpPr/>
          <p:nvPr/>
        </p:nvSpPr>
        <p:spPr>
          <a:xfrm>
            <a:off x="5748235" y="3729692"/>
            <a:ext cx="673100" cy="254000"/>
          </a:xfrm>
          <a:prstGeom prst="rect">
            <a:avLst/>
          </a:prstGeom>
          <a:solidFill>
            <a:srgbClr val="FF34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endParaRPr lang="zh-CN" altLang="en-US" dirty="0"/>
          </a:p>
        </p:txBody>
      </p:sp>
      <p:sp>
        <p:nvSpPr>
          <p:cNvPr id="3" name="矩形 22">
            <a:extLst>
              <a:ext uri="{FF2B5EF4-FFF2-40B4-BE49-F238E27FC236}">
                <a16:creationId xmlns:a16="http://schemas.microsoft.com/office/drawing/2014/main" id="{211B1DCF-1B1D-D9F2-86BB-4B79A6C2B0DB}"/>
              </a:ext>
            </a:extLst>
          </p:cNvPr>
          <p:cNvSpPr/>
          <p:nvPr/>
        </p:nvSpPr>
        <p:spPr>
          <a:xfrm>
            <a:off x="5754585" y="4218454"/>
            <a:ext cx="673100" cy="254000"/>
          </a:xfrm>
          <a:prstGeom prst="rect">
            <a:avLst/>
          </a:prstGeom>
          <a:solidFill>
            <a:srgbClr val="9900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endParaRPr lang="zh-CN" altLang="en-US" dirty="0"/>
          </a:p>
        </p:txBody>
      </p:sp>
      <p:sp>
        <p:nvSpPr>
          <p:cNvPr id="20" name="矩形 22">
            <a:extLst>
              <a:ext uri="{FF2B5EF4-FFF2-40B4-BE49-F238E27FC236}">
                <a16:creationId xmlns:a16="http://schemas.microsoft.com/office/drawing/2014/main" id="{F578D0AB-9A50-DFA1-4C97-D7A445C4C0EC}"/>
              </a:ext>
            </a:extLst>
          </p:cNvPr>
          <p:cNvSpPr/>
          <p:nvPr/>
        </p:nvSpPr>
        <p:spPr>
          <a:xfrm>
            <a:off x="5754585" y="4714178"/>
            <a:ext cx="673100" cy="254000"/>
          </a:xfrm>
          <a:prstGeom prst="rect">
            <a:avLst/>
          </a:prstGeom>
          <a:solidFill>
            <a:srgbClr val="FF65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endParaRPr lang="zh-CN" altLang="en-US" dirty="0"/>
          </a:p>
        </p:txBody>
      </p:sp>
      <p:sp>
        <p:nvSpPr>
          <p:cNvPr id="21" name="矩形 22">
            <a:extLst>
              <a:ext uri="{FF2B5EF4-FFF2-40B4-BE49-F238E27FC236}">
                <a16:creationId xmlns:a16="http://schemas.microsoft.com/office/drawing/2014/main" id="{DE79C306-666F-F7BA-F6DF-7784B20E05B4}"/>
              </a:ext>
            </a:extLst>
          </p:cNvPr>
          <p:cNvSpPr/>
          <p:nvPr/>
        </p:nvSpPr>
        <p:spPr>
          <a:xfrm>
            <a:off x="8123442" y="3250065"/>
            <a:ext cx="673100" cy="254000"/>
          </a:xfrm>
          <a:prstGeom prst="rect">
            <a:avLst/>
          </a:prstGeom>
          <a:solidFill>
            <a:srgbClr val="01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endParaRPr lang="zh-CN" altLang="en-US" dirty="0"/>
          </a:p>
        </p:txBody>
      </p:sp>
      <p:sp>
        <p:nvSpPr>
          <p:cNvPr id="25" name="矩形 22">
            <a:extLst>
              <a:ext uri="{FF2B5EF4-FFF2-40B4-BE49-F238E27FC236}">
                <a16:creationId xmlns:a16="http://schemas.microsoft.com/office/drawing/2014/main" id="{48FBCA11-CF99-0920-6163-8BDC3505D5CB}"/>
              </a:ext>
            </a:extLst>
          </p:cNvPr>
          <p:cNvSpPr/>
          <p:nvPr/>
        </p:nvSpPr>
        <p:spPr>
          <a:xfrm>
            <a:off x="8123442" y="3729692"/>
            <a:ext cx="673100" cy="254000"/>
          </a:xfrm>
          <a:prstGeom prst="rect">
            <a:avLst/>
          </a:prstGeom>
          <a:solidFill>
            <a:srgbClr val="FFFF0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endParaRPr lang="zh-CN" altLang="en-US" dirty="0"/>
          </a:p>
        </p:txBody>
      </p:sp>
      <p:sp>
        <p:nvSpPr>
          <p:cNvPr id="26" name="矩形 22">
            <a:extLst>
              <a:ext uri="{FF2B5EF4-FFF2-40B4-BE49-F238E27FC236}">
                <a16:creationId xmlns:a16="http://schemas.microsoft.com/office/drawing/2014/main" id="{C1937632-0C0D-2A70-ACBC-C96405C0E621}"/>
              </a:ext>
            </a:extLst>
          </p:cNvPr>
          <p:cNvSpPr/>
          <p:nvPr/>
        </p:nvSpPr>
        <p:spPr>
          <a:xfrm>
            <a:off x="8129792" y="4209319"/>
            <a:ext cx="673100" cy="254000"/>
          </a:xfrm>
          <a:prstGeom prst="rect">
            <a:avLst/>
          </a:prstGeom>
          <a:solidFill>
            <a:srgbClr val="01CC0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endParaRPr lang="zh-CN" altLang="en-US" dirty="0"/>
          </a:p>
        </p:txBody>
      </p:sp>
    </p:spTree>
    <p:extLst>
      <p:ext uri="{BB962C8B-B14F-4D97-AF65-F5344CB8AC3E}">
        <p14:creationId xmlns:p14="http://schemas.microsoft.com/office/powerpoint/2010/main" val="26971787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6245C-0B0F-BDF7-9E48-D4FCDA4031CA}"/>
            </a:ext>
          </a:extLst>
        </p:cNvPr>
        <p:cNvGrpSpPr/>
        <p:nvPr/>
      </p:nvGrpSpPr>
      <p:grpSpPr>
        <a:xfrm>
          <a:off x="0" y="0"/>
          <a:ext cx="0" cy="0"/>
          <a:chOff x="0" y="0"/>
          <a:chExt cx="0" cy="0"/>
        </a:xfrm>
      </p:grpSpPr>
      <p:pic>
        <p:nvPicPr>
          <p:cNvPr id="44" name="Picture 43" descr="SX.png">
            <a:extLst>
              <a:ext uri="{FF2B5EF4-FFF2-40B4-BE49-F238E27FC236}">
                <a16:creationId xmlns:a16="http://schemas.microsoft.com/office/drawing/2014/main" id="{27A6D4E1-25EF-564C-80D5-B768AE7B0F09}"/>
              </a:ext>
            </a:extLst>
          </p:cNvPr>
          <p:cNvPicPr>
            <a:picLocks noChangeAspect="1"/>
          </p:cNvPicPr>
          <p:nvPr/>
        </p:nvPicPr>
        <p:blipFill>
          <a:blip r:embed="rId3" cstate="email">
            <a:alphaModFix/>
            <a:extLst>
              <a:ext uri="{28A0092B-C50C-407E-A947-70E740481C1C}">
                <a14:useLocalDpi xmlns:a14="http://schemas.microsoft.com/office/drawing/2010/main"/>
              </a:ext>
            </a:extLst>
          </a:blip>
          <a:stretch>
            <a:fillRect/>
          </a:stretch>
        </p:blipFill>
        <p:spPr>
          <a:xfrm>
            <a:off x="-6349" y="0"/>
            <a:ext cx="12192000" cy="6858000"/>
          </a:xfrm>
          <a:prstGeom prst="rect">
            <a:avLst/>
          </a:prstGeom>
        </p:spPr>
      </p:pic>
      <p:sp>
        <p:nvSpPr>
          <p:cNvPr id="37" name="矩形 36">
            <a:extLst>
              <a:ext uri="{FF2B5EF4-FFF2-40B4-BE49-F238E27FC236}">
                <a16:creationId xmlns:a16="http://schemas.microsoft.com/office/drawing/2014/main" id="{5254590C-1B35-F57B-4E4D-8C74E68855F9}"/>
              </a:ext>
            </a:extLst>
          </p:cNvPr>
          <p:cNvSpPr/>
          <p:nvPr/>
        </p:nvSpPr>
        <p:spPr>
          <a:xfrm>
            <a:off x="1" y="3177704"/>
            <a:ext cx="12191999" cy="192629"/>
          </a:xfrm>
          <a:prstGeom prst="rect">
            <a:avLst/>
          </a:prstGeom>
          <a:solidFill>
            <a:schemeClr val="tx1">
              <a:lumMod val="85000"/>
            </a:schemeClr>
          </a:solidFill>
          <a:ln w="12700">
            <a:solidFill>
              <a:schemeClr val="tx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cxnSp>
        <p:nvCxnSpPr>
          <p:cNvPr id="43" name="直接连接符 42">
            <a:extLst>
              <a:ext uri="{FF2B5EF4-FFF2-40B4-BE49-F238E27FC236}">
                <a16:creationId xmlns:a16="http://schemas.microsoft.com/office/drawing/2014/main" id="{1D7B0BFA-DCF0-5B69-3CB5-1A069B9286F0}"/>
              </a:ext>
            </a:extLst>
          </p:cNvPr>
          <p:cNvCxnSpPr>
            <a:cxnSpLocks/>
          </p:cNvCxnSpPr>
          <p:nvPr/>
        </p:nvCxnSpPr>
        <p:spPr>
          <a:xfrm>
            <a:off x="429606" y="1075686"/>
            <a:ext cx="0" cy="1886440"/>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pic>
        <p:nvPicPr>
          <p:cNvPr id="50" name="图片 49">
            <a:extLst>
              <a:ext uri="{FF2B5EF4-FFF2-40B4-BE49-F238E27FC236}">
                <a16:creationId xmlns:a16="http://schemas.microsoft.com/office/drawing/2014/main" id="{EC134A7F-1693-747C-C398-0FF058DB8A0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1140" y="1158357"/>
            <a:ext cx="1636957" cy="1022549"/>
          </a:xfrm>
          <a:prstGeom prst="rect">
            <a:avLst/>
          </a:prstGeom>
        </p:spPr>
      </p:pic>
      <p:sp>
        <p:nvSpPr>
          <p:cNvPr id="51" name="文本框 50">
            <a:extLst>
              <a:ext uri="{FF2B5EF4-FFF2-40B4-BE49-F238E27FC236}">
                <a16:creationId xmlns:a16="http://schemas.microsoft.com/office/drawing/2014/main" id="{14CF3FBA-4F9A-277E-2EF2-6CD7C9374BCE}"/>
              </a:ext>
            </a:extLst>
          </p:cNvPr>
          <p:cNvSpPr txBox="1"/>
          <p:nvPr/>
        </p:nvSpPr>
        <p:spPr>
          <a:xfrm>
            <a:off x="399961" y="2196936"/>
            <a:ext cx="1667144" cy="584775"/>
          </a:xfrm>
          <a:prstGeom prst="rect">
            <a:avLst/>
          </a:prstGeom>
          <a:noFill/>
        </p:spPr>
        <p:txBody>
          <a:bodyPr wrap="square" rtlCol="0">
            <a:spAutoFit/>
          </a:bodyPr>
          <a:lstStyle/>
          <a:p>
            <a:r>
              <a:rPr lang="en-US" altLang="zh-CN" sz="1600" dirty="0">
                <a:solidFill>
                  <a:schemeClr val="bg1"/>
                </a:solidFill>
                <a:latin typeface="DIN Condensed" pitchFamily="2" charset="0"/>
              </a:rPr>
              <a:t>Baifa established </a:t>
            </a:r>
          </a:p>
          <a:p>
            <a:r>
              <a:rPr lang="en-US" altLang="zh-CN" sz="1600" dirty="0">
                <a:solidFill>
                  <a:schemeClr val="bg1"/>
                </a:solidFill>
                <a:latin typeface="DIN Condensed" pitchFamily="2" charset="0"/>
              </a:rPr>
              <a:t>in Yunan Province.</a:t>
            </a:r>
            <a:endParaRPr lang="zh-CN" altLang="en-US" sz="1600" dirty="0">
              <a:solidFill>
                <a:schemeClr val="bg1"/>
              </a:solidFill>
              <a:latin typeface="DIN Condensed" pitchFamily="2" charset="0"/>
            </a:endParaRPr>
          </a:p>
        </p:txBody>
      </p:sp>
      <p:cxnSp>
        <p:nvCxnSpPr>
          <p:cNvPr id="53" name="直接连接符 52">
            <a:extLst>
              <a:ext uri="{FF2B5EF4-FFF2-40B4-BE49-F238E27FC236}">
                <a16:creationId xmlns:a16="http://schemas.microsoft.com/office/drawing/2014/main" id="{80850278-ABCE-5710-5E56-23F92B989D83}"/>
              </a:ext>
            </a:extLst>
          </p:cNvPr>
          <p:cNvCxnSpPr>
            <a:cxnSpLocks/>
          </p:cNvCxnSpPr>
          <p:nvPr/>
        </p:nvCxnSpPr>
        <p:spPr>
          <a:xfrm>
            <a:off x="2280140" y="1005836"/>
            <a:ext cx="0" cy="1956392"/>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61" name="直接连接符 60">
            <a:extLst>
              <a:ext uri="{FF2B5EF4-FFF2-40B4-BE49-F238E27FC236}">
                <a16:creationId xmlns:a16="http://schemas.microsoft.com/office/drawing/2014/main" id="{0BBE13DA-BC31-9289-84A9-DAE6561CA3D0}"/>
              </a:ext>
            </a:extLst>
          </p:cNvPr>
          <p:cNvCxnSpPr>
            <a:cxnSpLocks/>
          </p:cNvCxnSpPr>
          <p:nvPr/>
        </p:nvCxnSpPr>
        <p:spPr>
          <a:xfrm>
            <a:off x="85972" y="3627402"/>
            <a:ext cx="0" cy="2338490"/>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pic>
        <p:nvPicPr>
          <p:cNvPr id="66" name="图片 65">
            <a:extLst>
              <a:ext uri="{FF2B5EF4-FFF2-40B4-BE49-F238E27FC236}">
                <a16:creationId xmlns:a16="http://schemas.microsoft.com/office/drawing/2014/main" id="{21E92CBD-D960-C5EB-45D3-7C0C794F995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65766" y="4807308"/>
            <a:ext cx="1704075" cy="1101975"/>
          </a:xfrm>
          <a:prstGeom prst="rect">
            <a:avLst/>
          </a:prstGeom>
        </p:spPr>
      </p:pic>
      <p:sp>
        <p:nvSpPr>
          <p:cNvPr id="71" name="文本框 70">
            <a:extLst>
              <a:ext uri="{FF2B5EF4-FFF2-40B4-BE49-F238E27FC236}">
                <a16:creationId xmlns:a16="http://schemas.microsoft.com/office/drawing/2014/main" id="{9A801987-DD01-2217-BE62-5E8D79ECA889}"/>
              </a:ext>
            </a:extLst>
          </p:cNvPr>
          <p:cNvSpPr txBox="1"/>
          <p:nvPr/>
        </p:nvSpPr>
        <p:spPr>
          <a:xfrm>
            <a:off x="2257946" y="1977102"/>
            <a:ext cx="1718548" cy="830997"/>
          </a:xfrm>
          <a:prstGeom prst="rect">
            <a:avLst/>
          </a:prstGeom>
          <a:noFill/>
        </p:spPr>
        <p:txBody>
          <a:bodyPr wrap="square" rtlCol="0">
            <a:spAutoFit/>
          </a:bodyPr>
          <a:lstStyle/>
          <a:p>
            <a:r>
              <a:rPr lang="en-US" altLang="zh-CN" sz="1600" dirty="0">
                <a:solidFill>
                  <a:schemeClr val="bg1"/>
                </a:solidFill>
                <a:latin typeface="DIN Condensed" pitchFamily="2" charset="0"/>
              </a:rPr>
              <a:t>New milestone: MTU global partner. </a:t>
            </a:r>
            <a:endParaRPr lang="zh-CN" altLang="en-US" sz="1600" dirty="0">
              <a:solidFill>
                <a:schemeClr val="bg1"/>
              </a:solidFill>
              <a:latin typeface="DIN Condensed" pitchFamily="2" charset="0"/>
            </a:endParaRPr>
          </a:p>
        </p:txBody>
      </p:sp>
      <p:pic>
        <p:nvPicPr>
          <p:cNvPr id="73" name="图片 72">
            <a:extLst>
              <a:ext uri="{FF2B5EF4-FFF2-40B4-BE49-F238E27FC236}">
                <a16:creationId xmlns:a16="http://schemas.microsoft.com/office/drawing/2014/main" id="{4F800757-FE94-39E3-91AD-EC5B088C3D6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350320" y="1069336"/>
            <a:ext cx="1622589" cy="912555"/>
          </a:xfrm>
          <a:prstGeom prst="rect">
            <a:avLst/>
          </a:prstGeom>
        </p:spPr>
      </p:pic>
      <p:pic>
        <p:nvPicPr>
          <p:cNvPr id="82" name="图片 81">
            <a:extLst>
              <a:ext uri="{FF2B5EF4-FFF2-40B4-BE49-F238E27FC236}">
                <a16:creationId xmlns:a16="http://schemas.microsoft.com/office/drawing/2014/main" id="{FDFAE628-2A00-2BBC-0DAF-5B9C83AA0C7B}"/>
              </a:ext>
            </a:extLst>
          </p:cNvPr>
          <p:cNvPicPr>
            <a:picLocks noChangeAspect="1"/>
          </p:cNvPicPr>
          <p:nvPr/>
        </p:nvPicPr>
        <p:blipFill>
          <a:blip r:embed="rId7" cstate="email">
            <a:extLst>
              <a:ext uri="{28A0092B-C50C-407E-A947-70E740481C1C}">
                <a14:useLocalDpi xmlns:a14="http://schemas.microsoft.com/office/drawing/2010/main"/>
              </a:ext>
            </a:extLst>
          </a:blip>
          <a:srcRect l="-931" t="-5750"/>
          <a:stretch>
            <a:fillRect/>
          </a:stretch>
        </p:blipFill>
        <p:spPr>
          <a:xfrm>
            <a:off x="2003775" y="4501293"/>
            <a:ext cx="1542044" cy="1230428"/>
          </a:xfrm>
          <a:prstGeom prst="rect">
            <a:avLst/>
          </a:prstGeom>
        </p:spPr>
      </p:pic>
      <p:sp>
        <p:nvSpPr>
          <p:cNvPr id="83" name="文本框 82">
            <a:extLst>
              <a:ext uri="{FF2B5EF4-FFF2-40B4-BE49-F238E27FC236}">
                <a16:creationId xmlns:a16="http://schemas.microsoft.com/office/drawing/2014/main" id="{5B5FB272-E95A-9546-1D4B-A26EF6C92E3C}"/>
              </a:ext>
            </a:extLst>
          </p:cNvPr>
          <p:cNvSpPr txBox="1"/>
          <p:nvPr/>
        </p:nvSpPr>
        <p:spPr>
          <a:xfrm>
            <a:off x="1919244" y="3741504"/>
            <a:ext cx="1641915" cy="830997"/>
          </a:xfrm>
          <a:prstGeom prst="rect">
            <a:avLst/>
          </a:prstGeom>
          <a:noFill/>
        </p:spPr>
        <p:txBody>
          <a:bodyPr wrap="square" rtlCol="0">
            <a:spAutoFit/>
          </a:bodyPr>
          <a:lstStyle/>
          <a:p>
            <a:r>
              <a:rPr lang="en-US" altLang="zh-CN" sz="1600" dirty="0">
                <a:solidFill>
                  <a:schemeClr val="bg1"/>
                </a:solidFill>
                <a:latin typeface="DIN Condensed" pitchFamily="2" charset="0"/>
              </a:rPr>
              <a:t>Baifa relocated its manufacturing facility to Wuxi.</a:t>
            </a:r>
            <a:endParaRPr lang="zh-CN" altLang="en-US" sz="1600" dirty="0">
              <a:solidFill>
                <a:schemeClr val="bg1"/>
              </a:solidFill>
              <a:latin typeface="DIN Condensed" pitchFamily="2" charset="0"/>
            </a:endParaRPr>
          </a:p>
        </p:txBody>
      </p:sp>
      <p:cxnSp>
        <p:nvCxnSpPr>
          <p:cNvPr id="90" name="直接连接符 89">
            <a:extLst>
              <a:ext uri="{FF2B5EF4-FFF2-40B4-BE49-F238E27FC236}">
                <a16:creationId xmlns:a16="http://schemas.microsoft.com/office/drawing/2014/main" id="{7674F76A-B0DB-59F7-9BEA-9A302F9B2FAE}"/>
              </a:ext>
            </a:extLst>
          </p:cNvPr>
          <p:cNvCxnSpPr>
            <a:cxnSpLocks/>
          </p:cNvCxnSpPr>
          <p:nvPr/>
        </p:nvCxnSpPr>
        <p:spPr>
          <a:xfrm>
            <a:off x="4100031" y="533696"/>
            <a:ext cx="0" cy="2429464"/>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pic>
        <p:nvPicPr>
          <p:cNvPr id="98" name="图片 97">
            <a:extLst>
              <a:ext uri="{FF2B5EF4-FFF2-40B4-BE49-F238E27FC236}">
                <a16:creationId xmlns:a16="http://schemas.microsoft.com/office/drawing/2014/main" id="{D07FCAF8-37A2-90DB-DF26-B8A109A8EF74}"/>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a:xfrm>
            <a:off x="4166053" y="569732"/>
            <a:ext cx="1472033" cy="961775"/>
          </a:xfrm>
          <a:prstGeom prst="rect">
            <a:avLst/>
          </a:prstGeom>
        </p:spPr>
      </p:pic>
      <p:sp>
        <p:nvSpPr>
          <p:cNvPr id="99" name="文本框 98">
            <a:extLst>
              <a:ext uri="{FF2B5EF4-FFF2-40B4-BE49-F238E27FC236}">
                <a16:creationId xmlns:a16="http://schemas.microsoft.com/office/drawing/2014/main" id="{C7B4EFFE-57E9-EEEB-F5A7-C66A6FEE1968}"/>
              </a:ext>
            </a:extLst>
          </p:cNvPr>
          <p:cNvSpPr txBox="1"/>
          <p:nvPr/>
        </p:nvSpPr>
        <p:spPr>
          <a:xfrm>
            <a:off x="4077254" y="1515161"/>
            <a:ext cx="1972009" cy="1323439"/>
          </a:xfrm>
          <a:prstGeom prst="rect">
            <a:avLst/>
          </a:prstGeom>
          <a:noFill/>
        </p:spPr>
        <p:txBody>
          <a:bodyPr wrap="square" rtlCol="0">
            <a:spAutoFit/>
          </a:bodyPr>
          <a:lstStyle/>
          <a:p>
            <a:r>
              <a:rPr lang="fr-FR" altLang="zh-CN" sz="1600" dirty="0">
                <a:solidFill>
                  <a:schemeClr val="bg1"/>
                </a:solidFill>
                <a:latin typeface="DIN Condensed" pitchFamily="2" charset="0"/>
              </a:rPr>
              <a:t>The Largest UN </a:t>
            </a:r>
          </a:p>
          <a:p>
            <a:r>
              <a:rPr lang="fr-FR" altLang="zh-CN" sz="1600" dirty="0">
                <a:solidFill>
                  <a:schemeClr val="bg1"/>
                </a:solidFill>
                <a:latin typeface="DIN Condensed" pitchFamily="2" charset="0"/>
              </a:rPr>
              <a:t>Procurement</a:t>
            </a:r>
          </a:p>
          <a:p>
            <a:r>
              <a:rPr lang="fr-FR" altLang="zh-CN" sz="1600" dirty="0">
                <a:solidFill>
                  <a:schemeClr val="bg1"/>
                </a:solidFill>
                <a:latin typeface="DIN Condensed" pitchFamily="2" charset="0"/>
              </a:rPr>
              <a:t>Baifa established global distributor network.</a:t>
            </a:r>
            <a:endParaRPr lang="zh-CN" altLang="en-US" sz="1600" dirty="0">
              <a:solidFill>
                <a:schemeClr val="bg1"/>
              </a:solidFill>
              <a:latin typeface="DIN Condensed" pitchFamily="2" charset="0"/>
            </a:endParaRPr>
          </a:p>
        </p:txBody>
      </p:sp>
      <p:sp>
        <p:nvSpPr>
          <p:cNvPr id="103" name="文本框 102">
            <a:extLst>
              <a:ext uri="{FF2B5EF4-FFF2-40B4-BE49-F238E27FC236}">
                <a16:creationId xmlns:a16="http://schemas.microsoft.com/office/drawing/2014/main" id="{DEC20A26-838D-7114-8CAA-C088A6B4E55D}"/>
              </a:ext>
            </a:extLst>
          </p:cNvPr>
          <p:cNvSpPr txBox="1"/>
          <p:nvPr/>
        </p:nvSpPr>
        <p:spPr>
          <a:xfrm>
            <a:off x="3582728" y="3768347"/>
            <a:ext cx="1816990" cy="1077218"/>
          </a:xfrm>
          <a:prstGeom prst="rect">
            <a:avLst/>
          </a:prstGeom>
          <a:noFill/>
        </p:spPr>
        <p:txBody>
          <a:bodyPr wrap="square" rtlCol="0">
            <a:spAutoFit/>
          </a:bodyPr>
          <a:lstStyle/>
          <a:p>
            <a:r>
              <a:rPr lang="en-US" altLang="zh-CN" sz="1600" dirty="0">
                <a:solidFill>
                  <a:schemeClr val="bg1"/>
                </a:solidFill>
                <a:latin typeface="DIN Condensed" pitchFamily="2" charset="0"/>
              </a:rPr>
              <a:t>Baifa moved to 50000㎡ new plant. </a:t>
            </a:r>
          </a:p>
          <a:p>
            <a:r>
              <a:rPr lang="en-US" altLang="zh-CN" sz="1600" dirty="0">
                <a:solidFill>
                  <a:schemeClr val="bg1"/>
                </a:solidFill>
                <a:latin typeface="DIN Condensed" pitchFamily="2" charset="0"/>
              </a:rPr>
              <a:t>Achieved ISO 9001 ISO14001.</a:t>
            </a:r>
            <a:endParaRPr lang="zh-CN" altLang="en-US" sz="1600" dirty="0">
              <a:solidFill>
                <a:schemeClr val="bg1"/>
              </a:solidFill>
              <a:latin typeface="DIN Condensed" pitchFamily="2" charset="0"/>
            </a:endParaRPr>
          </a:p>
        </p:txBody>
      </p:sp>
      <p:cxnSp>
        <p:nvCxnSpPr>
          <p:cNvPr id="109" name="直接连接符 108">
            <a:extLst>
              <a:ext uri="{FF2B5EF4-FFF2-40B4-BE49-F238E27FC236}">
                <a16:creationId xmlns:a16="http://schemas.microsoft.com/office/drawing/2014/main" id="{509937C1-21B2-8EF8-75B3-3AE5ED4154C8}"/>
              </a:ext>
            </a:extLst>
          </p:cNvPr>
          <p:cNvCxnSpPr>
            <a:cxnSpLocks/>
          </p:cNvCxnSpPr>
          <p:nvPr/>
        </p:nvCxnSpPr>
        <p:spPr>
          <a:xfrm>
            <a:off x="5769568" y="434524"/>
            <a:ext cx="0" cy="2538884"/>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13" name="直接连接符 112">
            <a:extLst>
              <a:ext uri="{FF2B5EF4-FFF2-40B4-BE49-F238E27FC236}">
                <a16:creationId xmlns:a16="http://schemas.microsoft.com/office/drawing/2014/main" id="{3B98467F-3BFE-2A78-6136-B08FA491599D}"/>
              </a:ext>
            </a:extLst>
          </p:cNvPr>
          <p:cNvCxnSpPr>
            <a:cxnSpLocks/>
          </p:cNvCxnSpPr>
          <p:nvPr/>
        </p:nvCxnSpPr>
        <p:spPr>
          <a:xfrm>
            <a:off x="5357236" y="3613607"/>
            <a:ext cx="0" cy="2879722"/>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pic>
        <p:nvPicPr>
          <p:cNvPr id="115" name="图片 114">
            <a:extLst>
              <a:ext uri="{FF2B5EF4-FFF2-40B4-BE49-F238E27FC236}">
                <a16:creationId xmlns:a16="http://schemas.microsoft.com/office/drawing/2014/main" id="{2E69A2A7-21FF-C1D3-7855-789BB4D31EC2}"/>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434221" y="5569026"/>
            <a:ext cx="1342731" cy="883516"/>
          </a:xfrm>
          <a:prstGeom prst="rect">
            <a:avLst/>
          </a:prstGeom>
        </p:spPr>
      </p:pic>
      <p:pic>
        <p:nvPicPr>
          <p:cNvPr id="117" name="图片 116">
            <a:extLst>
              <a:ext uri="{FF2B5EF4-FFF2-40B4-BE49-F238E27FC236}">
                <a16:creationId xmlns:a16="http://schemas.microsoft.com/office/drawing/2014/main" id="{5415437C-BAD4-4A9A-F585-A404EF9B838B}"/>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5846311" y="489454"/>
            <a:ext cx="1469764" cy="955780"/>
          </a:xfrm>
          <a:prstGeom prst="rect">
            <a:avLst/>
          </a:prstGeom>
        </p:spPr>
      </p:pic>
      <p:sp>
        <p:nvSpPr>
          <p:cNvPr id="119" name="文本框 118">
            <a:extLst>
              <a:ext uri="{FF2B5EF4-FFF2-40B4-BE49-F238E27FC236}">
                <a16:creationId xmlns:a16="http://schemas.microsoft.com/office/drawing/2014/main" id="{421B76D0-403A-7A63-8198-5BFDBF61AD0F}"/>
              </a:ext>
            </a:extLst>
          </p:cNvPr>
          <p:cNvSpPr txBox="1"/>
          <p:nvPr/>
        </p:nvSpPr>
        <p:spPr>
          <a:xfrm>
            <a:off x="5337527" y="3762325"/>
            <a:ext cx="1743291" cy="1815882"/>
          </a:xfrm>
          <a:prstGeom prst="rect">
            <a:avLst/>
          </a:prstGeom>
          <a:noFill/>
        </p:spPr>
        <p:txBody>
          <a:bodyPr wrap="square" rtlCol="0">
            <a:spAutoFit/>
          </a:bodyPr>
          <a:lstStyle/>
          <a:p>
            <a:r>
              <a:rPr lang="en-US" altLang="zh-CN" sz="1600" dirty="0">
                <a:solidFill>
                  <a:schemeClr val="bg1"/>
                </a:solidFill>
                <a:latin typeface="DIN Condensed" pitchFamily="2" charset="0"/>
              </a:rPr>
              <a:t>60 million in foreign investment was secured to establish one of the largest genset manufacturing plants.</a:t>
            </a:r>
            <a:endParaRPr lang="zh-CN" altLang="en-US" sz="1600" dirty="0">
              <a:solidFill>
                <a:schemeClr val="bg1"/>
              </a:solidFill>
              <a:latin typeface="DIN Condensed" pitchFamily="2" charset="0"/>
            </a:endParaRPr>
          </a:p>
        </p:txBody>
      </p:sp>
      <p:sp>
        <p:nvSpPr>
          <p:cNvPr id="122" name="文本框 121">
            <a:extLst>
              <a:ext uri="{FF2B5EF4-FFF2-40B4-BE49-F238E27FC236}">
                <a16:creationId xmlns:a16="http://schemas.microsoft.com/office/drawing/2014/main" id="{0E871798-4DAA-BB51-085F-9D5DFC832059}"/>
              </a:ext>
            </a:extLst>
          </p:cNvPr>
          <p:cNvSpPr txBox="1"/>
          <p:nvPr/>
        </p:nvSpPr>
        <p:spPr>
          <a:xfrm>
            <a:off x="5745800" y="1485161"/>
            <a:ext cx="2403868" cy="1323439"/>
          </a:xfrm>
          <a:prstGeom prst="rect">
            <a:avLst/>
          </a:prstGeom>
          <a:noFill/>
        </p:spPr>
        <p:txBody>
          <a:bodyPr wrap="square" rtlCol="0">
            <a:spAutoFit/>
          </a:bodyPr>
          <a:lstStyle/>
          <a:p>
            <a:r>
              <a:rPr lang="en-US" altLang="zh-CN" sz="1600" dirty="0">
                <a:solidFill>
                  <a:schemeClr val="bg1"/>
                </a:solidFill>
                <a:latin typeface="DIN Condensed" pitchFamily="2" charset="0"/>
              </a:rPr>
              <a:t>Annual export volume exceeded 30 million dollars/year, accounting for 40% of the company's total sales revenue.</a:t>
            </a:r>
            <a:endParaRPr lang="zh-CN" altLang="en-US" sz="1600" dirty="0">
              <a:solidFill>
                <a:schemeClr val="bg1"/>
              </a:solidFill>
              <a:latin typeface="DIN Condensed" pitchFamily="2" charset="0"/>
            </a:endParaRPr>
          </a:p>
        </p:txBody>
      </p:sp>
      <p:cxnSp>
        <p:nvCxnSpPr>
          <p:cNvPr id="125" name="直接连接符 124">
            <a:extLst>
              <a:ext uri="{FF2B5EF4-FFF2-40B4-BE49-F238E27FC236}">
                <a16:creationId xmlns:a16="http://schemas.microsoft.com/office/drawing/2014/main" id="{634E90BE-FF20-B855-989E-1B8EA576E022}"/>
              </a:ext>
            </a:extLst>
          </p:cNvPr>
          <p:cNvCxnSpPr>
            <a:cxnSpLocks/>
          </p:cNvCxnSpPr>
          <p:nvPr/>
        </p:nvCxnSpPr>
        <p:spPr>
          <a:xfrm>
            <a:off x="8018853" y="255496"/>
            <a:ext cx="0" cy="2717010"/>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27" name="直接连接符 126">
            <a:extLst>
              <a:ext uri="{FF2B5EF4-FFF2-40B4-BE49-F238E27FC236}">
                <a16:creationId xmlns:a16="http://schemas.microsoft.com/office/drawing/2014/main" id="{A4B49D0A-36D3-1D22-9D0B-BBDBA17EBB3F}"/>
              </a:ext>
            </a:extLst>
          </p:cNvPr>
          <p:cNvCxnSpPr>
            <a:cxnSpLocks/>
          </p:cNvCxnSpPr>
          <p:nvPr/>
        </p:nvCxnSpPr>
        <p:spPr>
          <a:xfrm>
            <a:off x="7047382" y="3613822"/>
            <a:ext cx="0" cy="2838720"/>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pic>
        <p:nvPicPr>
          <p:cNvPr id="135" name="图片 134">
            <a:extLst>
              <a:ext uri="{FF2B5EF4-FFF2-40B4-BE49-F238E27FC236}">
                <a16:creationId xmlns:a16="http://schemas.microsoft.com/office/drawing/2014/main" id="{9CBE0C40-ED51-EB8D-4623-2844A05A9866}"/>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7121515" y="5560032"/>
            <a:ext cx="1377332" cy="811720"/>
          </a:xfrm>
          <a:prstGeom prst="rect">
            <a:avLst/>
          </a:prstGeom>
        </p:spPr>
      </p:pic>
      <p:sp>
        <p:nvSpPr>
          <p:cNvPr id="136" name="文本框 135">
            <a:extLst>
              <a:ext uri="{FF2B5EF4-FFF2-40B4-BE49-F238E27FC236}">
                <a16:creationId xmlns:a16="http://schemas.microsoft.com/office/drawing/2014/main" id="{74085E64-1904-A64E-F7D7-22E50A59AA1E}"/>
              </a:ext>
            </a:extLst>
          </p:cNvPr>
          <p:cNvSpPr txBox="1"/>
          <p:nvPr/>
        </p:nvSpPr>
        <p:spPr>
          <a:xfrm>
            <a:off x="7026439" y="3767202"/>
            <a:ext cx="2083929" cy="1815882"/>
          </a:xfrm>
          <a:prstGeom prst="rect">
            <a:avLst/>
          </a:prstGeom>
          <a:noFill/>
        </p:spPr>
        <p:txBody>
          <a:bodyPr wrap="square" rtlCol="0">
            <a:spAutoFit/>
          </a:bodyPr>
          <a:lstStyle/>
          <a:p>
            <a:r>
              <a:rPr lang="en-US" altLang="zh-CN" sz="1600" dirty="0">
                <a:solidFill>
                  <a:schemeClr val="bg1"/>
                </a:solidFill>
                <a:latin typeface="DIN Condensed" pitchFamily="2" charset="0"/>
              </a:rPr>
              <a:t>66000㎡ new factory fully operational;</a:t>
            </a:r>
          </a:p>
          <a:p>
            <a:r>
              <a:rPr lang="en-US" altLang="zh-CN" sz="1600" dirty="0">
                <a:solidFill>
                  <a:schemeClr val="bg1"/>
                </a:solidFill>
                <a:latin typeface="DIN Condensed" pitchFamily="2" charset="0"/>
              </a:rPr>
              <a:t>Achieved OHSAS18001 and ISO45001;</a:t>
            </a:r>
          </a:p>
          <a:p>
            <a:r>
              <a:rPr lang="en-US" altLang="zh-CN" sz="1600" dirty="0">
                <a:solidFill>
                  <a:schemeClr val="bg1"/>
                </a:solidFill>
                <a:latin typeface="DIN Condensed" pitchFamily="2" charset="0"/>
              </a:rPr>
              <a:t>Capable of assembling and testing gas and marine genset.</a:t>
            </a:r>
            <a:endParaRPr lang="zh-CN" altLang="en-US" sz="1600" dirty="0">
              <a:solidFill>
                <a:schemeClr val="bg1"/>
              </a:solidFill>
              <a:latin typeface="DIN Condensed" pitchFamily="2" charset="0"/>
            </a:endParaRPr>
          </a:p>
        </p:txBody>
      </p:sp>
      <p:pic>
        <p:nvPicPr>
          <p:cNvPr id="141" name="图片 140">
            <a:extLst>
              <a:ext uri="{FF2B5EF4-FFF2-40B4-BE49-F238E27FC236}">
                <a16:creationId xmlns:a16="http://schemas.microsoft.com/office/drawing/2014/main" id="{5477BB6F-7827-A84A-B3A4-770518470D73}"/>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8100003" y="984638"/>
            <a:ext cx="1244673" cy="783327"/>
          </a:xfrm>
          <a:prstGeom prst="rect">
            <a:avLst/>
          </a:prstGeom>
        </p:spPr>
      </p:pic>
      <p:pic>
        <p:nvPicPr>
          <p:cNvPr id="143" name="图片 142">
            <a:extLst>
              <a:ext uri="{FF2B5EF4-FFF2-40B4-BE49-F238E27FC236}">
                <a16:creationId xmlns:a16="http://schemas.microsoft.com/office/drawing/2014/main" id="{0F85D95C-A84A-2053-1971-CD205C510DC8}"/>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8084328" y="263072"/>
            <a:ext cx="1244672" cy="712288"/>
          </a:xfrm>
          <a:prstGeom prst="rect">
            <a:avLst/>
          </a:prstGeom>
        </p:spPr>
      </p:pic>
      <p:sp>
        <p:nvSpPr>
          <p:cNvPr id="144" name="文本框 143">
            <a:extLst>
              <a:ext uri="{FF2B5EF4-FFF2-40B4-BE49-F238E27FC236}">
                <a16:creationId xmlns:a16="http://schemas.microsoft.com/office/drawing/2014/main" id="{D5391C83-AA0D-1536-39BB-5750B95EADB3}"/>
              </a:ext>
            </a:extLst>
          </p:cNvPr>
          <p:cNvSpPr txBox="1"/>
          <p:nvPr/>
        </p:nvSpPr>
        <p:spPr>
          <a:xfrm>
            <a:off x="9019484" y="3749420"/>
            <a:ext cx="1817160" cy="2062103"/>
          </a:xfrm>
          <a:prstGeom prst="rect">
            <a:avLst/>
          </a:prstGeom>
          <a:noFill/>
        </p:spPr>
        <p:txBody>
          <a:bodyPr wrap="square" rtlCol="0">
            <a:spAutoFit/>
          </a:bodyPr>
          <a:lstStyle/>
          <a:p>
            <a:r>
              <a:rPr lang="en-US" altLang="zh-CN" sz="1600" dirty="0">
                <a:solidFill>
                  <a:schemeClr val="bg1"/>
                </a:solidFill>
                <a:latin typeface="DIN Condensed" pitchFamily="2" charset="0"/>
              </a:rPr>
              <a:t>In its 25th Anniversary year, Baifa became the first OEM to introduce the Baudouin range of generators to global distributors.</a:t>
            </a:r>
            <a:endParaRPr lang="zh-CN" altLang="en-US" sz="1600" dirty="0">
              <a:solidFill>
                <a:schemeClr val="bg1"/>
              </a:solidFill>
              <a:latin typeface="DIN Condensed" pitchFamily="2" charset="0"/>
            </a:endParaRPr>
          </a:p>
        </p:txBody>
      </p:sp>
      <p:sp>
        <p:nvSpPr>
          <p:cNvPr id="145" name="文本框 144">
            <a:extLst>
              <a:ext uri="{FF2B5EF4-FFF2-40B4-BE49-F238E27FC236}">
                <a16:creationId xmlns:a16="http://schemas.microsoft.com/office/drawing/2014/main" id="{7B63D41D-7626-C238-FABD-CD069B8AE5D6}"/>
              </a:ext>
            </a:extLst>
          </p:cNvPr>
          <p:cNvSpPr txBox="1"/>
          <p:nvPr/>
        </p:nvSpPr>
        <p:spPr>
          <a:xfrm>
            <a:off x="7996205" y="1741374"/>
            <a:ext cx="1779440" cy="1077218"/>
          </a:xfrm>
          <a:prstGeom prst="rect">
            <a:avLst/>
          </a:prstGeom>
          <a:noFill/>
        </p:spPr>
        <p:txBody>
          <a:bodyPr wrap="square" rtlCol="0">
            <a:spAutoFit/>
          </a:bodyPr>
          <a:lstStyle/>
          <a:p>
            <a:r>
              <a:rPr lang="en-US" altLang="zh-CN" sz="1600" dirty="0">
                <a:solidFill>
                  <a:schemeClr val="bg1"/>
                </a:solidFill>
                <a:latin typeface="DIN Condensed" pitchFamily="2" charset="0"/>
              </a:rPr>
              <a:t>Launched IACS approved marine generators and 4 ranges tower lights.</a:t>
            </a:r>
            <a:endParaRPr lang="zh-CN" altLang="en-US" sz="1600" dirty="0">
              <a:solidFill>
                <a:schemeClr val="bg1"/>
              </a:solidFill>
              <a:latin typeface="DIN Condensed" pitchFamily="2" charset="0"/>
            </a:endParaRPr>
          </a:p>
        </p:txBody>
      </p:sp>
      <p:cxnSp>
        <p:nvCxnSpPr>
          <p:cNvPr id="148" name="直接连接符 147">
            <a:extLst>
              <a:ext uri="{FF2B5EF4-FFF2-40B4-BE49-F238E27FC236}">
                <a16:creationId xmlns:a16="http://schemas.microsoft.com/office/drawing/2014/main" id="{8E345125-BA64-16D6-6E3A-43B241FD4D32}"/>
              </a:ext>
            </a:extLst>
          </p:cNvPr>
          <p:cNvCxnSpPr>
            <a:cxnSpLocks/>
          </p:cNvCxnSpPr>
          <p:nvPr/>
        </p:nvCxnSpPr>
        <p:spPr>
          <a:xfrm>
            <a:off x="9812574" y="344850"/>
            <a:ext cx="0" cy="2622208"/>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pic>
        <p:nvPicPr>
          <p:cNvPr id="151" name="图片 150">
            <a:extLst>
              <a:ext uri="{FF2B5EF4-FFF2-40B4-BE49-F238E27FC236}">
                <a16:creationId xmlns:a16="http://schemas.microsoft.com/office/drawing/2014/main" id="{8101BDE9-5C19-9F54-6596-C4E142C15937}"/>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9883810" y="381772"/>
            <a:ext cx="1434429" cy="1101308"/>
          </a:xfrm>
          <a:prstGeom prst="rect">
            <a:avLst/>
          </a:prstGeom>
        </p:spPr>
      </p:pic>
      <p:sp>
        <p:nvSpPr>
          <p:cNvPr id="152" name="文本框 151">
            <a:extLst>
              <a:ext uri="{FF2B5EF4-FFF2-40B4-BE49-F238E27FC236}">
                <a16:creationId xmlns:a16="http://schemas.microsoft.com/office/drawing/2014/main" id="{7851793A-7284-B4BE-004D-BC6A706F2ED7}"/>
              </a:ext>
            </a:extLst>
          </p:cNvPr>
          <p:cNvSpPr txBox="1"/>
          <p:nvPr/>
        </p:nvSpPr>
        <p:spPr>
          <a:xfrm>
            <a:off x="9798899" y="1486194"/>
            <a:ext cx="2059037" cy="1323439"/>
          </a:xfrm>
          <a:prstGeom prst="rect">
            <a:avLst/>
          </a:prstGeom>
          <a:noFill/>
        </p:spPr>
        <p:txBody>
          <a:bodyPr wrap="square" rtlCol="0">
            <a:spAutoFit/>
          </a:bodyPr>
          <a:lstStyle/>
          <a:p>
            <a:r>
              <a:rPr lang="en-US" altLang="zh-CN" sz="1600" dirty="0">
                <a:solidFill>
                  <a:schemeClr val="bg1"/>
                </a:solidFill>
                <a:latin typeface="DIN Condensed" pitchFamily="2" charset="0"/>
              </a:rPr>
              <a:t>2023 TOP KVA 4000kVA/U</a:t>
            </a:r>
          </a:p>
          <a:p>
            <a:r>
              <a:rPr lang="en-US" altLang="zh-CN" sz="1600" dirty="0">
                <a:solidFill>
                  <a:schemeClr val="bg1"/>
                </a:solidFill>
                <a:latin typeface="DIN Condensed" pitchFamily="2" charset="0"/>
              </a:rPr>
              <a:t>2024-2025 LARGEST DIESEL POWER PLANT IN LATAM</a:t>
            </a:r>
          </a:p>
        </p:txBody>
      </p:sp>
      <p:sp>
        <p:nvSpPr>
          <p:cNvPr id="11" name="文本框 10">
            <a:extLst>
              <a:ext uri="{FF2B5EF4-FFF2-40B4-BE49-F238E27FC236}">
                <a16:creationId xmlns:a16="http://schemas.microsoft.com/office/drawing/2014/main" id="{871ED61E-4DB1-FF93-36B1-16081DB81132}"/>
              </a:ext>
            </a:extLst>
          </p:cNvPr>
          <p:cNvSpPr txBox="1"/>
          <p:nvPr/>
        </p:nvSpPr>
        <p:spPr>
          <a:xfrm>
            <a:off x="393224" y="2711100"/>
            <a:ext cx="1185303" cy="338554"/>
          </a:xfrm>
          <a:prstGeom prst="rect">
            <a:avLst/>
          </a:prstGeom>
          <a:noFill/>
        </p:spPr>
        <p:txBody>
          <a:bodyPr wrap="square" rtlCol="0">
            <a:spAutoFit/>
          </a:bodyPr>
          <a:lstStyle/>
          <a:p>
            <a:r>
              <a:rPr lang="en-US" altLang="zh-CN" sz="1600" dirty="0">
                <a:solidFill>
                  <a:schemeClr val="bg1"/>
                </a:solidFill>
                <a:latin typeface="DIN Condensed" pitchFamily="2" charset="0"/>
              </a:rPr>
              <a:t>1992</a:t>
            </a:r>
            <a:endParaRPr lang="zh-CN" altLang="en-US" sz="1600" dirty="0">
              <a:solidFill>
                <a:schemeClr val="bg1"/>
              </a:solidFill>
              <a:latin typeface="DIN Condensed" pitchFamily="2" charset="0"/>
            </a:endParaRPr>
          </a:p>
        </p:txBody>
      </p:sp>
      <p:sp>
        <p:nvSpPr>
          <p:cNvPr id="12" name="文本框 11">
            <a:extLst>
              <a:ext uri="{FF2B5EF4-FFF2-40B4-BE49-F238E27FC236}">
                <a16:creationId xmlns:a16="http://schemas.microsoft.com/office/drawing/2014/main" id="{7D840BDF-1AB6-DB76-789E-F1A40F7B3E7E}"/>
              </a:ext>
            </a:extLst>
          </p:cNvPr>
          <p:cNvSpPr txBox="1"/>
          <p:nvPr/>
        </p:nvSpPr>
        <p:spPr>
          <a:xfrm>
            <a:off x="2256273" y="2712584"/>
            <a:ext cx="1185303" cy="338554"/>
          </a:xfrm>
          <a:prstGeom prst="rect">
            <a:avLst/>
          </a:prstGeom>
          <a:noFill/>
        </p:spPr>
        <p:txBody>
          <a:bodyPr wrap="square" rtlCol="0">
            <a:spAutoFit/>
          </a:bodyPr>
          <a:lstStyle/>
          <a:p>
            <a:r>
              <a:rPr lang="en-US" altLang="zh-CN" sz="1600" dirty="0">
                <a:solidFill>
                  <a:schemeClr val="bg1"/>
                </a:solidFill>
                <a:latin typeface="DIN Condensed" pitchFamily="2" charset="0"/>
              </a:rPr>
              <a:t>2001</a:t>
            </a:r>
            <a:endParaRPr lang="zh-CN" altLang="en-US" sz="1600" dirty="0">
              <a:solidFill>
                <a:schemeClr val="bg1"/>
              </a:solidFill>
              <a:latin typeface="DIN Condensed" pitchFamily="2" charset="0"/>
            </a:endParaRPr>
          </a:p>
        </p:txBody>
      </p:sp>
      <p:sp>
        <p:nvSpPr>
          <p:cNvPr id="14" name="文本框 13">
            <a:extLst>
              <a:ext uri="{FF2B5EF4-FFF2-40B4-BE49-F238E27FC236}">
                <a16:creationId xmlns:a16="http://schemas.microsoft.com/office/drawing/2014/main" id="{45334D12-3C6B-CC13-7FCF-C494CFED5D5F}"/>
              </a:ext>
            </a:extLst>
          </p:cNvPr>
          <p:cNvSpPr txBox="1"/>
          <p:nvPr/>
        </p:nvSpPr>
        <p:spPr>
          <a:xfrm>
            <a:off x="1926296" y="3510767"/>
            <a:ext cx="1185303" cy="338554"/>
          </a:xfrm>
          <a:prstGeom prst="rect">
            <a:avLst/>
          </a:prstGeom>
          <a:noFill/>
        </p:spPr>
        <p:txBody>
          <a:bodyPr wrap="square" rtlCol="0">
            <a:spAutoFit/>
          </a:bodyPr>
          <a:lstStyle/>
          <a:p>
            <a:r>
              <a:rPr lang="en-US" altLang="zh-CN" sz="1600" dirty="0">
                <a:solidFill>
                  <a:schemeClr val="bg1"/>
                </a:solidFill>
                <a:latin typeface="DIN Condensed" pitchFamily="2" charset="0"/>
              </a:rPr>
              <a:t>2001</a:t>
            </a:r>
            <a:endParaRPr lang="zh-CN" altLang="en-US" sz="1600" dirty="0">
              <a:solidFill>
                <a:schemeClr val="bg1"/>
              </a:solidFill>
              <a:latin typeface="DIN Condensed" pitchFamily="2" charset="0"/>
            </a:endParaRPr>
          </a:p>
        </p:txBody>
      </p:sp>
      <p:sp>
        <p:nvSpPr>
          <p:cNvPr id="15" name="文本框 14">
            <a:extLst>
              <a:ext uri="{FF2B5EF4-FFF2-40B4-BE49-F238E27FC236}">
                <a16:creationId xmlns:a16="http://schemas.microsoft.com/office/drawing/2014/main" id="{30A38F8A-577F-F7C9-1285-837B52B6BA16}"/>
              </a:ext>
            </a:extLst>
          </p:cNvPr>
          <p:cNvSpPr txBox="1"/>
          <p:nvPr/>
        </p:nvSpPr>
        <p:spPr>
          <a:xfrm>
            <a:off x="4081558" y="2726008"/>
            <a:ext cx="1185303" cy="338554"/>
          </a:xfrm>
          <a:prstGeom prst="rect">
            <a:avLst/>
          </a:prstGeom>
          <a:noFill/>
        </p:spPr>
        <p:txBody>
          <a:bodyPr wrap="square" rtlCol="0">
            <a:spAutoFit/>
          </a:bodyPr>
          <a:lstStyle/>
          <a:p>
            <a:r>
              <a:rPr lang="en-US" altLang="zh-CN" sz="1600" dirty="0">
                <a:solidFill>
                  <a:schemeClr val="bg1"/>
                </a:solidFill>
                <a:latin typeface="DIN Condensed" pitchFamily="2" charset="0"/>
              </a:rPr>
              <a:t>2006</a:t>
            </a:r>
            <a:endParaRPr lang="zh-CN" altLang="en-US" sz="1600" dirty="0">
              <a:solidFill>
                <a:schemeClr val="bg1"/>
              </a:solidFill>
              <a:latin typeface="DIN Condensed" pitchFamily="2" charset="0"/>
            </a:endParaRPr>
          </a:p>
        </p:txBody>
      </p:sp>
      <p:sp>
        <p:nvSpPr>
          <p:cNvPr id="16" name="文本框 15">
            <a:extLst>
              <a:ext uri="{FF2B5EF4-FFF2-40B4-BE49-F238E27FC236}">
                <a16:creationId xmlns:a16="http://schemas.microsoft.com/office/drawing/2014/main" id="{5EFEEBFB-DE1D-85E6-2060-7D26244CEB58}"/>
              </a:ext>
            </a:extLst>
          </p:cNvPr>
          <p:cNvSpPr txBox="1"/>
          <p:nvPr/>
        </p:nvSpPr>
        <p:spPr>
          <a:xfrm>
            <a:off x="3582728" y="3510767"/>
            <a:ext cx="1185303" cy="338554"/>
          </a:xfrm>
          <a:prstGeom prst="rect">
            <a:avLst/>
          </a:prstGeom>
          <a:noFill/>
        </p:spPr>
        <p:txBody>
          <a:bodyPr wrap="square" rtlCol="0">
            <a:spAutoFit/>
          </a:bodyPr>
          <a:lstStyle/>
          <a:p>
            <a:r>
              <a:rPr lang="en-US" altLang="zh-CN" sz="1600" dirty="0">
                <a:solidFill>
                  <a:schemeClr val="bg1"/>
                </a:solidFill>
                <a:latin typeface="DIN Condensed" pitchFamily="2" charset="0"/>
              </a:rPr>
              <a:t>2005</a:t>
            </a:r>
            <a:endParaRPr lang="zh-CN" altLang="en-US" sz="1600" dirty="0">
              <a:solidFill>
                <a:schemeClr val="bg1"/>
              </a:solidFill>
              <a:latin typeface="DIN Condensed" pitchFamily="2" charset="0"/>
            </a:endParaRPr>
          </a:p>
        </p:txBody>
      </p:sp>
      <p:sp>
        <p:nvSpPr>
          <p:cNvPr id="17" name="文本框 16">
            <a:extLst>
              <a:ext uri="{FF2B5EF4-FFF2-40B4-BE49-F238E27FC236}">
                <a16:creationId xmlns:a16="http://schemas.microsoft.com/office/drawing/2014/main" id="{14EFFAFA-5A62-8AE9-F415-09306527E73E}"/>
              </a:ext>
            </a:extLst>
          </p:cNvPr>
          <p:cNvSpPr txBox="1"/>
          <p:nvPr/>
        </p:nvSpPr>
        <p:spPr>
          <a:xfrm>
            <a:off x="5734910" y="2718370"/>
            <a:ext cx="1096824" cy="338554"/>
          </a:xfrm>
          <a:prstGeom prst="rect">
            <a:avLst/>
          </a:prstGeom>
          <a:noFill/>
        </p:spPr>
        <p:txBody>
          <a:bodyPr wrap="square" rtlCol="0">
            <a:spAutoFit/>
          </a:bodyPr>
          <a:lstStyle/>
          <a:p>
            <a:r>
              <a:rPr lang="en-US" altLang="zh-CN" sz="1600" dirty="0">
                <a:solidFill>
                  <a:schemeClr val="bg1"/>
                </a:solidFill>
                <a:latin typeface="DIN Condensed" pitchFamily="2" charset="0"/>
              </a:rPr>
              <a:t>2012</a:t>
            </a:r>
            <a:endParaRPr lang="zh-CN" altLang="en-US" sz="1600" dirty="0">
              <a:solidFill>
                <a:schemeClr val="bg1"/>
              </a:solidFill>
              <a:latin typeface="DIN Condensed" pitchFamily="2" charset="0"/>
            </a:endParaRPr>
          </a:p>
        </p:txBody>
      </p:sp>
      <p:sp>
        <p:nvSpPr>
          <p:cNvPr id="18" name="文本框 17">
            <a:extLst>
              <a:ext uri="{FF2B5EF4-FFF2-40B4-BE49-F238E27FC236}">
                <a16:creationId xmlns:a16="http://schemas.microsoft.com/office/drawing/2014/main" id="{E65F44FD-8288-5DE4-4608-6FE7DB56D943}"/>
              </a:ext>
            </a:extLst>
          </p:cNvPr>
          <p:cNvSpPr txBox="1"/>
          <p:nvPr/>
        </p:nvSpPr>
        <p:spPr>
          <a:xfrm>
            <a:off x="5330697" y="3516647"/>
            <a:ext cx="1185303" cy="338554"/>
          </a:xfrm>
          <a:prstGeom prst="rect">
            <a:avLst/>
          </a:prstGeom>
          <a:noFill/>
        </p:spPr>
        <p:txBody>
          <a:bodyPr wrap="square" rtlCol="0">
            <a:spAutoFit/>
          </a:bodyPr>
          <a:lstStyle/>
          <a:p>
            <a:r>
              <a:rPr lang="en-US" altLang="zh-CN" sz="1600" dirty="0">
                <a:solidFill>
                  <a:schemeClr val="bg1"/>
                </a:solidFill>
                <a:latin typeface="DIN Condensed" pitchFamily="2" charset="0"/>
              </a:rPr>
              <a:t>2010</a:t>
            </a:r>
            <a:endParaRPr lang="zh-CN" altLang="en-US" sz="1600" dirty="0">
              <a:solidFill>
                <a:schemeClr val="bg1"/>
              </a:solidFill>
              <a:latin typeface="DIN Condensed" pitchFamily="2" charset="0"/>
            </a:endParaRPr>
          </a:p>
        </p:txBody>
      </p:sp>
      <p:sp>
        <p:nvSpPr>
          <p:cNvPr id="19" name="文本框 18">
            <a:extLst>
              <a:ext uri="{FF2B5EF4-FFF2-40B4-BE49-F238E27FC236}">
                <a16:creationId xmlns:a16="http://schemas.microsoft.com/office/drawing/2014/main" id="{C8E63512-024B-7B14-5A31-34427F2807EE}"/>
              </a:ext>
            </a:extLst>
          </p:cNvPr>
          <p:cNvSpPr txBox="1"/>
          <p:nvPr/>
        </p:nvSpPr>
        <p:spPr>
          <a:xfrm>
            <a:off x="8000165" y="2722232"/>
            <a:ext cx="1185303" cy="338554"/>
          </a:xfrm>
          <a:prstGeom prst="rect">
            <a:avLst/>
          </a:prstGeom>
          <a:noFill/>
        </p:spPr>
        <p:txBody>
          <a:bodyPr wrap="square" rtlCol="0">
            <a:spAutoFit/>
          </a:bodyPr>
          <a:lstStyle/>
          <a:p>
            <a:r>
              <a:rPr lang="en-US" altLang="zh-CN" sz="1600" dirty="0">
                <a:solidFill>
                  <a:schemeClr val="bg1"/>
                </a:solidFill>
                <a:latin typeface="DIN Condensed" pitchFamily="2" charset="0"/>
              </a:rPr>
              <a:t>2017</a:t>
            </a:r>
            <a:endParaRPr lang="zh-CN" altLang="en-US" sz="1600" dirty="0">
              <a:solidFill>
                <a:schemeClr val="bg1"/>
              </a:solidFill>
              <a:latin typeface="DIN Condensed" pitchFamily="2" charset="0"/>
            </a:endParaRPr>
          </a:p>
        </p:txBody>
      </p:sp>
      <p:sp>
        <p:nvSpPr>
          <p:cNvPr id="20" name="文本框 19">
            <a:extLst>
              <a:ext uri="{FF2B5EF4-FFF2-40B4-BE49-F238E27FC236}">
                <a16:creationId xmlns:a16="http://schemas.microsoft.com/office/drawing/2014/main" id="{BBC2485F-D596-9361-2772-AFB663E56C41}"/>
              </a:ext>
            </a:extLst>
          </p:cNvPr>
          <p:cNvSpPr txBox="1"/>
          <p:nvPr/>
        </p:nvSpPr>
        <p:spPr>
          <a:xfrm>
            <a:off x="7022816" y="3515098"/>
            <a:ext cx="1185303" cy="338554"/>
          </a:xfrm>
          <a:prstGeom prst="rect">
            <a:avLst/>
          </a:prstGeom>
          <a:noFill/>
        </p:spPr>
        <p:txBody>
          <a:bodyPr wrap="square" rtlCol="0">
            <a:spAutoFit/>
          </a:bodyPr>
          <a:lstStyle/>
          <a:p>
            <a:r>
              <a:rPr lang="en-US" altLang="zh-CN" sz="1600" dirty="0">
                <a:solidFill>
                  <a:schemeClr val="bg1"/>
                </a:solidFill>
                <a:latin typeface="DIN Condensed" pitchFamily="2" charset="0"/>
              </a:rPr>
              <a:t>2015</a:t>
            </a:r>
            <a:endParaRPr lang="zh-CN" altLang="en-US" sz="1600" dirty="0">
              <a:solidFill>
                <a:schemeClr val="bg1"/>
              </a:solidFill>
              <a:latin typeface="DIN Condensed" pitchFamily="2" charset="0"/>
            </a:endParaRPr>
          </a:p>
        </p:txBody>
      </p:sp>
      <p:sp>
        <p:nvSpPr>
          <p:cNvPr id="21" name="文本框 20">
            <a:extLst>
              <a:ext uri="{FF2B5EF4-FFF2-40B4-BE49-F238E27FC236}">
                <a16:creationId xmlns:a16="http://schemas.microsoft.com/office/drawing/2014/main" id="{60DFC8D2-CEEB-F250-E27A-02337049415A}"/>
              </a:ext>
            </a:extLst>
          </p:cNvPr>
          <p:cNvSpPr txBox="1"/>
          <p:nvPr/>
        </p:nvSpPr>
        <p:spPr>
          <a:xfrm>
            <a:off x="9022225" y="3517351"/>
            <a:ext cx="1185303" cy="338554"/>
          </a:xfrm>
          <a:prstGeom prst="rect">
            <a:avLst/>
          </a:prstGeom>
          <a:noFill/>
        </p:spPr>
        <p:txBody>
          <a:bodyPr wrap="square" rtlCol="0">
            <a:spAutoFit/>
          </a:bodyPr>
          <a:lstStyle/>
          <a:p>
            <a:r>
              <a:rPr lang="en-US" altLang="zh-CN" sz="1600" dirty="0">
                <a:solidFill>
                  <a:schemeClr val="bg1"/>
                </a:solidFill>
                <a:latin typeface="DIN Condensed" pitchFamily="2" charset="0"/>
              </a:rPr>
              <a:t>2017</a:t>
            </a:r>
            <a:endParaRPr lang="zh-CN" altLang="en-US" sz="1600" dirty="0">
              <a:solidFill>
                <a:schemeClr val="bg1"/>
              </a:solidFill>
              <a:latin typeface="DIN Condensed" pitchFamily="2" charset="0"/>
            </a:endParaRPr>
          </a:p>
        </p:txBody>
      </p:sp>
      <p:sp>
        <p:nvSpPr>
          <p:cNvPr id="22" name="文本框 21">
            <a:extLst>
              <a:ext uri="{FF2B5EF4-FFF2-40B4-BE49-F238E27FC236}">
                <a16:creationId xmlns:a16="http://schemas.microsoft.com/office/drawing/2014/main" id="{5E0AE781-4A64-2D54-5AA6-3150FBA60708}"/>
              </a:ext>
            </a:extLst>
          </p:cNvPr>
          <p:cNvSpPr txBox="1"/>
          <p:nvPr/>
        </p:nvSpPr>
        <p:spPr>
          <a:xfrm>
            <a:off x="9787363" y="2718370"/>
            <a:ext cx="1255919" cy="338554"/>
          </a:xfrm>
          <a:prstGeom prst="rect">
            <a:avLst/>
          </a:prstGeom>
          <a:noFill/>
        </p:spPr>
        <p:txBody>
          <a:bodyPr wrap="square" rtlCol="0">
            <a:spAutoFit/>
          </a:bodyPr>
          <a:lstStyle/>
          <a:p>
            <a:r>
              <a:rPr lang="en-US" altLang="zh-CN" sz="1600" dirty="0">
                <a:solidFill>
                  <a:schemeClr val="bg1"/>
                </a:solidFill>
                <a:latin typeface="DIN Condensed" pitchFamily="2" charset="0"/>
              </a:rPr>
              <a:t>33 YEARS</a:t>
            </a:r>
            <a:endParaRPr lang="zh-CN" altLang="en-US" sz="1600" dirty="0">
              <a:solidFill>
                <a:schemeClr val="bg1"/>
              </a:solidFill>
              <a:latin typeface="DIN Condensed" pitchFamily="2" charset="0"/>
            </a:endParaRPr>
          </a:p>
        </p:txBody>
      </p:sp>
      <p:pic>
        <p:nvPicPr>
          <p:cNvPr id="3" name="图片 2">
            <a:extLst>
              <a:ext uri="{FF2B5EF4-FFF2-40B4-BE49-F238E27FC236}">
                <a16:creationId xmlns:a16="http://schemas.microsoft.com/office/drawing/2014/main" id="{B77D34A7-47FC-4628-FA36-4AF2CD654F64}"/>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12699" y="3080566"/>
            <a:ext cx="12204700" cy="419801"/>
          </a:xfrm>
          <a:prstGeom prst="rect">
            <a:avLst/>
          </a:prstGeom>
        </p:spPr>
      </p:pic>
      <p:sp>
        <p:nvSpPr>
          <p:cNvPr id="56" name="Rectangle 55">
            <a:extLst>
              <a:ext uri="{FF2B5EF4-FFF2-40B4-BE49-F238E27FC236}">
                <a16:creationId xmlns:a16="http://schemas.microsoft.com/office/drawing/2014/main" id="{52ACA291-91C5-5544-9343-EF08EE0D995A}"/>
              </a:ext>
            </a:extLst>
          </p:cNvPr>
          <p:cNvSpPr/>
          <p:nvPr/>
        </p:nvSpPr>
        <p:spPr>
          <a:xfrm>
            <a:off x="10691689" y="3743699"/>
            <a:ext cx="1526417" cy="1569660"/>
          </a:xfrm>
          <a:prstGeom prst="rect">
            <a:avLst/>
          </a:prstGeom>
        </p:spPr>
        <p:txBody>
          <a:bodyPr wrap="square">
            <a:spAutoFit/>
          </a:bodyPr>
          <a:lstStyle/>
          <a:p>
            <a:r>
              <a:rPr lang="en-US" altLang="zh-CN" sz="1600" dirty="0">
                <a:solidFill>
                  <a:schemeClr val="bg1"/>
                </a:solidFill>
                <a:latin typeface="DIN Condensed" pitchFamily="2" charset="0"/>
              </a:rPr>
              <a:t>Annual export volume exceeded 70 million USD;</a:t>
            </a:r>
          </a:p>
          <a:p>
            <a:r>
              <a:rPr lang="en-US" altLang="zh-CN" sz="1600" dirty="0">
                <a:solidFill>
                  <a:schemeClr val="bg1"/>
                </a:solidFill>
                <a:latin typeface="DIN Condensed" pitchFamily="2" charset="0"/>
              </a:rPr>
              <a:t>Annual revenue exceeded 90 million USD.</a:t>
            </a:r>
            <a:endParaRPr lang="zh-CN" altLang="en-US" sz="1600" dirty="0">
              <a:solidFill>
                <a:schemeClr val="bg1"/>
              </a:solidFill>
              <a:latin typeface="DIN Condensed" pitchFamily="2" charset="0"/>
            </a:endParaRPr>
          </a:p>
        </p:txBody>
      </p:sp>
      <p:sp>
        <p:nvSpPr>
          <p:cNvPr id="58" name="文本框 63">
            <a:extLst>
              <a:ext uri="{FF2B5EF4-FFF2-40B4-BE49-F238E27FC236}">
                <a16:creationId xmlns:a16="http://schemas.microsoft.com/office/drawing/2014/main" id="{0DBDBEA6-3EFB-8441-8F59-2086D4939CF3}"/>
              </a:ext>
            </a:extLst>
          </p:cNvPr>
          <p:cNvSpPr txBox="1"/>
          <p:nvPr/>
        </p:nvSpPr>
        <p:spPr>
          <a:xfrm>
            <a:off x="64833" y="3746066"/>
            <a:ext cx="1982341" cy="1077218"/>
          </a:xfrm>
          <a:prstGeom prst="rect">
            <a:avLst/>
          </a:prstGeom>
          <a:noFill/>
        </p:spPr>
        <p:txBody>
          <a:bodyPr wrap="square">
            <a:spAutoFit/>
          </a:bodyPr>
          <a:lstStyle/>
          <a:p>
            <a:r>
              <a:rPr lang="en-US" altLang="zh-CN" sz="1600" dirty="0">
                <a:solidFill>
                  <a:schemeClr val="bg1"/>
                </a:solidFill>
                <a:latin typeface="DIN Condensed" pitchFamily="2" charset="0"/>
              </a:rPr>
              <a:t>One of the first </a:t>
            </a:r>
          </a:p>
          <a:p>
            <a:r>
              <a:rPr lang="en-US" altLang="zh-CN" sz="1600" dirty="0">
                <a:solidFill>
                  <a:schemeClr val="bg1"/>
                </a:solidFill>
                <a:latin typeface="DIN Condensed" pitchFamily="2" charset="0"/>
              </a:rPr>
              <a:t>Volvo Penta GOEM</a:t>
            </a:r>
          </a:p>
          <a:p>
            <a:r>
              <a:rPr lang="en-US" altLang="zh-CN" sz="1600" dirty="0">
                <a:solidFill>
                  <a:schemeClr val="bg1"/>
                </a:solidFill>
                <a:latin typeface="DIN Condensed" pitchFamily="2" charset="0"/>
              </a:rPr>
              <a:t>OEM OF CUMMINS</a:t>
            </a:r>
          </a:p>
          <a:p>
            <a:r>
              <a:rPr lang="en-US" altLang="zh-CN" sz="1600" dirty="0">
                <a:solidFill>
                  <a:schemeClr val="bg1"/>
                </a:solidFill>
                <a:latin typeface="DIN Condensed" pitchFamily="2" charset="0"/>
              </a:rPr>
              <a:t>OEM OF STAMFORD.</a:t>
            </a:r>
            <a:endParaRPr lang="zh-CN" altLang="en-US" sz="1600" dirty="0">
              <a:solidFill>
                <a:schemeClr val="bg1"/>
              </a:solidFill>
              <a:latin typeface="DIN Condensed" pitchFamily="2" charset="0"/>
            </a:endParaRPr>
          </a:p>
        </p:txBody>
      </p:sp>
      <p:sp>
        <p:nvSpPr>
          <p:cNvPr id="59" name="文本框 12">
            <a:extLst>
              <a:ext uri="{FF2B5EF4-FFF2-40B4-BE49-F238E27FC236}">
                <a16:creationId xmlns:a16="http://schemas.microsoft.com/office/drawing/2014/main" id="{78A95837-0BD8-6242-AE94-0883553644E8}"/>
              </a:ext>
            </a:extLst>
          </p:cNvPr>
          <p:cNvSpPr txBox="1"/>
          <p:nvPr/>
        </p:nvSpPr>
        <p:spPr>
          <a:xfrm>
            <a:off x="54228" y="3517351"/>
            <a:ext cx="1185303" cy="338554"/>
          </a:xfrm>
          <a:prstGeom prst="rect">
            <a:avLst/>
          </a:prstGeom>
          <a:noFill/>
        </p:spPr>
        <p:txBody>
          <a:bodyPr wrap="square" rtlCol="0">
            <a:spAutoFit/>
          </a:bodyPr>
          <a:lstStyle/>
          <a:p>
            <a:r>
              <a:rPr lang="en-US" altLang="zh-CN" sz="1600" dirty="0">
                <a:solidFill>
                  <a:schemeClr val="bg1"/>
                </a:solidFill>
                <a:latin typeface="DIN Condensed" pitchFamily="2" charset="0"/>
              </a:rPr>
              <a:t>1998</a:t>
            </a:r>
            <a:endParaRPr lang="zh-CN" altLang="en-US" sz="1600" dirty="0">
              <a:solidFill>
                <a:schemeClr val="bg1"/>
              </a:solidFill>
              <a:latin typeface="DIN Condensed" pitchFamily="2" charset="0"/>
            </a:endParaRPr>
          </a:p>
        </p:txBody>
      </p:sp>
      <p:cxnSp>
        <p:nvCxnSpPr>
          <p:cNvPr id="30" name="直接连接符 29">
            <a:extLst>
              <a:ext uri="{FF2B5EF4-FFF2-40B4-BE49-F238E27FC236}">
                <a16:creationId xmlns:a16="http://schemas.microsoft.com/office/drawing/2014/main" id="{9788E79D-6047-7940-78D4-E977D427B44A}"/>
              </a:ext>
            </a:extLst>
          </p:cNvPr>
          <p:cNvCxnSpPr>
            <a:cxnSpLocks/>
          </p:cNvCxnSpPr>
          <p:nvPr/>
        </p:nvCxnSpPr>
        <p:spPr>
          <a:xfrm>
            <a:off x="10727426" y="3624492"/>
            <a:ext cx="0" cy="2828050"/>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67" name="直接连接符 66">
            <a:extLst>
              <a:ext uri="{FF2B5EF4-FFF2-40B4-BE49-F238E27FC236}">
                <a16:creationId xmlns:a16="http://schemas.microsoft.com/office/drawing/2014/main" id="{1E9B6762-4F06-EB93-4FE1-FED98773D335}"/>
              </a:ext>
            </a:extLst>
          </p:cNvPr>
          <p:cNvCxnSpPr>
            <a:cxnSpLocks/>
          </p:cNvCxnSpPr>
          <p:nvPr/>
        </p:nvCxnSpPr>
        <p:spPr>
          <a:xfrm>
            <a:off x="1946304" y="3620145"/>
            <a:ext cx="0" cy="2159597"/>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0" name="直接连接符 69">
            <a:extLst>
              <a:ext uri="{FF2B5EF4-FFF2-40B4-BE49-F238E27FC236}">
                <a16:creationId xmlns:a16="http://schemas.microsoft.com/office/drawing/2014/main" id="{6BBD2300-652E-CC13-438B-A20842D3923F}"/>
              </a:ext>
            </a:extLst>
          </p:cNvPr>
          <p:cNvCxnSpPr>
            <a:cxnSpLocks/>
          </p:cNvCxnSpPr>
          <p:nvPr/>
        </p:nvCxnSpPr>
        <p:spPr>
          <a:xfrm>
            <a:off x="3600819" y="3619957"/>
            <a:ext cx="0" cy="1877329"/>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31" name="直接连接符 130">
            <a:extLst>
              <a:ext uri="{FF2B5EF4-FFF2-40B4-BE49-F238E27FC236}">
                <a16:creationId xmlns:a16="http://schemas.microsoft.com/office/drawing/2014/main" id="{C441819C-B20D-7860-2DCD-2B9D28675003}"/>
              </a:ext>
            </a:extLst>
          </p:cNvPr>
          <p:cNvCxnSpPr>
            <a:cxnSpLocks/>
          </p:cNvCxnSpPr>
          <p:nvPr/>
        </p:nvCxnSpPr>
        <p:spPr>
          <a:xfrm>
            <a:off x="9048855" y="3617770"/>
            <a:ext cx="0" cy="3082387"/>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sp>
        <p:nvSpPr>
          <p:cNvPr id="2" name="矩形 1">
            <a:extLst>
              <a:ext uri="{FF2B5EF4-FFF2-40B4-BE49-F238E27FC236}">
                <a16:creationId xmlns:a16="http://schemas.microsoft.com/office/drawing/2014/main" id="{8DD7D412-738C-E896-5402-2E6548B6CF36}"/>
              </a:ext>
            </a:extLst>
          </p:cNvPr>
          <p:cNvSpPr/>
          <p:nvPr/>
        </p:nvSpPr>
        <p:spPr>
          <a:xfrm>
            <a:off x="9110368" y="5779742"/>
            <a:ext cx="1291416" cy="865611"/>
          </a:xfrm>
          <a:prstGeom prst="rect">
            <a:avLst/>
          </a:prstGeom>
          <a:blipFill rotWithShape="1">
            <a:blip r:embed="rId16" cstate="email">
              <a:extLst>
                <a:ext uri="{28A0092B-C50C-407E-A947-70E740481C1C}">
                  <a14:useLocalDpi xmlns:a14="http://schemas.microsoft.com/office/drawing/2010/main"/>
                </a:ext>
              </a:extLst>
            </a:blip>
            <a:srcRect/>
            <a:stretch>
              <a:fillRect l="-70000" r="-70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zh-CN" altLang="en-US"/>
          </a:p>
        </p:txBody>
      </p:sp>
      <p:sp>
        <p:nvSpPr>
          <p:cNvPr id="4" name="矩形 3">
            <a:extLst>
              <a:ext uri="{FF2B5EF4-FFF2-40B4-BE49-F238E27FC236}">
                <a16:creationId xmlns:a16="http://schemas.microsoft.com/office/drawing/2014/main" id="{FDBBADB8-C114-82BC-C20D-6C4E9FBBEF3D}"/>
              </a:ext>
            </a:extLst>
          </p:cNvPr>
          <p:cNvSpPr/>
          <p:nvPr/>
        </p:nvSpPr>
        <p:spPr>
          <a:xfrm>
            <a:off x="10775552" y="5539482"/>
            <a:ext cx="1148718" cy="862380"/>
          </a:xfrm>
          <a:prstGeom prst="rect">
            <a:avLst/>
          </a:prstGeom>
          <a:blipFill rotWithShape="1">
            <a:blip r:embed="rId17" cstate="hqprint">
              <a:extLst>
                <a:ext uri="{28A0092B-C50C-407E-A947-70E740481C1C}">
                  <a14:useLocalDpi xmlns:a14="http://schemas.microsoft.com/office/drawing/2010/main"/>
                </a:ext>
              </a:extLst>
            </a:blip>
            <a:srcRect/>
            <a:stretch>
              <a:fillRect l="-16000" r="-16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zh-CN" altLang="en-US"/>
          </a:p>
        </p:txBody>
      </p:sp>
      <p:sp>
        <p:nvSpPr>
          <p:cNvPr id="6" name="文本框 5">
            <a:extLst>
              <a:ext uri="{FF2B5EF4-FFF2-40B4-BE49-F238E27FC236}">
                <a16:creationId xmlns:a16="http://schemas.microsoft.com/office/drawing/2014/main" id="{F68B182A-E3FC-0966-3F02-61CEF2A2E4B4}"/>
              </a:ext>
            </a:extLst>
          </p:cNvPr>
          <p:cNvSpPr txBox="1"/>
          <p:nvPr/>
        </p:nvSpPr>
        <p:spPr>
          <a:xfrm>
            <a:off x="10688190" y="3517351"/>
            <a:ext cx="1185303" cy="338554"/>
          </a:xfrm>
          <a:prstGeom prst="rect">
            <a:avLst/>
          </a:prstGeom>
          <a:noFill/>
        </p:spPr>
        <p:txBody>
          <a:bodyPr wrap="square" rtlCol="0">
            <a:spAutoFit/>
          </a:bodyPr>
          <a:lstStyle/>
          <a:p>
            <a:r>
              <a:rPr lang="en-US" altLang="zh-CN" sz="1600" dirty="0">
                <a:solidFill>
                  <a:schemeClr val="bg1"/>
                </a:solidFill>
                <a:latin typeface="DIN Condensed" pitchFamily="2" charset="0"/>
              </a:rPr>
              <a:t>2024-2025</a:t>
            </a:r>
            <a:endParaRPr lang="zh-CN" altLang="en-US" sz="1600" dirty="0">
              <a:solidFill>
                <a:schemeClr val="bg1"/>
              </a:solidFill>
              <a:latin typeface="DIN Condensed" pitchFamily="2" charset="0"/>
            </a:endParaRPr>
          </a:p>
        </p:txBody>
      </p:sp>
      <p:pic>
        <p:nvPicPr>
          <p:cNvPr id="62" name="图片 101">
            <a:extLst>
              <a:ext uri="{FF2B5EF4-FFF2-40B4-BE49-F238E27FC236}">
                <a16:creationId xmlns:a16="http://schemas.microsoft.com/office/drawing/2014/main" id="{94AB46D6-12EB-DC45-99CC-E4C9D66FCEB9}"/>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flipH="1">
            <a:off x="3682754" y="4882444"/>
            <a:ext cx="1384333" cy="860837"/>
          </a:xfrm>
          <a:prstGeom prst="rect">
            <a:avLst/>
          </a:prstGeom>
        </p:spPr>
      </p:pic>
    </p:spTree>
    <p:extLst>
      <p:ext uri="{BB962C8B-B14F-4D97-AF65-F5344CB8AC3E}">
        <p14:creationId xmlns:p14="http://schemas.microsoft.com/office/powerpoint/2010/main" val="11135787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anner1 英文1.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027" y="1419143"/>
            <a:ext cx="12207027" cy="3755812"/>
          </a:xfrm>
          <a:prstGeom prst="rect">
            <a:avLst/>
          </a:prstGeom>
        </p:spPr>
      </p:pic>
      <p:pic>
        <p:nvPicPr>
          <p:cNvPr id="7" name="Picture 6" descr="SX.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8" name="Picture 7" descr="Screen Shot 2018-01-11 at 2.23.09 PM.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805451" y="284451"/>
            <a:ext cx="899672" cy="1335784"/>
          </a:xfrm>
          <a:prstGeom prst="rect">
            <a:avLst/>
          </a:prstGeom>
        </p:spPr>
      </p:pic>
      <p:pic>
        <p:nvPicPr>
          <p:cNvPr id="9" name="Picture 8" descr="Screen Shot 2018-01-11 at 2.21.29 PM.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787598" y="284452"/>
            <a:ext cx="1912603" cy="1335785"/>
          </a:xfrm>
          <a:prstGeom prst="rect">
            <a:avLst/>
          </a:prstGeom>
        </p:spPr>
      </p:pic>
      <p:pic>
        <p:nvPicPr>
          <p:cNvPr id="10" name="Picture 9" descr="Screen Shot 2018-01-11 at 2.21.43 PM.png"/>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795374" y="284450"/>
            <a:ext cx="1912603" cy="1335785"/>
          </a:xfrm>
          <a:prstGeom prst="rect">
            <a:avLst/>
          </a:prstGeom>
        </p:spPr>
      </p:pic>
      <p:pic>
        <p:nvPicPr>
          <p:cNvPr id="11" name="Picture 10" descr="Screen Shot 2018-01-11 at 2.23.18 PM.pn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1011017" y="284452"/>
            <a:ext cx="994228" cy="1336360"/>
          </a:xfrm>
          <a:prstGeom prst="rect">
            <a:avLst/>
          </a:prstGeom>
        </p:spPr>
      </p:pic>
      <p:pic>
        <p:nvPicPr>
          <p:cNvPr id="12" name="Picture 11" descr="Screen Shot 2018-01-11 at 2.22.00 PM.png"/>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814166" y="284451"/>
            <a:ext cx="972132" cy="1335784"/>
          </a:xfrm>
          <a:prstGeom prst="rect">
            <a:avLst/>
          </a:prstGeom>
        </p:spPr>
      </p:pic>
      <p:pic>
        <p:nvPicPr>
          <p:cNvPr id="13" name="Picture 12" descr="Screen Shot 2018-01-11 at 2.22.52 PM.png"/>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890954" y="284452"/>
            <a:ext cx="920540" cy="1336361"/>
          </a:xfrm>
          <a:prstGeom prst="rect">
            <a:avLst/>
          </a:prstGeom>
        </p:spPr>
      </p:pic>
      <p:pic>
        <p:nvPicPr>
          <p:cNvPr id="14" name="Picture 13" descr="Screen Shot 2018-01-11 at 2.22.32 PM.png"/>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9986339" y="284452"/>
            <a:ext cx="925173" cy="1336361"/>
          </a:xfrm>
          <a:prstGeom prst="rect">
            <a:avLst/>
          </a:prstGeom>
        </p:spPr>
      </p:pic>
      <p:pic>
        <p:nvPicPr>
          <p:cNvPr id="15" name="Picture 14" descr="831764824032_.pic.jpg"/>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8945116" y="284451"/>
            <a:ext cx="969585" cy="1335784"/>
          </a:xfrm>
          <a:prstGeom prst="rect">
            <a:avLst/>
          </a:prstGeom>
        </p:spPr>
      </p:pic>
      <p:pic>
        <p:nvPicPr>
          <p:cNvPr id="16" name="Picture 15"/>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10618521" y="5787591"/>
            <a:ext cx="1386724" cy="970853"/>
          </a:xfrm>
          <a:prstGeom prst="rect">
            <a:avLst/>
          </a:prstGeom>
          <a:noFill/>
          <a:ln w="57150" cap="flat" cmpd="sng" algn="ctr">
            <a:gradFill>
              <a:gsLst>
                <a:gs pos="0">
                  <a:schemeClr val="tx1"/>
                </a:gs>
                <a:gs pos="50000">
                  <a:schemeClr val="accent1">
                    <a:shade val="67500"/>
                    <a:satMod val="115000"/>
                  </a:schemeClr>
                </a:gs>
                <a:gs pos="100000">
                  <a:schemeClr val="accent1">
                    <a:shade val="100000"/>
                    <a:satMod val="115000"/>
                  </a:schemeClr>
                </a:gs>
              </a:gsLst>
              <a:lin ang="5400000" scaled="0"/>
            </a:gradFill>
            <a:prstDash val="solid"/>
            <a:miter lim="800000"/>
            <a:headEnd/>
            <a:tailEnd/>
          </a:ln>
          <a:effectLst/>
        </p:spPr>
      </p:pic>
      <p:pic>
        <p:nvPicPr>
          <p:cNvPr id="17" name="Picture 16"/>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8958949" y="4618930"/>
            <a:ext cx="1383428" cy="931263"/>
          </a:xfrm>
          <a:prstGeom prst="rect">
            <a:avLst/>
          </a:prstGeom>
          <a:noFill/>
          <a:ln w="57150" cap="flat" cmpd="sng" algn="ctr">
            <a:gradFill>
              <a:gsLst>
                <a:gs pos="0">
                  <a:schemeClr val="tx1"/>
                </a:gs>
                <a:gs pos="50000">
                  <a:schemeClr val="accent1">
                    <a:shade val="67500"/>
                    <a:satMod val="115000"/>
                  </a:schemeClr>
                </a:gs>
                <a:gs pos="100000">
                  <a:schemeClr val="accent1">
                    <a:shade val="100000"/>
                    <a:satMod val="115000"/>
                  </a:schemeClr>
                </a:gs>
              </a:gsLst>
              <a:lin ang="5400000" scaled="0"/>
            </a:gradFill>
            <a:prstDash val="solid"/>
            <a:miter lim="800000"/>
            <a:headEnd/>
            <a:tailEnd/>
          </a:ln>
          <a:effectLst/>
        </p:spPr>
      </p:pic>
      <p:pic>
        <p:nvPicPr>
          <p:cNvPr id="18" name="Picture 17"/>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8958949" y="5787591"/>
            <a:ext cx="1408171" cy="955525"/>
          </a:xfrm>
          <a:prstGeom prst="rect">
            <a:avLst/>
          </a:prstGeom>
          <a:noFill/>
          <a:ln w="57150" cap="flat" cmpd="sng" algn="ctr">
            <a:gradFill>
              <a:gsLst>
                <a:gs pos="0">
                  <a:schemeClr val="tx1"/>
                </a:gs>
                <a:gs pos="50000">
                  <a:schemeClr val="accent1">
                    <a:shade val="67500"/>
                    <a:satMod val="115000"/>
                  </a:schemeClr>
                </a:gs>
                <a:gs pos="100000">
                  <a:schemeClr val="accent1">
                    <a:shade val="100000"/>
                    <a:satMod val="115000"/>
                  </a:schemeClr>
                </a:gs>
              </a:gsLst>
              <a:lin ang="5400000" scaled="0"/>
            </a:gradFill>
            <a:prstDash val="solid"/>
            <a:miter lim="800000"/>
            <a:headEnd/>
            <a:tailEnd/>
          </a:ln>
          <a:effectLst/>
        </p:spPr>
      </p:pic>
      <p:pic>
        <p:nvPicPr>
          <p:cNvPr id="19" name="Picture 18" descr="IACS.png"/>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10618521" y="4722526"/>
            <a:ext cx="753636" cy="692100"/>
          </a:xfrm>
          <a:prstGeom prst="rect">
            <a:avLst/>
          </a:prstGeom>
        </p:spPr>
      </p:pic>
      <p:pic>
        <p:nvPicPr>
          <p:cNvPr id="20" name="Picture 19" descr="SIOW_WebsiteLogos-79.jpg"/>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11349988" y="4722527"/>
            <a:ext cx="655257" cy="692100"/>
          </a:xfrm>
          <a:prstGeom prst="rect">
            <a:avLst/>
          </a:prstGeom>
        </p:spPr>
      </p:pic>
      <p:pic>
        <p:nvPicPr>
          <p:cNvPr id="21" name="Picture 20" descr="1-150H4140315161.jpg"/>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7406685" y="4705335"/>
            <a:ext cx="1407592" cy="1876789"/>
          </a:xfrm>
          <a:prstGeom prst="rect">
            <a:avLst/>
          </a:prstGeom>
        </p:spPr>
      </p:pic>
      <p:pic>
        <p:nvPicPr>
          <p:cNvPr id="22" name="Picture 21" descr="1-150H41355192Q.jpg"/>
          <p:cNvPicPr>
            <a:picLocks noChangeAspect="1"/>
          </p:cNvPicPr>
          <p:nvPr/>
        </p:nvPicPr>
        <p:blipFill>
          <a:blip r:embed="rId19" cstate="email">
            <a:extLst>
              <a:ext uri="{28A0092B-C50C-407E-A947-70E740481C1C}">
                <a14:useLocalDpi xmlns:a14="http://schemas.microsoft.com/office/drawing/2010/main"/>
              </a:ext>
            </a:extLst>
          </a:blip>
          <a:stretch>
            <a:fillRect/>
          </a:stretch>
        </p:blipFill>
        <p:spPr>
          <a:xfrm>
            <a:off x="5862661" y="4705334"/>
            <a:ext cx="1407593" cy="1876791"/>
          </a:xfrm>
          <a:prstGeom prst="rect">
            <a:avLst/>
          </a:prstGeom>
        </p:spPr>
      </p:pic>
      <p:pic>
        <p:nvPicPr>
          <p:cNvPr id="23" name="Picture 22" descr="Screen Shot 2018-01-02 at 4.45.04 PM.png"/>
          <p:cNvPicPr>
            <a:picLocks noChangeAspect="1"/>
          </p:cNvPicPr>
          <p:nvPr/>
        </p:nvPicPr>
        <p:blipFill>
          <a:blip r:embed="rId20" cstate="email">
            <a:extLst>
              <a:ext uri="{28A0092B-C50C-407E-A947-70E740481C1C}">
                <a14:useLocalDpi xmlns:a14="http://schemas.microsoft.com/office/drawing/2010/main"/>
              </a:ext>
            </a:extLst>
          </a:blip>
          <a:stretch>
            <a:fillRect/>
          </a:stretch>
        </p:blipFill>
        <p:spPr>
          <a:xfrm>
            <a:off x="1552359" y="4722529"/>
            <a:ext cx="1329400" cy="1859596"/>
          </a:xfrm>
          <a:prstGeom prst="rect">
            <a:avLst/>
          </a:prstGeom>
        </p:spPr>
      </p:pic>
      <p:pic>
        <p:nvPicPr>
          <p:cNvPr id="24" name="Picture 23" descr="Screen Shot 2018-01-02 at 4.44.31 PM.png"/>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3018603" y="4722527"/>
            <a:ext cx="1324963" cy="1859596"/>
          </a:xfrm>
          <a:prstGeom prst="rect">
            <a:avLst/>
          </a:prstGeom>
        </p:spPr>
      </p:pic>
      <p:pic>
        <p:nvPicPr>
          <p:cNvPr id="25" name="Picture 24" descr="Screen Shot 2018-01-02 at 4.45.32 PM.png"/>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4438793" y="4722528"/>
            <a:ext cx="1330483" cy="1859595"/>
          </a:xfrm>
          <a:prstGeom prst="rect">
            <a:avLst/>
          </a:prstGeom>
        </p:spPr>
      </p:pic>
      <p:sp>
        <p:nvSpPr>
          <p:cNvPr id="26" name="TextBox 25"/>
          <p:cNvSpPr txBox="1"/>
          <p:nvPr/>
        </p:nvSpPr>
        <p:spPr>
          <a:xfrm>
            <a:off x="-15027" y="294890"/>
            <a:ext cx="1465466" cy="1200329"/>
          </a:xfrm>
          <a:prstGeom prst="rect">
            <a:avLst/>
          </a:prstGeom>
          <a:noFill/>
        </p:spPr>
        <p:txBody>
          <a:bodyPr wrap="none" rtlCol="0">
            <a:spAutoFit/>
          </a:bodyPr>
          <a:lstStyle/>
          <a:p>
            <a:r>
              <a:rPr lang="en-US" sz="2400" dirty="0">
                <a:solidFill>
                  <a:schemeClr val="bg1"/>
                </a:solidFill>
                <a:latin typeface="DIN Condensed Bold"/>
                <a:cs typeface="DIN Condensed Bold"/>
              </a:rPr>
              <a:t>CERTIFIED</a:t>
            </a:r>
          </a:p>
          <a:p>
            <a:r>
              <a:rPr lang="en-US" sz="2400" dirty="0">
                <a:solidFill>
                  <a:schemeClr val="bg1"/>
                </a:solidFill>
                <a:latin typeface="DIN Condensed Bold"/>
                <a:cs typeface="DIN Condensed Bold"/>
              </a:rPr>
              <a:t>OEM </a:t>
            </a:r>
          </a:p>
          <a:p>
            <a:r>
              <a:rPr lang="en-US" sz="2400" dirty="0">
                <a:solidFill>
                  <a:schemeClr val="bg1"/>
                </a:solidFill>
                <a:latin typeface="DIN Condensed Bold"/>
                <a:cs typeface="DIN Condensed Bold"/>
              </a:rPr>
              <a:t>CERTIFICATES</a:t>
            </a:r>
          </a:p>
        </p:txBody>
      </p:sp>
      <p:sp>
        <p:nvSpPr>
          <p:cNvPr id="27" name="TextBox 26"/>
          <p:cNvSpPr txBox="1"/>
          <p:nvPr/>
        </p:nvSpPr>
        <p:spPr>
          <a:xfrm>
            <a:off x="60673" y="3561355"/>
            <a:ext cx="1528624" cy="3046411"/>
          </a:xfrm>
          <a:prstGeom prst="rect">
            <a:avLst/>
          </a:prstGeom>
          <a:noFill/>
        </p:spPr>
        <p:txBody>
          <a:bodyPr wrap="square" rtlCol="0">
            <a:spAutoFit/>
          </a:bodyPr>
          <a:lstStyle/>
          <a:p>
            <a:r>
              <a:rPr lang="en-US" sz="2400" dirty="0">
                <a:solidFill>
                  <a:schemeClr val="bg1"/>
                </a:solidFill>
                <a:latin typeface="DIN Condensed Bold"/>
                <a:cs typeface="DIN Condensed Bold"/>
              </a:rPr>
              <a:t>ISO</a:t>
            </a:r>
          </a:p>
          <a:p>
            <a:r>
              <a:rPr lang="en-US" sz="1333" dirty="0">
                <a:solidFill>
                  <a:schemeClr val="bg1"/>
                </a:solidFill>
                <a:latin typeface="Avenir Next Condensed Bold"/>
                <a:cs typeface="Avenir Next Condensed Bold"/>
              </a:rPr>
              <a:t>9001/14001/45001</a:t>
            </a:r>
          </a:p>
          <a:p>
            <a:endParaRPr lang="en-US" sz="1333" dirty="0">
              <a:solidFill>
                <a:schemeClr val="bg1"/>
              </a:solidFill>
              <a:latin typeface="Avenir Next Condensed Bold"/>
              <a:cs typeface="Avenir Next Condensed Bold"/>
            </a:endParaRPr>
          </a:p>
          <a:p>
            <a:r>
              <a:rPr lang="en-US" sz="2400" dirty="0">
                <a:solidFill>
                  <a:schemeClr val="bg1"/>
                </a:solidFill>
                <a:latin typeface="DIN Condensed Bold"/>
                <a:cs typeface="DIN Condensed Bold"/>
              </a:rPr>
              <a:t>CE</a:t>
            </a:r>
          </a:p>
          <a:p>
            <a:endParaRPr lang="en-US" sz="1333" dirty="0">
              <a:solidFill>
                <a:schemeClr val="bg1"/>
              </a:solidFill>
              <a:latin typeface="Avenir Next Condensed Bold"/>
              <a:cs typeface="Avenir Next Condensed Bold"/>
            </a:endParaRPr>
          </a:p>
          <a:p>
            <a:r>
              <a:rPr lang="en-US" sz="1333" dirty="0">
                <a:solidFill>
                  <a:schemeClr val="bg1"/>
                </a:solidFill>
                <a:latin typeface="Avenir Next Condensed Bold"/>
                <a:cs typeface="Avenir Next Condensed Bold"/>
              </a:rPr>
              <a:t>GLOBAL TRADE MARK</a:t>
            </a:r>
          </a:p>
          <a:p>
            <a:endParaRPr lang="en-US" sz="1333" dirty="0">
              <a:solidFill>
                <a:schemeClr val="bg1"/>
              </a:solidFill>
              <a:latin typeface="Avenir Next Condensed Bold"/>
              <a:cs typeface="Avenir Next Condensed Bold"/>
            </a:endParaRPr>
          </a:p>
          <a:p>
            <a:r>
              <a:rPr lang="en-US" sz="1333" dirty="0">
                <a:solidFill>
                  <a:schemeClr val="bg1"/>
                </a:solidFill>
                <a:latin typeface="Avenir Next Condensed Bold"/>
                <a:cs typeface="Avenir Next Condensed Bold"/>
              </a:rPr>
              <a:t>HONORS &amp; REWARDS</a:t>
            </a:r>
          </a:p>
          <a:p>
            <a:endParaRPr lang="en-US" sz="1333" dirty="0">
              <a:solidFill>
                <a:schemeClr val="bg1"/>
              </a:solidFill>
              <a:latin typeface="Avenir Next Condensed Bold"/>
              <a:cs typeface="Avenir Next Condensed Bold"/>
            </a:endParaRPr>
          </a:p>
          <a:p>
            <a:r>
              <a:rPr lang="en-US" sz="2400" dirty="0">
                <a:solidFill>
                  <a:schemeClr val="bg1"/>
                </a:solidFill>
                <a:latin typeface="DIN Condensed Bold"/>
                <a:cs typeface="DIN Condensed Bold"/>
              </a:rPr>
              <a:t>IACS</a:t>
            </a:r>
          </a:p>
        </p:txBody>
      </p:sp>
    </p:spTree>
    <p:extLst>
      <p:ext uri="{BB962C8B-B14F-4D97-AF65-F5344CB8AC3E}">
        <p14:creationId xmlns:p14="http://schemas.microsoft.com/office/powerpoint/2010/main" val="39061730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Screen Shot 2018-10-08 at 2.25.13 PM.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2828"/>
            <a:ext cx="12192000" cy="3122040"/>
          </a:xfrm>
          <a:prstGeom prst="rect">
            <a:avLst/>
          </a:prstGeom>
        </p:spPr>
      </p:pic>
      <p:sp>
        <p:nvSpPr>
          <p:cNvPr id="15" name="TextBox 14"/>
          <p:cNvSpPr txBox="1"/>
          <p:nvPr/>
        </p:nvSpPr>
        <p:spPr>
          <a:xfrm>
            <a:off x="1513113" y="5937028"/>
            <a:ext cx="4718957" cy="461665"/>
          </a:xfrm>
          <a:prstGeom prst="rect">
            <a:avLst/>
          </a:prstGeom>
          <a:noFill/>
        </p:spPr>
        <p:txBody>
          <a:bodyPr wrap="square" rtlCol="0">
            <a:spAutoFit/>
          </a:bodyPr>
          <a:lstStyle/>
          <a:p>
            <a:r>
              <a:rPr lang="en-US" sz="2400" dirty="0">
                <a:solidFill>
                  <a:schemeClr val="bg1">
                    <a:lumMod val="75000"/>
                  </a:schemeClr>
                </a:solidFill>
                <a:latin typeface="Abadi MT Condensed Extra Bold"/>
                <a:cs typeface="Abadi MT Condensed Extra Bold"/>
              </a:rPr>
              <a:t>UNLEASE THE POWER OF ENGINE</a:t>
            </a:r>
          </a:p>
        </p:txBody>
      </p:sp>
      <p:sp>
        <p:nvSpPr>
          <p:cNvPr id="10" name="TextBox 9"/>
          <p:cNvSpPr txBox="1"/>
          <p:nvPr/>
        </p:nvSpPr>
        <p:spPr>
          <a:xfrm>
            <a:off x="1456846" y="3249810"/>
            <a:ext cx="2207735" cy="2246769"/>
          </a:xfrm>
          <a:prstGeom prst="rect">
            <a:avLst/>
          </a:prstGeom>
          <a:noFill/>
        </p:spPr>
        <p:txBody>
          <a:bodyPr wrap="square" rtlCol="0">
            <a:spAutoFit/>
          </a:bodyPr>
          <a:lstStyle/>
          <a:p>
            <a:r>
              <a:rPr lang="en-US" sz="1400" b="1" dirty="0"/>
              <a:t>Baifa marine generator range offers:</a:t>
            </a:r>
          </a:p>
          <a:p>
            <a:endParaRPr lang="en-US" sz="1400" dirty="0"/>
          </a:p>
          <a:p>
            <a:r>
              <a:rPr lang="en-US" sz="1400" dirty="0"/>
              <a:t>Marine Auxiliary, Marine Emergency and Marine deck/harbor generator for all kinds of vessel power application.</a:t>
            </a:r>
          </a:p>
          <a:p>
            <a:endParaRPr lang="en-US" sz="1400" dirty="0"/>
          </a:p>
          <a:p>
            <a:r>
              <a:rPr lang="en-US" sz="1400" dirty="0"/>
              <a:t>CCS certified as standard.</a:t>
            </a:r>
          </a:p>
        </p:txBody>
      </p:sp>
      <p:sp>
        <p:nvSpPr>
          <p:cNvPr id="18" name="TextBox 17"/>
          <p:cNvSpPr txBox="1"/>
          <p:nvPr/>
        </p:nvSpPr>
        <p:spPr>
          <a:xfrm>
            <a:off x="4992132" y="3255788"/>
            <a:ext cx="2207735" cy="1600438"/>
          </a:xfrm>
          <a:prstGeom prst="rect">
            <a:avLst/>
          </a:prstGeom>
          <a:noFill/>
        </p:spPr>
        <p:txBody>
          <a:bodyPr wrap="square" rtlCol="0">
            <a:spAutoFit/>
          </a:bodyPr>
          <a:lstStyle/>
          <a:p>
            <a:r>
              <a:rPr lang="en-US" sz="1400" b="1" dirty="0"/>
              <a:t>Baifa Industrial generator range offers:</a:t>
            </a:r>
          </a:p>
          <a:p>
            <a:endParaRPr lang="en-US" sz="1400" dirty="0"/>
          </a:p>
          <a:p>
            <a:r>
              <a:rPr lang="en-US" sz="1400" dirty="0"/>
              <a:t>Wide range of capacity, engine and type solutions for every kinds of industrial application.</a:t>
            </a:r>
          </a:p>
        </p:txBody>
      </p:sp>
      <p:sp>
        <p:nvSpPr>
          <p:cNvPr id="19" name="TextBox 18"/>
          <p:cNvSpPr txBox="1"/>
          <p:nvPr/>
        </p:nvSpPr>
        <p:spPr>
          <a:xfrm>
            <a:off x="8527419" y="3249810"/>
            <a:ext cx="2207735" cy="1600438"/>
          </a:xfrm>
          <a:prstGeom prst="rect">
            <a:avLst/>
          </a:prstGeom>
          <a:noFill/>
        </p:spPr>
        <p:txBody>
          <a:bodyPr wrap="square" rtlCol="0">
            <a:spAutoFit/>
          </a:bodyPr>
          <a:lstStyle/>
          <a:p>
            <a:r>
              <a:rPr lang="en-US" sz="1400" b="1" dirty="0"/>
              <a:t>Baifa lighting towers</a:t>
            </a:r>
          </a:p>
          <a:p>
            <a:r>
              <a:rPr lang="en-US" sz="1400" b="1" dirty="0"/>
              <a:t>offers:</a:t>
            </a:r>
          </a:p>
          <a:p>
            <a:endParaRPr lang="en-US" sz="1400" dirty="0"/>
          </a:p>
          <a:p>
            <a:r>
              <a:rPr lang="en-US" sz="1400" dirty="0"/>
              <a:t>Four types series of tower to suit different types of construction, events and mining illumination needs.</a:t>
            </a:r>
          </a:p>
        </p:txBody>
      </p:sp>
      <p:cxnSp>
        <p:nvCxnSpPr>
          <p:cNvPr id="11" name="Straight Connector 10"/>
          <p:cNvCxnSpPr/>
          <p:nvPr/>
        </p:nvCxnSpPr>
        <p:spPr>
          <a:xfrm flipH="1">
            <a:off x="2216776" y="6349703"/>
            <a:ext cx="5773132" cy="12828"/>
          </a:xfrm>
          <a:prstGeom prst="line">
            <a:avLst/>
          </a:prstGeom>
          <a:ln>
            <a:gradFill flip="none" rotWithShape="1">
              <a:gsLst>
                <a:gs pos="0">
                  <a:srgbClr val="62A234"/>
                </a:gs>
                <a:gs pos="100000">
                  <a:srgbClr val="FFFFFF"/>
                </a:gs>
              </a:gsLst>
              <a:lin ang="0" scaled="1"/>
              <a:tileRect/>
            </a:gradFill>
          </a:ln>
          <a:effectLst/>
        </p:spPr>
        <p:style>
          <a:lnRef idx="2">
            <a:schemeClr val="accent1"/>
          </a:lnRef>
          <a:fillRef idx="0">
            <a:schemeClr val="accent1"/>
          </a:fillRef>
          <a:effectRef idx="1">
            <a:schemeClr val="accent1"/>
          </a:effectRef>
          <a:fontRef idx="minor">
            <a:schemeClr val="tx1"/>
          </a:fontRef>
        </p:style>
      </p:cxnSp>
      <p:pic>
        <p:nvPicPr>
          <p:cNvPr id="12" name="Picture 2" descr="C:\Users\Administrator.SC-201903181053\Desktop\资源 6@4x.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527419" y="5252623"/>
            <a:ext cx="1358005" cy="1425791"/>
          </a:xfrm>
          <a:prstGeom prst="rect">
            <a:avLst/>
          </a:prstGeom>
          <a:noFill/>
        </p:spPr>
      </p:pic>
    </p:spTree>
    <p:extLst>
      <p:ext uri="{BB962C8B-B14F-4D97-AF65-F5344CB8AC3E}">
        <p14:creationId xmlns:p14="http://schemas.microsoft.com/office/powerpoint/2010/main" val="34207591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aifa flag1 3.psd"/>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85472" y="2"/>
            <a:ext cx="4183659" cy="631747"/>
          </a:xfrm>
          <a:prstGeom prst="rect">
            <a:avLst/>
          </a:prstGeom>
        </p:spPr>
      </p:pic>
      <p:sp>
        <p:nvSpPr>
          <p:cNvPr id="15" name="TextBox 14"/>
          <p:cNvSpPr txBox="1"/>
          <p:nvPr/>
        </p:nvSpPr>
        <p:spPr>
          <a:xfrm>
            <a:off x="1039091" y="5922638"/>
            <a:ext cx="5883386" cy="461665"/>
          </a:xfrm>
          <a:prstGeom prst="rect">
            <a:avLst/>
          </a:prstGeom>
          <a:noFill/>
        </p:spPr>
        <p:txBody>
          <a:bodyPr wrap="square" rtlCol="0">
            <a:spAutoFit/>
          </a:bodyPr>
          <a:lstStyle/>
          <a:p>
            <a:r>
              <a:rPr lang="en-US" sz="2400" dirty="0">
                <a:solidFill>
                  <a:schemeClr val="bg1">
                    <a:lumMod val="75000"/>
                  </a:schemeClr>
                </a:solidFill>
                <a:latin typeface="Abadi MT Condensed Extra Bold"/>
                <a:cs typeface="Abadi MT Condensed Extra Bold"/>
              </a:rPr>
              <a:t>HV</a:t>
            </a:r>
            <a:r>
              <a:rPr lang="en-AU" sz="2400" dirty="0">
                <a:solidFill>
                  <a:schemeClr val="bg1">
                    <a:lumMod val="75000"/>
                  </a:schemeClr>
                </a:solidFill>
                <a:latin typeface="Abadi MT Condensed Extra Bold"/>
                <a:cs typeface="Abadi MT Condensed Extra Bold"/>
              </a:rPr>
              <a:t>&amp;LV</a:t>
            </a:r>
            <a:r>
              <a:rPr lang="en-US" sz="2400" dirty="0">
                <a:solidFill>
                  <a:schemeClr val="bg1">
                    <a:lumMod val="75000"/>
                  </a:schemeClr>
                </a:solidFill>
                <a:latin typeface="Abadi MT Condensed Extra Bold"/>
                <a:cs typeface="Abadi MT Condensed Extra Bold"/>
              </a:rPr>
              <a:t> SWITCH PANELS &amp; TRANSFORMERS</a:t>
            </a:r>
          </a:p>
        </p:txBody>
      </p:sp>
      <p:cxnSp>
        <p:nvCxnSpPr>
          <p:cNvPr id="11" name="Straight Connector 10"/>
          <p:cNvCxnSpPr/>
          <p:nvPr/>
        </p:nvCxnSpPr>
        <p:spPr>
          <a:xfrm flipH="1">
            <a:off x="2216776" y="6349703"/>
            <a:ext cx="5773132" cy="12828"/>
          </a:xfrm>
          <a:prstGeom prst="line">
            <a:avLst/>
          </a:prstGeom>
          <a:ln>
            <a:gradFill flip="none" rotWithShape="1">
              <a:gsLst>
                <a:gs pos="0">
                  <a:srgbClr val="62A234"/>
                </a:gs>
                <a:gs pos="100000">
                  <a:srgbClr val="FFFFFF"/>
                </a:gs>
              </a:gsLst>
              <a:lin ang="0" scaled="1"/>
              <a:tileRect/>
            </a:gradFill>
          </a:ln>
          <a:effectLst/>
        </p:spPr>
        <p:style>
          <a:lnRef idx="2">
            <a:schemeClr val="accent1"/>
          </a:lnRef>
          <a:fillRef idx="0">
            <a:schemeClr val="accent1"/>
          </a:fillRef>
          <a:effectRef idx="1">
            <a:schemeClr val="accent1"/>
          </a:effectRef>
          <a:fontRef idx="minor">
            <a:schemeClr val="tx1"/>
          </a:fontRef>
        </p:style>
      </p:cxnSp>
      <p:pic>
        <p:nvPicPr>
          <p:cNvPr id="12" name="Picture 2" descr="C:\Users\Administrator.SC-201903181053\Desktop\资源 6@4x.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527419" y="5252623"/>
            <a:ext cx="1358005" cy="1425791"/>
          </a:xfrm>
          <a:prstGeom prst="rect">
            <a:avLst/>
          </a:prstGeom>
          <a:noFill/>
        </p:spPr>
      </p:pic>
      <p:pic>
        <p:nvPicPr>
          <p:cNvPr id="3" name="Picture 2">
            <a:extLst>
              <a:ext uri="{FF2B5EF4-FFF2-40B4-BE49-F238E27FC236}">
                <a16:creationId xmlns:a16="http://schemas.microsoft.com/office/drawing/2014/main" id="{817E393D-DF73-2E43-BF56-699CC43270C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690963" y="605788"/>
            <a:ext cx="4937943" cy="2759159"/>
          </a:xfrm>
          <a:prstGeom prst="rect">
            <a:avLst/>
          </a:prstGeom>
        </p:spPr>
      </p:pic>
      <p:pic>
        <p:nvPicPr>
          <p:cNvPr id="13" name="Picture 12" descr="Screen Shot 2024-03-03 at 4.56.31 PM.png">
            <a:extLst>
              <a:ext uri="{FF2B5EF4-FFF2-40B4-BE49-F238E27FC236}">
                <a16:creationId xmlns:a16="http://schemas.microsoft.com/office/drawing/2014/main" id="{8DE00AB5-DC22-4146-B57B-9E23FC97B33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159935" y="3915239"/>
            <a:ext cx="2009965" cy="1741970"/>
          </a:xfrm>
          <a:prstGeom prst="rect">
            <a:avLst/>
          </a:prstGeom>
        </p:spPr>
      </p:pic>
      <p:pic>
        <p:nvPicPr>
          <p:cNvPr id="6" name="Picture 5">
            <a:extLst>
              <a:ext uri="{FF2B5EF4-FFF2-40B4-BE49-F238E27FC236}">
                <a16:creationId xmlns:a16="http://schemas.microsoft.com/office/drawing/2014/main" id="{4107E487-9EBD-C64B-83B6-59B978089B7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266148" y="3491224"/>
            <a:ext cx="1745624" cy="2383991"/>
          </a:xfrm>
          <a:prstGeom prst="rect">
            <a:avLst/>
          </a:prstGeom>
        </p:spPr>
      </p:pic>
      <p:graphicFrame>
        <p:nvGraphicFramePr>
          <p:cNvPr id="7" name="Table 6">
            <a:extLst>
              <a:ext uri="{FF2B5EF4-FFF2-40B4-BE49-F238E27FC236}">
                <a16:creationId xmlns:a16="http://schemas.microsoft.com/office/drawing/2014/main" id="{08CA694E-348E-1D4A-A809-A80335B98B8A}"/>
              </a:ext>
            </a:extLst>
          </p:cNvPr>
          <p:cNvGraphicFramePr>
            <a:graphicFrameLocks noGrp="1"/>
          </p:cNvGraphicFramePr>
          <p:nvPr>
            <p:extLst>
              <p:ext uri="{D42A27DB-BD31-4B8C-83A1-F6EECF244321}">
                <p14:modId xmlns:p14="http://schemas.microsoft.com/office/powerpoint/2010/main" val="589604384"/>
              </p:ext>
            </p:extLst>
          </p:nvPr>
        </p:nvGraphicFramePr>
        <p:xfrm>
          <a:off x="6169900" y="1093411"/>
          <a:ext cx="4498101" cy="1097280"/>
        </p:xfrm>
        <a:graphic>
          <a:graphicData uri="http://schemas.openxmlformats.org/drawingml/2006/table">
            <a:tbl>
              <a:tblPr firstRow="1" bandRow="1">
                <a:tableStyleId>{073A0DAA-6AF3-43AB-8588-CEC1D06C72B9}</a:tableStyleId>
              </a:tblPr>
              <a:tblGrid>
                <a:gridCol w="4498101">
                  <a:extLst>
                    <a:ext uri="{9D8B030D-6E8A-4147-A177-3AD203B41FA5}">
                      <a16:colId xmlns:a16="http://schemas.microsoft.com/office/drawing/2014/main" val="2099129288"/>
                    </a:ext>
                  </a:extLst>
                </a:gridCol>
              </a:tblGrid>
              <a:tr h="269968">
                <a:tc>
                  <a:txBody>
                    <a:bodyPr/>
                    <a:lstStyle/>
                    <a:p>
                      <a:r>
                        <a:rPr lang="en-US" dirty="0"/>
                        <a:t>PANELS</a:t>
                      </a:r>
                    </a:p>
                  </a:txBody>
                  <a:tcPr/>
                </a:tc>
                <a:extLst>
                  <a:ext uri="{0D108BD9-81ED-4DB2-BD59-A6C34878D82A}">
                    <a16:rowId xmlns:a16="http://schemas.microsoft.com/office/drawing/2014/main" val="3025515877"/>
                  </a:ext>
                </a:extLst>
              </a:tr>
              <a:tr h="269968">
                <a:tc>
                  <a:txBody>
                    <a:bodyPr/>
                    <a:lstStyle/>
                    <a:p>
                      <a:r>
                        <a:rPr lang="en-US" dirty="0"/>
                        <a:t>LV low voltage switch panels</a:t>
                      </a:r>
                    </a:p>
                  </a:txBody>
                  <a:tcPr/>
                </a:tc>
                <a:extLst>
                  <a:ext uri="{0D108BD9-81ED-4DB2-BD59-A6C34878D82A}">
                    <a16:rowId xmlns:a16="http://schemas.microsoft.com/office/drawing/2014/main" val="995172501"/>
                  </a:ext>
                </a:extLst>
              </a:tr>
              <a:tr h="269968">
                <a:tc>
                  <a:txBody>
                    <a:bodyPr/>
                    <a:lstStyle/>
                    <a:p>
                      <a:r>
                        <a:rPr lang="en-US" dirty="0"/>
                        <a:t>HV high voltage switch panels up to 35kV</a:t>
                      </a:r>
                    </a:p>
                  </a:txBody>
                  <a:tcPr/>
                </a:tc>
                <a:extLst>
                  <a:ext uri="{0D108BD9-81ED-4DB2-BD59-A6C34878D82A}">
                    <a16:rowId xmlns:a16="http://schemas.microsoft.com/office/drawing/2014/main" val="1673791241"/>
                  </a:ext>
                </a:extLst>
              </a:tr>
            </a:tbl>
          </a:graphicData>
        </a:graphic>
      </p:graphicFrame>
      <p:graphicFrame>
        <p:nvGraphicFramePr>
          <p:cNvPr id="16" name="Table 15">
            <a:extLst>
              <a:ext uri="{FF2B5EF4-FFF2-40B4-BE49-F238E27FC236}">
                <a16:creationId xmlns:a16="http://schemas.microsoft.com/office/drawing/2014/main" id="{133D3057-B55D-F946-8348-95AE43D2F62A}"/>
              </a:ext>
            </a:extLst>
          </p:cNvPr>
          <p:cNvGraphicFramePr>
            <a:graphicFrameLocks noGrp="1"/>
          </p:cNvGraphicFramePr>
          <p:nvPr>
            <p:extLst>
              <p:ext uri="{D42A27DB-BD31-4B8C-83A1-F6EECF244321}">
                <p14:modId xmlns:p14="http://schemas.microsoft.com/office/powerpoint/2010/main" val="2949716730"/>
              </p:ext>
            </p:extLst>
          </p:nvPr>
        </p:nvGraphicFramePr>
        <p:xfrm>
          <a:off x="6169900" y="3480362"/>
          <a:ext cx="4498101" cy="1828800"/>
        </p:xfrm>
        <a:graphic>
          <a:graphicData uri="http://schemas.openxmlformats.org/drawingml/2006/table">
            <a:tbl>
              <a:tblPr firstRow="1" bandRow="1">
                <a:tableStyleId>{073A0DAA-6AF3-43AB-8588-CEC1D06C72B9}</a:tableStyleId>
              </a:tblPr>
              <a:tblGrid>
                <a:gridCol w="4498101">
                  <a:extLst>
                    <a:ext uri="{9D8B030D-6E8A-4147-A177-3AD203B41FA5}">
                      <a16:colId xmlns:a16="http://schemas.microsoft.com/office/drawing/2014/main" val="2099129288"/>
                    </a:ext>
                  </a:extLst>
                </a:gridCol>
              </a:tblGrid>
              <a:tr h="269968">
                <a:tc>
                  <a:txBody>
                    <a:bodyPr/>
                    <a:lstStyle/>
                    <a:p>
                      <a:r>
                        <a:rPr lang="en-US" dirty="0"/>
                        <a:t>TRANSFORMERS</a:t>
                      </a:r>
                    </a:p>
                  </a:txBody>
                  <a:tcPr/>
                </a:tc>
                <a:extLst>
                  <a:ext uri="{0D108BD9-81ED-4DB2-BD59-A6C34878D82A}">
                    <a16:rowId xmlns:a16="http://schemas.microsoft.com/office/drawing/2014/main" val="3025515877"/>
                  </a:ext>
                </a:extLst>
              </a:tr>
              <a:tr h="269968">
                <a:tc>
                  <a:txBody>
                    <a:bodyPr/>
                    <a:lstStyle/>
                    <a:p>
                      <a:r>
                        <a:rPr lang="en-US" dirty="0"/>
                        <a:t>Oil immersed type transformers up to 110kV</a:t>
                      </a:r>
                    </a:p>
                  </a:txBody>
                  <a:tcPr/>
                </a:tc>
                <a:extLst>
                  <a:ext uri="{0D108BD9-81ED-4DB2-BD59-A6C34878D82A}">
                    <a16:rowId xmlns:a16="http://schemas.microsoft.com/office/drawing/2014/main" val="995172501"/>
                  </a:ext>
                </a:extLst>
              </a:tr>
              <a:tr h="269968">
                <a:tc>
                  <a:txBody>
                    <a:bodyPr/>
                    <a:lstStyle/>
                    <a:p>
                      <a:r>
                        <a:rPr lang="en-US" dirty="0"/>
                        <a:t>Dry type transformers up to 35kV</a:t>
                      </a:r>
                    </a:p>
                  </a:txBody>
                  <a:tcPr/>
                </a:tc>
                <a:extLst>
                  <a:ext uri="{0D108BD9-81ED-4DB2-BD59-A6C34878D82A}">
                    <a16:rowId xmlns:a16="http://schemas.microsoft.com/office/drawing/2014/main" val="1673791241"/>
                  </a:ext>
                </a:extLst>
              </a:tr>
              <a:tr h="269968">
                <a:tc>
                  <a:txBody>
                    <a:bodyPr/>
                    <a:lstStyle/>
                    <a:p>
                      <a:r>
                        <a:rPr lang="en-US" dirty="0"/>
                        <a:t>American standard box type substation</a:t>
                      </a:r>
                    </a:p>
                  </a:txBody>
                  <a:tcPr/>
                </a:tc>
                <a:extLst>
                  <a:ext uri="{0D108BD9-81ED-4DB2-BD59-A6C34878D82A}">
                    <a16:rowId xmlns:a16="http://schemas.microsoft.com/office/drawing/2014/main" val="1065872209"/>
                  </a:ext>
                </a:extLst>
              </a:tr>
              <a:tr h="269968">
                <a:tc>
                  <a:txBody>
                    <a:bodyPr/>
                    <a:lstStyle/>
                    <a:p>
                      <a:r>
                        <a:rPr lang="en-US" dirty="0"/>
                        <a:t>Euro standard box type substation</a:t>
                      </a:r>
                    </a:p>
                  </a:txBody>
                  <a:tcPr/>
                </a:tc>
                <a:extLst>
                  <a:ext uri="{0D108BD9-81ED-4DB2-BD59-A6C34878D82A}">
                    <a16:rowId xmlns:a16="http://schemas.microsoft.com/office/drawing/2014/main" val="3054864985"/>
                  </a:ext>
                </a:extLst>
              </a:tr>
            </a:tbl>
          </a:graphicData>
        </a:graphic>
      </p:graphicFrame>
    </p:spTree>
    <p:extLst>
      <p:ext uri="{BB962C8B-B14F-4D97-AF65-F5344CB8AC3E}">
        <p14:creationId xmlns:p14="http://schemas.microsoft.com/office/powerpoint/2010/main" val="3962341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a:extLst>
              <a:ext uri="{FF2B5EF4-FFF2-40B4-BE49-F238E27FC236}">
                <a16:creationId xmlns:a16="http://schemas.microsoft.com/office/drawing/2014/main" id="{8DEEF226-82A0-CD09-83F2-BC7441694667}"/>
              </a:ext>
            </a:extLst>
          </p:cNvPr>
          <p:cNvSpPr txBox="1"/>
          <p:nvPr/>
        </p:nvSpPr>
        <p:spPr>
          <a:xfrm>
            <a:off x="467856" y="569310"/>
            <a:ext cx="2209800" cy="1569660"/>
          </a:xfrm>
          <a:prstGeom prst="rect">
            <a:avLst/>
          </a:prstGeom>
          <a:noFill/>
        </p:spPr>
        <p:txBody>
          <a:bodyPr wrap="square">
            <a:spAutoFit/>
          </a:bodyPr>
          <a:lstStyle/>
          <a:p>
            <a:pPr algn="ctr"/>
            <a:r>
              <a:rPr lang="en-US" altLang="zh-CN" sz="3200" dirty="0">
                <a:solidFill>
                  <a:schemeClr val="tx1">
                    <a:lumMod val="65000"/>
                  </a:schemeClr>
                </a:solidFill>
                <a:latin typeface="Abadi MT Condensed Extra Bold" panose="020B0A06030101010103" pitchFamily="34" charset="0"/>
                <a:cs typeface="Abadi MT Condensed Extra Bold"/>
              </a:rPr>
              <a:t>INDUSTRIAL GENERATOR TYPES</a:t>
            </a:r>
          </a:p>
        </p:txBody>
      </p:sp>
      <p:pic>
        <p:nvPicPr>
          <p:cNvPr id="6" name="Picture 8" descr="Screen Shot 2018-09-19 at 1.11.16 PM.png">
            <a:extLst>
              <a:ext uri="{FF2B5EF4-FFF2-40B4-BE49-F238E27FC236}">
                <a16:creationId xmlns:a16="http://schemas.microsoft.com/office/drawing/2014/main" id="{96302F0E-E905-C175-F48E-C0218A8B33E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2945168"/>
            <a:ext cx="12192000" cy="3989033"/>
          </a:xfrm>
          <a:prstGeom prst="rect">
            <a:avLst/>
          </a:prstGeom>
          <a:blipFill>
            <a:blip/>
            <a:stretch>
              <a:fillRect b="-1000"/>
            </a:stretch>
          </a:blipFill>
        </p:spPr>
      </p:pic>
      <p:sp>
        <p:nvSpPr>
          <p:cNvPr id="14" name="任意多边形: 形状 13">
            <a:extLst>
              <a:ext uri="{FF2B5EF4-FFF2-40B4-BE49-F238E27FC236}">
                <a16:creationId xmlns:a16="http://schemas.microsoft.com/office/drawing/2014/main" id="{923B1E67-14A8-A54B-323A-187562F2666E}"/>
              </a:ext>
            </a:extLst>
          </p:cNvPr>
          <p:cNvSpPr/>
          <p:nvPr/>
        </p:nvSpPr>
        <p:spPr>
          <a:xfrm rot="832145">
            <a:off x="-437299" y="2547786"/>
            <a:ext cx="5480588" cy="4894909"/>
          </a:xfrm>
          <a:custGeom>
            <a:avLst/>
            <a:gdLst>
              <a:gd name="connsiteX0" fmla="*/ 0 w 4108244"/>
              <a:gd name="connsiteY0" fmla="*/ 749886 h 3703757"/>
              <a:gd name="connsiteX1" fmla="*/ 3037174 w 4108244"/>
              <a:gd name="connsiteY1" fmla="*/ 0 h 3703757"/>
              <a:gd name="connsiteX2" fmla="*/ 4108244 w 4108244"/>
              <a:gd name="connsiteY2" fmla="*/ 2869492 h 3703757"/>
              <a:gd name="connsiteX3" fmla="*/ 729318 w 4108244"/>
              <a:gd name="connsiteY3" fmla="*/ 3703757 h 3703757"/>
              <a:gd name="connsiteX4" fmla="*/ 0 w 4108244"/>
              <a:gd name="connsiteY4" fmla="*/ 749886 h 3703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08244" h="3703757">
                <a:moveTo>
                  <a:pt x="0" y="749886"/>
                </a:moveTo>
                <a:lnTo>
                  <a:pt x="3037174" y="0"/>
                </a:lnTo>
                <a:lnTo>
                  <a:pt x="4108244" y="2869492"/>
                </a:lnTo>
                <a:lnTo>
                  <a:pt x="729318" y="3703757"/>
                </a:lnTo>
                <a:lnTo>
                  <a:pt x="0" y="749886"/>
                </a:lnTo>
                <a:close/>
              </a:path>
            </a:pathLst>
          </a:custGeom>
          <a:gradFill>
            <a:gsLst>
              <a:gs pos="0">
                <a:srgbClr val="57982A">
                  <a:alpha val="0"/>
                </a:srgbClr>
              </a:gs>
              <a:gs pos="100000">
                <a:schemeClr val="tx1">
                  <a:lumMod val="50000"/>
                </a:schemeClr>
              </a:gs>
            </a:gsLst>
            <a:lin ang="10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2400"/>
          </a:p>
        </p:txBody>
      </p:sp>
      <p:sp>
        <p:nvSpPr>
          <p:cNvPr id="12" name="任意多边形: 形状 11">
            <a:extLst>
              <a:ext uri="{FF2B5EF4-FFF2-40B4-BE49-F238E27FC236}">
                <a16:creationId xmlns:a16="http://schemas.microsoft.com/office/drawing/2014/main" id="{BA504B2A-F140-8413-5BC1-571F29E570CA}"/>
              </a:ext>
            </a:extLst>
          </p:cNvPr>
          <p:cNvSpPr/>
          <p:nvPr/>
        </p:nvSpPr>
        <p:spPr>
          <a:xfrm rot="832145">
            <a:off x="8461108" y="2614982"/>
            <a:ext cx="4148043" cy="4900933"/>
          </a:xfrm>
          <a:custGeom>
            <a:avLst/>
            <a:gdLst>
              <a:gd name="connsiteX0" fmla="*/ 0 w 3111032"/>
              <a:gd name="connsiteY0" fmla="*/ 588051 h 3721993"/>
              <a:gd name="connsiteX1" fmla="*/ 2381714 w 3111032"/>
              <a:gd name="connsiteY1" fmla="*/ 0 h 3721993"/>
              <a:gd name="connsiteX2" fmla="*/ 3111032 w 3111032"/>
              <a:gd name="connsiteY2" fmla="*/ 2953872 h 3721993"/>
              <a:gd name="connsiteX3" fmla="*/ 1 w 3111032"/>
              <a:gd name="connsiteY3" fmla="*/ 3721993 h 3721993"/>
              <a:gd name="connsiteX4" fmla="*/ 0 w 3111032"/>
              <a:gd name="connsiteY4" fmla="*/ 588051 h 37219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11032" h="3721993">
                <a:moveTo>
                  <a:pt x="0" y="588051"/>
                </a:moveTo>
                <a:lnTo>
                  <a:pt x="2381714" y="0"/>
                </a:lnTo>
                <a:lnTo>
                  <a:pt x="3111032" y="2953872"/>
                </a:lnTo>
                <a:lnTo>
                  <a:pt x="1" y="3721993"/>
                </a:lnTo>
                <a:lnTo>
                  <a:pt x="0" y="588051"/>
                </a:lnTo>
                <a:close/>
              </a:path>
            </a:pathLst>
          </a:custGeom>
          <a:gradFill flip="none" rotWithShape="1">
            <a:gsLst>
              <a:gs pos="34000">
                <a:srgbClr val="57982A">
                  <a:alpha val="0"/>
                </a:srgbClr>
              </a:gs>
              <a:gs pos="100000">
                <a:schemeClr val="tx1">
                  <a:lumMod val="5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2400"/>
          </a:p>
        </p:txBody>
      </p:sp>
      <p:sp>
        <p:nvSpPr>
          <p:cNvPr id="20" name="任意多边形: 形状 19">
            <a:extLst>
              <a:ext uri="{FF2B5EF4-FFF2-40B4-BE49-F238E27FC236}">
                <a16:creationId xmlns:a16="http://schemas.microsoft.com/office/drawing/2014/main" id="{4D1C94D2-D538-9AB4-59AE-0DD670F428FD}"/>
              </a:ext>
            </a:extLst>
          </p:cNvPr>
          <p:cNvSpPr/>
          <p:nvPr/>
        </p:nvSpPr>
        <p:spPr>
          <a:xfrm rot="832145">
            <a:off x="-447409" y="2547784"/>
            <a:ext cx="5480588" cy="4894909"/>
          </a:xfrm>
          <a:custGeom>
            <a:avLst/>
            <a:gdLst>
              <a:gd name="connsiteX0" fmla="*/ 0 w 4108244"/>
              <a:gd name="connsiteY0" fmla="*/ 749886 h 3703757"/>
              <a:gd name="connsiteX1" fmla="*/ 3037174 w 4108244"/>
              <a:gd name="connsiteY1" fmla="*/ 0 h 3703757"/>
              <a:gd name="connsiteX2" fmla="*/ 4108244 w 4108244"/>
              <a:gd name="connsiteY2" fmla="*/ 2869492 h 3703757"/>
              <a:gd name="connsiteX3" fmla="*/ 729318 w 4108244"/>
              <a:gd name="connsiteY3" fmla="*/ 3703757 h 3703757"/>
              <a:gd name="connsiteX4" fmla="*/ 0 w 4108244"/>
              <a:gd name="connsiteY4" fmla="*/ 749886 h 3703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08244" h="3703757">
                <a:moveTo>
                  <a:pt x="0" y="749886"/>
                </a:moveTo>
                <a:lnTo>
                  <a:pt x="3037174" y="0"/>
                </a:lnTo>
                <a:lnTo>
                  <a:pt x="4108244" y="2869492"/>
                </a:lnTo>
                <a:lnTo>
                  <a:pt x="729318" y="3703757"/>
                </a:lnTo>
                <a:lnTo>
                  <a:pt x="0" y="749886"/>
                </a:lnTo>
                <a:close/>
              </a:path>
            </a:pathLst>
          </a:custGeom>
          <a:gradFill>
            <a:gsLst>
              <a:gs pos="53000">
                <a:srgbClr val="57982A">
                  <a:alpha val="0"/>
                </a:srgbClr>
              </a:gs>
              <a:gs pos="94000">
                <a:schemeClr val="tx1">
                  <a:lumMod val="50000"/>
                </a:schemeClr>
              </a:gs>
            </a:gsLst>
            <a:lin ang="7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2400"/>
          </a:p>
        </p:txBody>
      </p:sp>
      <p:sp>
        <p:nvSpPr>
          <p:cNvPr id="21" name="TextBox 7">
            <a:extLst>
              <a:ext uri="{FF2B5EF4-FFF2-40B4-BE49-F238E27FC236}">
                <a16:creationId xmlns:a16="http://schemas.microsoft.com/office/drawing/2014/main" id="{E41744B0-136E-A6DD-4F0F-B690352CDC23}"/>
              </a:ext>
            </a:extLst>
          </p:cNvPr>
          <p:cNvSpPr txBox="1"/>
          <p:nvPr/>
        </p:nvSpPr>
        <p:spPr>
          <a:xfrm>
            <a:off x="3183992" y="661642"/>
            <a:ext cx="8654223" cy="1477328"/>
          </a:xfrm>
          <a:prstGeom prst="rect">
            <a:avLst/>
          </a:prstGeom>
          <a:noFill/>
        </p:spPr>
        <p:txBody>
          <a:bodyPr wrap="square" rtlCol="0">
            <a:spAutoFit/>
          </a:bodyPr>
          <a:lstStyle/>
          <a:p>
            <a:r>
              <a:rPr lang="en-A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Baifa offers various types of standard power generator products for  customer’s choice or meet project demand. </a:t>
            </a:r>
          </a:p>
          <a:p>
            <a:r>
              <a:rPr lang="en-US" dirty="0">
                <a:latin typeface="Times New Roman" panose="02020603050405020304" pitchFamily="18" charset="0"/>
                <a:cs typeface="Times New Roman" panose="02020603050405020304" pitchFamily="18" charset="0"/>
              </a:rPr>
              <a:t>                                       </a:t>
            </a:r>
          </a:p>
          <a:p>
            <a:r>
              <a:rPr lang="en-US" dirty="0">
                <a:latin typeface="Times New Roman" panose="02020603050405020304" pitchFamily="18" charset="0"/>
                <a:cs typeface="Times New Roman" panose="02020603050405020304" pitchFamily="18" charset="0"/>
              </a:rPr>
              <a:t>* Above mentioned is standard products only, for special or customized requirement please contact Baifa sales for enquiry.</a:t>
            </a:r>
          </a:p>
        </p:txBody>
      </p:sp>
    </p:spTree>
    <p:extLst>
      <p:ext uri="{BB962C8B-B14F-4D97-AF65-F5344CB8AC3E}">
        <p14:creationId xmlns:p14="http://schemas.microsoft.com/office/powerpoint/2010/main" val="17586645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展会旗1.psd"/>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2907358" y="2907352"/>
            <a:ext cx="6857999" cy="1043293"/>
          </a:xfrm>
          <a:prstGeom prst="rect">
            <a:avLst/>
          </a:prstGeom>
        </p:spPr>
      </p:pic>
      <p:pic>
        <p:nvPicPr>
          <p:cNvPr id="2" name="Picture 1" descr="6111709284201_.pic.jpg"/>
          <p:cNvPicPr>
            <a:picLocks/>
          </p:cNvPicPr>
          <p:nvPr/>
        </p:nvPicPr>
        <p:blipFill>
          <a:blip r:embed="rId4" cstate="email">
            <a:extLst>
              <a:ext uri="{28A0092B-C50C-407E-A947-70E740481C1C}">
                <a14:useLocalDpi xmlns:a14="http://schemas.microsoft.com/office/drawing/2010/main"/>
              </a:ext>
            </a:extLst>
          </a:blip>
          <a:srcRect l="4009" t="3580" r="53278" b="81538"/>
          <a:stretch>
            <a:fillRect/>
          </a:stretch>
        </p:blipFill>
        <p:spPr>
          <a:xfrm>
            <a:off x="7994650" y="1200328"/>
            <a:ext cx="4184650" cy="1020598"/>
          </a:xfrm>
          <a:prstGeom prst="rect">
            <a:avLst/>
          </a:prstGeom>
        </p:spPr>
      </p:pic>
      <p:pic>
        <p:nvPicPr>
          <p:cNvPr id="3" name="图片 2">
            <a:extLst>
              <a:ext uri="{FF2B5EF4-FFF2-40B4-BE49-F238E27FC236}">
                <a16:creationId xmlns:a16="http://schemas.microsoft.com/office/drawing/2014/main" id="{D75F15C6-3326-2076-0D00-F5AB4B85CCCC}"/>
              </a:ext>
            </a:extLst>
          </p:cNvPr>
          <p:cNvPicPr>
            <a:picLocks noChangeAspect="1"/>
          </p:cNvPicPr>
          <p:nvPr/>
        </p:nvPicPr>
        <p:blipFill>
          <a:blip r:embed="rId5"/>
          <a:stretch>
            <a:fillRect/>
          </a:stretch>
        </p:blipFill>
        <p:spPr>
          <a:xfrm>
            <a:off x="2838450" y="0"/>
            <a:ext cx="5143500" cy="6858000"/>
          </a:xfrm>
          <a:prstGeom prst="rect">
            <a:avLst/>
          </a:prstGeom>
        </p:spPr>
      </p:pic>
      <p:sp>
        <p:nvSpPr>
          <p:cNvPr id="6" name="TextBox 5"/>
          <p:cNvSpPr txBox="1"/>
          <p:nvPr/>
        </p:nvSpPr>
        <p:spPr>
          <a:xfrm>
            <a:off x="1043294" y="0"/>
            <a:ext cx="2154135" cy="1200328"/>
          </a:xfrm>
          <a:prstGeom prst="rect">
            <a:avLst/>
          </a:prstGeom>
          <a:noFill/>
        </p:spPr>
        <p:txBody>
          <a:bodyPr wrap="square" rtlCol="0">
            <a:spAutoFit/>
          </a:bodyPr>
          <a:lstStyle/>
          <a:p>
            <a:r>
              <a:rPr lang="en-US" sz="2400" b="1" dirty="0">
                <a:solidFill>
                  <a:schemeClr val="bg1">
                    <a:lumMod val="75000"/>
                  </a:schemeClr>
                </a:solidFill>
                <a:latin typeface="Abadi MT Condensed Extra Bold"/>
                <a:cs typeface="Abadi MT Condensed Extra Bold"/>
              </a:rPr>
              <a:t>INDUSTRIAL GENERATOR TYPES</a:t>
            </a:r>
          </a:p>
        </p:txBody>
      </p:sp>
      <p:sp>
        <p:nvSpPr>
          <p:cNvPr id="5" name="矩形 5">
            <a:extLst>
              <a:ext uri="{FF2B5EF4-FFF2-40B4-BE49-F238E27FC236}">
                <a16:creationId xmlns:a16="http://schemas.microsoft.com/office/drawing/2014/main" id="{6AC8D2E2-A37E-6F0A-F0DE-81D9D5F897E5}"/>
              </a:ext>
            </a:extLst>
          </p:cNvPr>
          <p:cNvSpPr/>
          <p:nvPr/>
        </p:nvSpPr>
        <p:spPr>
          <a:xfrm>
            <a:off x="-5" y="0"/>
            <a:ext cx="12192000" cy="6926728"/>
          </a:xfrm>
          <a:prstGeom prst="rect">
            <a:avLst/>
          </a:prstGeom>
          <a:gradFill flip="none" rotWithShape="1">
            <a:gsLst>
              <a:gs pos="855">
                <a:schemeClr val="bg1">
                  <a:lumMod val="85000"/>
                  <a:lumOff val="15000"/>
                  <a:alpha val="40000"/>
                </a:schemeClr>
              </a:gs>
              <a:gs pos="0">
                <a:srgbClr val="464646"/>
              </a:gs>
              <a:gs pos="50000">
                <a:schemeClr val="bg1">
                  <a:lumMod val="65000"/>
                  <a:lumOff val="35000"/>
                  <a:alpha val="0"/>
                </a:schemeClr>
              </a:gs>
              <a:gs pos="96000">
                <a:srgbClr val="4C7F0C"/>
              </a:gs>
            </a:gsLst>
            <a:lin ang="9000000" scaled="0"/>
            <a:tileRect/>
          </a:gra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Tree>
    <p:extLst>
      <p:ext uri="{BB962C8B-B14F-4D97-AF65-F5344CB8AC3E}">
        <p14:creationId xmlns:p14="http://schemas.microsoft.com/office/powerpoint/2010/main" val="8848491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CF9BBE-5313-4FAD-15E5-C41F839F1EE2}"/>
            </a:ext>
          </a:extLst>
        </p:cNvPr>
        <p:cNvGrpSpPr/>
        <p:nvPr/>
      </p:nvGrpSpPr>
      <p:grpSpPr>
        <a:xfrm>
          <a:off x="0" y="0"/>
          <a:ext cx="0" cy="0"/>
          <a:chOff x="0" y="0"/>
          <a:chExt cx="0" cy="0"/>
        </a:xfrm>
      </p:grpSpPr>
      <p:pic>
        <p:nvPicPr>
          <p:cNvPr id="10" name="Picture 9" descr="展会旗1.psd">
            <a:extLst>
              <a:ext uri="{FF2B5EF4-FFF2-40B4-BE49-F238E27FC236}">
                <a16:creationId xmlns:a16="http://schemas.microsoft.com/office/drawing/2014/main" id="{53A0C258-E3A6-7214-47DD-8BA4BBA1439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2907358" y="2907352"/>
            <a:ext cx="6857999" cy="1043293"/>
          </a:xfrm>
          <a:prstGeom prst="rect">
            <a:avLst/>
          </a:prstGeom>
        </p:spPr>
      </p:pic>
      <p:pic>
        <p:nvPicPr>
          <p:cNvPr id="2" name="Picture 1" descr="6111709284201_.pic.jpg">
            <a:extLst>
              <a:ext uri="{FF2B5EF4-FFF2-40B4-BE49-F238E27FC236}">
                <a16:creationId xmlns:a16="http://schemas.microsoft.com/office/drawing/2014/main" id="{439DDA8D-79D2-F2D8-8592-8EF29CB84D6F}"/>
              </a:ext>
            </a:extLst>
          </p:cNvPr>
          <p:cNvPicPr>
            <a:picLocks/>
          </p:cNvPicPr>
          <p:nvPr/>
        </p:nvPicPr>
        <p:blipFill>
          <a:blip r:embed="rId4" cstate="email">
            <a:extLst>
              <a:ext uri="{28A0092B-C50C-407E-A947-70E740481C1C}">
                <a14:useLocalDpi xmlns:a14="http://schemas.microsoft.com/office/drawing/2010/main"/>
              </a:ext>
            </a:extLst>
          </a:blip>
          <a:srcRect l="48213"/>
          <a:stretch>
            <a:fillRect/>
          </a:stretch>
        </p:blipFill>
        <p:spPr>
          <a:xfrm>
            <a:off x="4883150" y="-2"/>
            <a:ext cx="5073650" cy="6858000"/>
          </a:xfrm>
          <a:prstGeom prst="rect">
            <a:avLst/>
          </a:prstGeom>
        </p:spPr>
      </p:pic>
      <p:sp>
        <p:nvSpPr>
          <p:cNvPr id="7" name="矩形 5">
            <a:extLst>
              <a:ext uri="{FF2B5EF4-FFF2-40B4-BE49-F238E27FC236}">
                <a16:creationId xmlns:a16="http://schemas.microsoft.com/office/drawing/2014/main" id="{41C90190-02D0-F14D-6FAC-FBCF8A98A46B}"/>
              </a:ext>
            </a:extLst>
          </p:cNvPr>
          <p:cNvSpPr/>
          <p:nvPr/>
        </p:nvSpPr>
        <p:spPr>
          <a:xfrm>
            <a:off x="-5" y="0"/>
            <a:ext cx="12192000" cy="6926728"/>
          </a:xfrm>
          <a:prstGeom prst="rect">
            <a:avLst/>
          </a:prstGeom>
          <a:gradFill flip="none" rotWithShape="1">
            <a:gsLst>
              <a:gs pos="855">
                <a:schemeClr val="bg1">
                  <a:lumMod val="85000"/>
                  <a:lumOff val="15000"/>
                  <a:alpha val="40000"/>
                </a:schemeClr>
              </a:gs>
              <a:gs pos="0">
                <a:srgbClr val="464646"/>
              </a:gs>
              <a:gs pos="50000">
                <a:schemeClr val="bg1">
                  <a:lumMod val="65000"/>
                  <a:lumOff val="35000"/>
                  <a:alpha val="0"/>
                </a:schemeClr>
              </a:gs>
              <a:gs pos="96000">
                <a:srgbClr val="4C7F0C"/>
              </a:gs>
            </a:gsLst>
            <a:lin ang="9000000" scaled="0"/>
            <a:tileRect/>
          </a:gra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6" name="TextBox 5">
            <a:extLst>
              <a:ext uri="{FF2B5EF4-FFF2-40B4-BE49-F238E27FC236}">
                <a16:creationId xmlns:a16="http://schemas.microsoft.com/office/drawing/2014/main" id="{B5CDA589-636F-8266-02F1-205D472C3EAD}"/>
              </a:ext>
            </a:extLst>
          </p:cNvPr>
          <p:cNvSpPr txBox="1"/>
          <p:nvPr/>
        </p:nvSpPr>
        <p:spPr>
          <a:xfrm>
            <a:off x="1043294" y="0"/>
            <a:ext cx="2154135" cy="1200328"/>
          </a:xfrm>
          <a:prstGeom prst="rect">
            <a:avLst/>
          </a:prstGeom>
          <a:noFill/>
        </p:spPr>
        <p:txBody>
          <a:bodyPr wrap="square" rtlCol="0">
            <a:spAutoFit/>
          </a:bodyPr>
          <a:lstStyle/>
          <a:p>
            <a:r>
              <a:rPr lang="en-US" sz="2400" b="1" dirty="0">
                <a:solidFill>
                  <a:schemeClr val="bg1">
                    <a:lumMod val="75000"/>
                  </a:schemeClr>
                </a:solidFill>
                <a:latin typeface="Abadi MT Condensed Extra Bold"/>
                <a:cs typeface="Abadi MT Condensed Extra Bold"/>
              </a:rPr>
              <a:t>INDUSTRIAL GENERATOR TYPES</a:t>
            </a:r>
          </a:p>
        </p:txBody>
      </p:sp>
    </p:spTree>
    <p:extLst>
      <p:ext uri="{BB962C8B-B14F-4D97-AF65-F5344CB8AC3E}">
        <p14:creationId xmlns:p14="http://schemas.microsoft.com/office/powerpoint/2010/main" val="22990828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展会旗1.psd"/>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2930263" y="2930263"/>
            <a:ext cx="6903819" cy="1043293"/>
          </a:xfrm>
          <a:prstGeom prst="rect">
            <a:avLst/>
          </a:prstGeom>
        </p:spPr>
      </p:pic>
      <p:pic>
        <p:nvPicPr>
          <p:cNvPr id="11" name="Picture 10" descr="6121709284201_.pic.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569344" y="123092"/>
            <a:ext cx="9622655" cy="6734908"/>
          </a:xfrm>
          <a:prstGeom prst="rect">
            <a:avLst/>
          </a:prstGeom>
        </p:spPr>
      </p:pic>
      <p:sp>
        <p:nvSpPr>
          <p:cNvPr id="5" name="矩形 5">
            <a:extLst>
              <a:ext uri="{FF2B5EF4-FFF2-40B4-BE49-F238E27FC236}">
                <a16:creationId xmlns:a16="http://schemas.microsoft.com/office/drawing/2014/main" id="{08EE0E08-11E3-2D4E-AF13-834A0A3E99B7}"/>
              </a:ext>
            </a:extLst>
          </p:cNvPr>
          <p:cNvSpPr/>
          <p:nvPr/>
        </p:nvSpPr>
        <p:spPr>
          <a:xfrm>
            <a:off x="0" y="0"/>
            <a:ext cx="12192000" cy="6903818"/>
          </a:xfrm>
          <a:prstGeom prst="rect">
            <a:avLst/>
          </a:prstGeom>
          <a:gradFill flip="none" rotWithShape="1">
            <a:gsLst>
              <a:gs pos="855">
                <a:schemeClr val="bg1">
                  <a:lumMod val="85000"/>
                  <a:lumOff val="15000"/>
                  <a:alpha val="40000"/>
                </a:schemeClr>
              </a:gs>
              <a:gs pos="0">
                <a:srgbClr val="464646"/>
              </a:gs>
              <a:gs pos="50000">
                <a:schemeClr val="bg1">
                  <a:lumMod val="65000"/>
                  <a:lumOff val="35000"/>
                  <a:alpha val="0"/>
                </a:schemeClr>
              </a:gs>
              <a:gs pos="96000">
                <a:srgbClr val="4C7F0C"/>
              </a:gs>
            </a:gsLst>
            <a:lin ang="9000000" scaled="0"/>
            <a:tileRect/>
          </a:gra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6" name="TextBox 5"/>
          <p:cNvSpPr txBox="1"/>
          <p:nvPr/>
        </p:nvSpPr>
        <p:spPr>
          <a:xfrm>
            <a:off x="1043294" y="0"/>
            <a:ext cx="2154135" cy="1200328"/>
          </a:xfrm>
          <a:prstGeom prst="rect">
            <a:avLst/>
          </a:prstGeom>
          <a:noFill/>
        </p:spPr>
        <p:txBody>
          <a:bodyPr wrap="square" rtlCol="0">
            <a:spAutoFit/>
          </a:bodyPr>
          <a:lstStyle/>
          <a:p>
            <a:r>
              <a:rPr lang="en-US" sz="2400" b="1" dirty="0">
                <a:solidFill>
                  <a:schemeClr val="bg1">
                    <a:lumMod val="75000"/>
                  </a:schemeClr>
                </a:solidFill>
                <a:latin typeface="Abadi MT Condensed Extra Bold"/>
                <a:cs typeface="Abadi MT Condensed Extra Bold"/>
              </a:rPr>
              <a:t>INDUSTRIAL GENERATOR TYPES</a:t>
            </a:r>
          </a:p>
        </p:txBody>
      </p:sp>
    </p:spTree>
    <p:extLst>
      <p:ext uri="{BB962C8B-B14F-4D97-AF65-F5344CB8AC3E}">
        <p14:creationId xmlns:p14="http://schemas.microsoft.com/office/powerpoint/2010/main" val="1801152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20-03-30 at 7.53.34 PM.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24000" y="1087760"/>
            <a:ext cx="9144000" cy="3409780"/>
          </a:xfrm>
          <a:prstGeom prst="rect">
            <a:avLst/>
          </a:prstGeom>
        </p:spPr>
      </p:pic>
      <p:sp>
        <p:nvSpPr>
          <p:cNvPr id="7" name="TextBox 6"/>
          <p:cNvSpPr txBox="1"/>
          <p:nvPr/>
        </p:nvSpPr>
        <p:spPr>
          <a:xfrm>
            <a:off x="1524000" y="5888041"/>
            <a:ext cx="4978400" cy="461665"/>
          </a:xfrm>
          <a:prstGeom prst="rect">
            <a:avLst/>
          </a:prstGeom>
          <a:noFill/>
        </p:spPr>
        <p:txBody>
          <a:bodyPr wrap="square" rtlCol="0">
            <a:spAutoFit/>
          </a:bodyPr>
          <a:lstStyle/>
          <a:p>
            <a:r>
              <a:rPr lang="en-US" sz="2400" dirty="0">
                <a:solidFill>
                  <a:schemeClr val="bg1">
                    <a:lumMod val="75000"/>
                  </a:schemeClr>
                </a:solidFill>
                <a:latin typeface="Abadi MT Condensed Extra Bold"/>
                <a:cs typeface="Abadi MT Condensed Extra Bold"/>
              </a:rPr>
              <a:t>WELCOME TO BE PART OF BAIFA TEAM</a:t>
            </a:r>
          </a:p>
        </p:txBody>
      </p:sp>
      <p:cxnSp>
        <p:nvCxnSpPr>
          <p:cNvPr id="10" name="Straight Connector 9"/>
          <p:cNvCxnSpPr/>
          <p:nvPr/>
        </p:nvCxnSpPr>
        <p:spPr>
          <a:xfrm flipH="1">
            <a:off x="2216776" y="6349703"/>
            <a:ext cx="5773132" cy="12828"/>
          </a:xfrm>
          <a:prstGeom prst="line">
            <a:avLst/>
          </a:prstGeom>
          <a:ln>
            <a:gradFill flip="none" rotWithShape="1">
              <a:gsLst>
                <a:gs pos="0">
                  <a:srgbClr val="62A234"/>
                </a:gs>
                <a:gs pos="100000">
                  <a:srgbClr val="FFFFFF"/>
                </a:gs>
              </a:gsLst>
              <a:lin ang="0" scaled="1"/>
              <a:tileRect/>
            </a:gradFill>
          </a:ln>
          <a:effectLst/>
        </p:spPr>
        <p:style>
          <a:lnRef idx="2">
            <a:schemeClr val="accent1"/>
          </a:lnRef>
          <a:fillRef idx="0">
            <a:schemeClr val="accent1"/>
          </a:fillRef>
          <a:effectRef idx="1">
            <a:schemeClr val="accent1"/>
          </a:effectRef>
          <a:fontRef idx="minor">
            <a:schemeClr val="tx1"/>
          </a:fontRef>
        </p:style>
      </p:cxnSp>
      <p:pic>
        <p:nvPicPr>
          <p:cNvPr id="5" name="Picture 2" descr="C:\Users\Administrator.SC-201903181053\Desktop\资源 6@4x.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527419" y="5252623"/>
            <a:ext cx="1358005" cy="1425791"/>
          </a:xfrm>
          <a:prstGeom prst="rect">
            <a:avLst/>
          </a:prstGeom>
          <a:noFill/>
        </p:spPr>
      </p:pic>
    </p:spTree>
    <p:extLst>
      <p:ext uri="{BB962C8B-B14F-4D97-AF65-F5344CB8AC3E}">
        <p14:creationId xmlns:p14="http://schemas.microsoft.com/office/powerpoint/2010/main" val="2744798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展会旗1.psd"/>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2930263" y="2930263"/>
            <a:ext cx="6903819" cy="1043293"/>
          </a:xfrm>
          <a:prstGeom prst="rect">
            <a:avLst/>
          </a:prstGeom>
        </p:spPr>
      </p:pic>
      <p:pic>
        <p:nvPicPr>
          <p:cNvPr id="7" name="Picture 6">
            <a:extLst>
              <a:ext uri="{FF2B5EF4-FFF2-40B4-BE49-F238E27FC236}">
                <a16:creationId xmlns:a16="http://schemas.microsoft.com/office/drawing/2014/main" id="{1518280B-577C-474D-9156-ACCF9D11DEB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73128" y="0"/>
            <a:ext cx="7388735" cy="6734908"/>
          </a:xfrm>
          <a:prstGeom prst="rect">
            <a:avLst/>
          </a:prstGeom>
        </p:spPr>
      </p:pic>
      <p:sp>
        <p:nvSpPr>
          <p:cNvPr id="5" name="矩形 5">
            <a:extLst>
              <a:ext uri="{FF2B5EF4-FFF2-40B4-BE49-F238E27FC236}">
                <a16:creationId xmlns:a16="http://schemas.microsoft.com/office/drawing/2014/main" id="{A54A7BA1-9B2A-DE4B-AC4B-85815CB302F4}"/>
              </a:ext>
            </a:extLst>
          </p:cNvPr>
          <p:cNvSpPr/>
          <p:nvPr/>
        </p:nvSpPr>
        <p:spPr>
          <a:xfrm>
            <a:off x="0" y="1"/>
            <a:ext cx="12192000" cy="6903818"/>
          </a:xfrm>
          <a:prstGeom prst="rect">
            <a:avLst/>
          </a:prstGeom>
          <a:gradFill flip="none" rotWithShape="1">
            <a:gsLst>
              <a:gs pos="855">
                <a:schemeClr val="bg1">
                  <a:lumMod val="85000"/>
                  <a:lumOff val="15000"/>
                  <a:alpha val="40000"/>
                </a:schemeClr>
              </a:gs>
              <a:gs pos="0">
                <a:srgbClr val="464646"/>
              </a:gs>
              <a:gs pos="50000">
                <a:schemeClr val="bg1">
                  <a:lumMod val="65000"/>
                  <a:lumOff val="35000"/>
                  <a:alpha val="0"/>
                </a:schemeClr>
              </a:gs>
              <a:gs pos="96000">
                <a:srgbClr val="4C7F0C"/>
              </a:gs>
            </a:gsLst>
            <a:lin ang="9000000" scaled="0"/>
            <a:tileRect/>
          </a:gra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 name="TextBox 5">
            <a:extLst>
              <a:ext uri="{FF2B5EF4-FFF2-40B4-BE49-F238E27FC236}">
                <a16:creationId xmlns:a16="http://schemas.microsoft.com/office/drawing/2014/main" id="{083B014F-969B-BD35-77B0-5B283E339980}"/>
              </a:ext>
            </a:extLst>
          </p:cNvPr>
          <p:cNvSpPr txBox="1"/>
          <p:nvPr/>
        </p:nvSpPr>
        <p:spPr>
          <a:xfrm>
            <a:off x="1043294" y="0"/>
            <a:ext cx="2154135" cy="1200328"/>
          </a:xfrm>
          <a:prstGeom prst="rect">
            <a:avLst/>
          </a:prstGeom>
          <a:noFill/>
        </p:spPr>
        <p:txBody>
          <a:bodyPr wrap="square" rtlCol="0">
            <a:spAutoFit/>
          </a:bodyPr>
          <a:lstStyle/>
          <a:p>
            <a:r>
              <a:rPr lang="en-US" sz="2400" b="1" dirty="0">
                <a:solidFill>
                  <a:schemeClr val="bg1">
                    <a:lumMod val="75000"/>
                  </a:schemeClr>
                </a:solidFill>
                <a:latin typeface="Abadi MT Condensed Extra Bold"/>
                <a:cs typeface="Abadi MT Condensed Extra Bold"/>
              </a:rPr>
              <a:t>INDUSTRIAL GENERATOR TYPES</a:t>
            </a:r>
          </a:p>
        </p:txBody>
      </p:sp>
    </p:spTree>
    <p:extLst>
      <p:ext uri="{BB962C8B-B14F-4D97-AF65-F5344CB8AC3E}">
        <p14:creationId xmlns:p14="http://schemas.microsoft.com/office/powerpoint/2010/main" val="8848491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展会旗1.psd"/>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2908592" y="2908591"/>
            <a:ext cx="6860474" cy="1043293"/>
          </a:xfrm>
          <a:prstGeom prst="rect">
            <a:avLst/>
          </a:prstGeom>
        </p:spPr>
      </p:pic>
      <p:sp>
        <p:nvSpPr>
          <p:cNvPr id="4" name="TextBox 3">
            <a:extLst>
              <a:ext uri="{FF2B5EF4-FFF2-40B4-BE49-F238E27FC236}">
                <a16:creationId xmlns:a16="http://schemas.microsoft.com/office/drawing/2014/main" id="{50F0D2EB-7EAC-AE47-A1CA-E98C0FE0A3F0}"/>
              </a:ext>
            </a:extLst>
          </p:cNvPr>
          <p:cNvSpPr txBox="1"/>
          <p:nvPr/>
        </p:nvSpPr>
        <p:spPr>
          <a:xfrm>
            <a:off x="1043294" y="1233412"/>
            <a:ext cx="2213145" cy="2585323"/>
          </a:xfrm>
          <a:prstGeom prst="rect">
            <a:avLst/>
          </a:prstGeom>
          <a:noFill/>
        </p:spPr>
        <p:txBody>
          <a:bodyPr wrap="square" rtlCol="0">
            <a:spAutoFit/>
          </a:bodyPr>
          <a:lstStyle/>
          <a:p>
            <a:pPr algn="r"/>
            <a:r>
              <a:rPr lang="en-US" sz="3000" b="1" dirty="0">
                <a:solidFill>
                  <a:srgbClr val="4E4E4E"/>
                </a:solidFill>
                <a:latin typeface="Abadi MT Condensed Extra Bold" panose="020B0306030101010103" pitchFamily="34" charset="77"/>
              </a:rPr>
              <a:t>RSL+</a:t>
            </a:r>
          </a:p>
          <a:p>
            <a:endParaRPr lang="en-US" sz="3000" b="1" dirty="0">
              <a:solidFill>
                <a:schemeClr val="bg1">
                  <a:lumMod val="50000"/>
                </a:schemeClr>
              </a:solidFill>
              <a:latin typeface="Abadi MT Condensed Light" panose="020B0306030101010103" pitchFamily="34" charset="77"/>
            </a:endParaRPr>
          </a:p>
          <a:p>
            <a:r>
              <a:rPr lang="en-US" b="1" dirty="0">
                <a:solidFill>
                  <a:schemeClr val="bg1">
                    <a:lumMod val="65000"/>
                  </a:schemeClr>
                </a:solidFill>
                <a:latin typeface="Abadi MT Condensed Extra Bold" panose="020B0306030101010103" pitchFamily="34" charset="77"/>
              </a:rPr>
              <a:t>SINGLE POINT LIFTING |</a:t>
            </a:r>
          </a:p>
          <a:p>
            <a:r>
              <a:rPr lang="en-US" b="1" dirty="0">
                <a:solidFill>
                  <a:schemeClr val="bg1">
                    <a:lumMod val="65000"/>
                  </a:schemeClr>
                </a:solidFill>
                <a:latin typeface="Abadi MT Condensed Extra Bold" panose="020B0306030101010103" pitchFamily="34" charset="77"/>
              </a:rPr>
              <a:t>DESIGNED FOR RENTAL </a:t>
            </a:r>
          </a:p>
          <a:p>
            <a:r>
              <a:rPr lang="en-US" b="1" dirty="0">
                <a:solidFill>
                  <a:schemeClr val="bg1">
                    <a:lumMod val="65000"/>
                  </a:schemeClr>
                </a:solidFill>
                <a:latin typeface="Abadi MT Condensed Extra Bold" panose="020B0306030101010103" pitchFamily="34" charset="77"/>
              </a:rPr>
              <a:t>WITH LOW NOISE</a:t>
            </a:r>
            <a:endParaRPr lang="en-US" sz="3000" b="1" dirty="0">
              <a:solidFill>
                <a:schemeClr val="bg1">
                  <a:lumMod val="65000"/>
                </a:schemeClr>
              </a:solidFill>
              <a:latin typeface="Abadi MT Condensed Extra Bold" panose="020B0306030101010103" pitchFamily="34" charset="77"/>
            </a:endParaRPr>
          </a:p>
          <a:p>
            <a:endParaRPr lang="en-US" sz="3000" b="1" dirty="0">
              <a:solidFill>
                <a:schemeClr val="bg1">
                  <a:lumMod val="50000"/>
                </a:schemeClr>
              </a:solidFill>
              <a:latin typeface="Abadi MT Condensed Light" panose="020B0306030101010103" pitchFamily="34" charset="77"/>
            </a:endParaRPr>
          </a:p>
        </p:txBody>
      </p:sp>
      <p:pic>
        <p:nvPicPr>
          <p:cNvPr id="5" name="Picture 4">
            <a:extLst>
              <a:ext uri="{FF2B5EF4-FFF2-40B4-BE49-F238E27FC236}">
                <a16:creationId xmlns:a16="http://schemas.microsoft.com/office/drawing/2014/main" id="{6D64F0F1-B022-D640-BE67-F0F6114C5C0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256439" y="248608"/>
            <a:ext cx="8935561" cy="6314964"/>
          </a:xfrm>
          <a:prstGeom prst="rect">
            <a:avLst/>
          </a:prstGeom>
        </p:spPr>
      </p:pic>
      <p:sp>
        <p:nvSpPr>
          <p:cNvPr id="7" name="矩形 5">
            <a:extLst>
              <a:ext uri="{FF2B5EF4-FFF2-40B4-BE49-F238E27FC236}">
                <a16:creationId xmlns:a16="http://schemas.microsoft.com/office/drawing/2014/main" id="{FA3CFD45-3634-1747-BED3-0043789C99C4}"/>
              </a:ext>
            </a:extLst>
          </p:cNvPr>
          <p:cNvSpPr/>
          <p:nvPr/>
        </p:nvSpPr>
        <p:spPr>
          <a:xfrm>
            <a:off x="-2" y="0"/>
            <a:ext cx="12192000" cy="6903818"/>
          </a:xfrm>
          <a:prstGeom prst="rect">
            <a:avLst/>
          </a:prstGeom>
          <a:gradFill flip="none" rotWithShape="1">
            <a:gsLst>
              <a:gs pos="855">
                <a:schemeClr val="bg1">
                  <a:lumMod val="85000"/>
                  <a:lumOff val="15000"/>
                  <a:alpha val="40000"/>
                </a:schemeClr>
              </a:gs>
              <a:gs pos="0">
                <a:srgbClr val="464646"/>
              </a:gs>
              <a:gs pos="50000">
                <a:schemeClr val="bg1">
                  <a:lumMod val="65000"/>
                  <a:lumOff val="35000"/>
                  <a:alpha val="0"/>
                </a:schemeClr>
              </a:gs>
              <a:gs pos="96000">
                <a:srgbClr val="4C7F0C"/>
              </a:gs>
            </a:gsLst>
            <a:lin ang="9000000" scaled="0"/>
            <a:tileRect/>
          </a:gra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 name="TextBox 5">
            <a:extLst>
              <a:ext uri="{FF2B5EF4-FFF2-40B4-BE49-F238E27FC236}">
                <a16:creationId xmlns:a16="http://schemas.microsoft.com/office/drawing/2014/main" id="{163679AA-AE49-856D-CA52-24C6842D88BF}"/>
              </a:ext>
            </a:extLst>
          </p:cNvPr>
          <p:cNvSpPr txBox="1"/>
          <p:nvPr/>
        </p:nvSpPr>
        <p:spPr>
          <a:xfrm>
            <a:off x="1043294" y="0"/>
            <a:ext cx="2154135" cy="1200328"/>
          </a:xfrm>
          <a:prstGeom prst="rect">
            <a:avLst/>
          </a:prstGeom>
          <a:noFill/>
        </p:spPr>
        <p:txBody>
          <a:bodyPr wrap="square" rtlCol="0">
            <a:spAutoFit/>
          </a:bodyPr>
          <a:lstStyle/>
          <a:p>
            <a:r>
              <a:rPr lang="en-US" sz="2400" b="1" dirty="0">
                <a:solidFill>
                  <a:schemeClr val="bg1">
                    <a:lumMod val="75000"/>
                  </a:schemeClr>
                </a:solidFill>
                <a:latin typeface="Abadi MT Condensed Extra Bold"/>
                <a:cs typeface="Abadi MT Condensed Extra Bold"/>
              </a:rPr>
              <a:t>INDUSTRIAL GENERATOR TYPES</a:t>
            </a:r>
          </a:p>
        </p:txBody>
      </p:sp>
    </p:spTree>
    <p:extLst>
      <p:ext uri="{BB962C8B-B14F-4D97-AF65-F5344CB8AC3E}">
        <p14:creationId xmlns:p14="http://schemas.microsoft.com/office/powerpoint/2010/main" val="22547615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展会旗1.psd"/>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2930263" y="2930263"/>
            <a:ext cx="6903819" cy="1043293"/>
          </a:xfrm>
          <a:prstGeom prst="rect">
            <a:avLst/>
          </a:prstGeom>
        </p:spPr>
      </p:pic>
      <p:sp>
        <p:nvSpPr>
          <p:cNvPr id="6" name="TextBox 5"/>
          <p:cNvSpPr txBox="1"/>
          <p:nvPr/>
        </p:nvSpPr>
        <p:spPr>
          <a:xfrm>
            <a:off x="2564334" y="0"/>
            <a:ext cx="2154135" cy="1200328"/>
          </a:xfrm>
          <a:prstGeom prst="rect">
            <a:avLst/>
          </a:prstGeom>
          <a:noFill/>
        </p:spPr>
        <p:txBody>
          <a:bodyPr wrap="square" rtlCol="0">
            <a:spAutoFit/>
          </a:bodyPr>
          <a:lstStyle/>
          <a:p>
            <a:r>
              <a:rPr lang="en-US" sz="2400" b="1" dirty="0">
                <a:solidFill>
                  <a:schemeClr val="bg1">
                    <a:lumMod val="75000"/>
                  </a:schemeClr>
                </a:solidFill>
                <a:latin typeface="Abadi MT Condensed Extra Bold"/>
                <a:cs typeface="Abadi MT Condensed Extra Bold"/>
              </a:rPr>
              <a:t>INDUSTRIAL GENERATOR TYPES</a:t>
            </a:r>
          </a:p>
        </p:txBody>
      </p:sp>
      <p:pic>
        <p:nvPicPr>
          <p:cNvPr id="3" name="Picture 2" descr="Screen Shot 2024-03-01 at 5.17.08 PM.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692402" y="1507068"/>
            <a:ext cx="7857067" cy="4536039"/>
          </a:xfrm>
          <a:prstGeom prst="rect">
            <a:avLst/>
          </a:prstGeom>
        </p:spPr>
      </p:pic>
      <p:sp>
        <p:nvSpPr>
          <p:cNvPr id="5" name="矩形 5">
            <a:extLst>
              <a:ext uri="{FF2B5EF4-FFF2-40B4-BE49-F238E27FC236}">
                <a16:creationId xmlns:a16="http://schemas.microsoft.com/office/drawing/2014/main" id="{AC3F4B0D-C096-AD4E-89AE-0AA2C95ECA57}"/>
              </a:ext>
            </a:extLst>
          </p:cNvPr>
          <p:cNvSpPr/>
          <p:nvPr/>
        </p:nvSpPr>
        <p:spPr>
          <a:xfrm>
            <a:off x="0" y="1"/>
            <a:ext cx="12192000" cy="6903818"/>
          </a:xfrm>
          <a:prstGeom prst="rect">
            <a:avLst/>
          </a:prstGeom>
          <a:gradFill flip="none" rotWithShape="1">
            <a:gsLst>
              <a:gs pos="855">
                <a:schemeClr val="bg1">
                  <a:lumMod val="85000"/>
                  <a:lumOff val="15000"/>
                  <a:alpha val="40000"/>
                </a:schemeClr>
              </a:gs>
              <a:gs pos="0">
                <a:srgbClr val="464646"/>
              </a:gs>
              <a:gs pos="50000">
                <a:schemeClr val="bg1">
                  <a:lumMod val="65000"/>
                  <a:lumOff val="35000"/>
                  <a:alpha val="0"/>
                </a:schemeClr>
              </a:gs>
              <a:gs pos="96000">
                <a:srgbClr val="4C7F0C"/>
              </a:gs>
            </a:gsLst>
            <a:lin ang="9000000" scaled="0"/>
            <a:tileRect/>
          </a:gra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dirty="0"/>
          </a:p>
        </p:txBody>
      </p:sp>
    </p:spTree>
    <p:extLst>
      <p:ext uri="{BB962C8B-B14F-4D97-AF65-F5344CB8AC3E}">
        <p14:creationId xmlns:p14="http://schemas.microsoft.com/office/powerpoint/2010/main" val="15586715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3C4477A8-68AF-ED33-509A-00F057082D8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04781" y="10602"/>
            <a:ext cx="5133633" cy="6847399"/>
          </a:xfrm>
          <a:prstGeom prst="rect">
            <a:avLst/>
          </a:prstGeom>
        </p:spPr>
      </p:pic>
      <p:pic>
        <p:nvPicPr>
          <p:cNvPr id="5" name="Picture 4" descr="展会旗1.psd">
            <a:extLst>
              <a:ext uri="{FF2B5EF4-FFF2-40B4-BE49-F238E27FC236}">
                <a16:creationId xmlns:a16="http://schemas.microsoft.com/office/drawing/2014/main" id="{5ED260F0-1409-794F-8AAC-94E48491F83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2930263" y="2930263"/>
            <a:ext cx="6903819" cy="1043293"/>
          </a:xfrm>
          <a:prstGeom prst="rect">
            <a:avLst/>
          </a:prstGeom>
        </p:spPr>
      </p:pic>
      <p:sp>
        <p:nvSpPr>
          <p:cNvPr id="9" name="TextBox 8">
            <a:extLst>
              <a:ext uri="{FF2B5EF4-FFF2-40B4-BE49-F238E27FC236}">
                <a16:creationId xmlns:a16="http://schemas.microsoft.com/office/drawing/2014/main" id="{B473BAB8-0071-7D44-A98B-A5DC01599A0C}"/>
              </a:ext>
            </a:extLst>
          </p:cNvPr>
          <p:cNvSpPr txBox="1"/>
          <p:nvPr/>
        </p:nvSpPr>
        <p:spPr>
          <a:xfrm>
            <a:off x="2564334" y="0"/>
            <a:ext cx="2154135" cy="1200328"/>
          </a:xfrm>
          <a:prstGeom prst="rect">
            <a:avLst/>
          </a:prstGeom>
          <a:noFill/>
        </p:spPr>
        <p:txBody>
          <a:bodyPr wrap="square" rtlCol="0">
            <a:spAutoFit/>
          </a:bodyPr>
          <a:lstStyle/>
          <a:p>
            <a:r>
              <a:rPr lang="en-US" sz="2400" b="1" dirty="0">
                <a:solidFill>
                  <a:schemeClr val="bg1">
                    <a:lumMod val="75000"/>
                  </a:schemeClr>
                </a:solidFill>
                <a:latin typeface="Abadi MT Condensed Extra Bold"/>
                <a:cs typeface="Abadi MT Condensed Extra Bold"/>
              </a:rPr>
              <a:t>INDUSTRIAL GENERATOR TYPES</a:t>
            </a:r>
          </a:p>
        </p:txBody>
      </p:sp>
      <p:sp>
        <p:nvSpPr>
          <p:cNvPr id="6" name="矩形 5">
            <a:extLst>
              <a:ext uri="{FF2B5EF4-FFF2-40B4-BE49-F238E27FC236}">
                <a16:creationId xmlns:a16="http://schemas.microsoft.com/office/drawing/2014/main" id="{BF1542C4-D992-73CB-E1E6-2E4FC7AE64A6}"/>
              </a:ext>
            </a:extLst>
          </p:cNvPr>
          <p:cNvSpPr/>
          <p:nvPr/>
        </p:nvSpPr>
        <p:spPr>
          <a:xfrm>
            <a:off x="0" y="0"/>
            <a:ext cx="12192000" cy="6903818"/>
          </a:xfrm>
          <a:prstGeom prst="rect">
            <a:avLst/>
          </a:prstGeom>
          <a:gradFill flip="none" rotWithShape="1">
            <a:gsLst>
              <a:gs pos="855">
                <a:schemeClr val="bg1">
                  <a:lumMod val="85000"/>
                  <a:lumOff val="15000"/>
                  <a:alpha val="40000"/>
                </a:schemeClr>
              </a:gs>
              <a:gs pos="0">
                <a:srgbClr val="464646"/>
              </a:gs>
              <a:gs pos="50000">
                <a:schemeClr val="bg1">
                  <a:lumMod val="65000"/>
                  <a:lumOff val="35000"/>
                  <a:alpha val="0"/>
                </a:schemeClr>
              </a:gs>
              <a:gs pos="96000">
                <a:srgbClr val="4C7F0C"/>
              </a:gs>
            </a:gsLst>
            <a:lin ang="9000000" scaled="0"/>
            <a:tileRect/>
          </a:gra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dirty="0"/>
          </a:p>
        </p:txBody>
      </p:sp>
    </p:spTree>
    <p:extLst>
      <p:ext uri="{BB962C8B-B14F-4D97-AF65-F5344CB8AC3E}">
        <p14:creationId xmlns:p14="http://schemas.microsoft.com/office/powerpoint/2010/main" val="35103484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1DA11-8842-BA3F-A6F3-F26292651B66}"/>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54DE6EA7-6E39-68E5-55C0-E9EE324AF85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19122" y="1"/>
            <a:ext cx="5104105" cy="6831185"/>
          </a:xfrm>
          <a:prstGeom prst="rect">
            <a:avLst/>
          </a:prstGeom>
        </p:spPr>
      </p:pic>
      <p:pic>
        <p:nvPicPr>
          <p:cNvPr id="5" name="Picture 4" descr="展会旗1.psd">
            <a:extLst>
              <a:ext uri="{FF2B5EF4-FFF2-40B4-BE49-F238E27FC236}">
                <a16:creationId xmlns:a16="http://schemas.microsoft.com/office/drawing/2014/main" id="{C9B5F53F-578A-504A-AE9E-BF9055BF4D6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2930263" y="2930263"/>
            <a:ext cx="6903819" cy="1043293"/>
          </a:xfrm>
          <a:prstGeom prst="rect">
            <a:avLst/>
          </a:prstGeom>
        </p:spPr>
      </p:pic>
      <p:sp>
        <p:nvSpPr>
          <p:cNvPr id="7" name="TextBox 6">
            <a:extLst>
              <a:ext uri="{FF2B5EF4-FFF2-40B4-BE49-F238E27FC236}">
                <a16:creationId xmlns:a16="http://schemas.microsoft.com/office/drawing/2014/main" id="{5098D2D5-A7EB-7F41-AB8F-805CEE1A1DC5}"/>
              </a:ext>
            </a:extLst>
          </p:cNvPr>
          <p:cNvSpPr txBox="1"/>
          <p:nvPr/>
        </p:nvSpPr>
        <p:spPr>
          <a:xfrm>
            <a:off x="2564334" y="0"/>
            <a:ext cx="2154135" cy="1200328"/>
          </a:xfrm>
          <a:prstGeom prst="rect">
            <a:avLst/>
          </a:prstGeom>
          <a:noFill/>
        </p:spPr>
        <p:txBody>
          <a:bodyPr wrap="square" rtlCol="0">
            <a:spAutoFit/>
          </a:bodyPr>
          <a:lstStyle/>
          <a:p>
            <a:r>
              <a:rPr lang="en-US" sz="2400" b="1" dirty="0">
                <a:solidFill>
                  <a:schemeClr val="bg1">
                    <a:lumMod val="75000"/>
                  </a:schemeClr>
                </a:solidFill>
                <a:latin typeface="Abadi MT Condensed Extra Bold"/>
                <a:cs typeface="Abadi MT Condensed Extra Bold"/>
              </a:rPr>
              <a:t>INDUSTRIAL GENERATOR TYPES</a:t>
            </a:r>
          </a:p>
        </p:txBody>
      </p:sp>
      <p:sp>
        <p:nvSpPr>
          <p:cNvPr id="6" name="矩形 5">
            <a:extLst>
              <a:ext uri="{FF2B5EF4-FFF2-40B4-BE49-F238E27FC236}">
                <a16:creationId xmlns:a16="http://schemas.microsoft.com/office/drawing/2014/main" id="{5E91EC2C-10AD-6D43-8616-A98F76502FE0}"/>
              </a:ext>
            </a:extLst>
          </p:cNvPr>
          <p:cNvSpPr/>
          <p:nvPr/>
        </p:nvSpPr>
        <p:spPr>
          <a:xfrm>
            <a:off x="0" y="1"/>
            <a:ext cx="12192000" cy="6920032"/>
          </a:xfrm>
          <a:prstGeom prst="rect">
            <a:avLst/>
          </a:prstGeom>
          <a:gradFill flip="none" rotWithShape="1">
            <a:gsLst>
              <a:gs pos="855">
                <a:schemeClr val="bg1">
                  <a:lumMod val="85000"/>
                  <a:lumOff val="15000"/>
                  <a:alpha val="40000"/>
                </a:schemeClr>
              </a:gs>
              <a:gs pos="0">
                <a:srgbClr val="464646"/>
              </a:gs>
              <a:gs pos="50000">
                <a:schemeClr val="bg1">
                  <a:lumMod val="65000"/>
                  <a:lumOff val="35000"/>
                  <a:alpha val="0"/>
                </a:schemeClr>
              </a:gs>
              <a:gs pos="96000">
                <a:srgbClr val="4C7F0C"/>
              </a:gs>
            </a:gsLst>
            <a:lin ang="9000000" scaled="0"/>
            <a:tileRect/>
          </a:gra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Tree>
    <p:extLst>
      <p:ext uri="{BB962C8B-B14F-4D97-AF65-F5344CB8AC3E}">
        <p14:creationId xmlns:p14="http://schemas.microsoft.com/office/powerpoint/2010/main" val="7982622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1DA11-8842-BA3F-A6F3-F26292651B66}"/>
            </a:ext>
          </a:extLst>
        </p:cNvPr>
        <p:cNvGrpSpPr/>
        <p:nvPr/>
      </p:nvGrpSpPr>
      <p:grpSpPr>
        <a:xfrm>
          <a:off x="0" y="0"/>
          <a:ext cx="0" cy="0"/>
          <a:chOff x="0" y="0"/>
          <a:chExt cx="0" cy="0"/>
        </a:xfrm>
      </p:grpSpPr>
      <p:pic>
        <p:nvPicPr>
          <p:cNvPr id="5" name="Picture 4" descr="展会旗1.psd">
            <a:extLst>
              <a:ext uri="{FF2B5EF4-FFF2-40B4-BE49-F238E27FC236}">
                <a16:creationId xmlns:a16="http://schemas.microsoft.com/office/drawing/2014/main" id="{C9B5F53F-578A-504A-AE9E-BF9055BF4D6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2930263" y="2930263"/>
            <a:ext cx="6903819" cy="1043293"/>
          </a:xfrm>
          <a:prstGeom prst="rect">
            <a:avLst/>
          </a:prstGeom>
        </p:spPr>
      </p:pic>
      <p:sp>
        <p:nvSpPr>
          <p:cNvPr id="7" name="TextBox 6">
            <a:extLst>
              <a:ext uri="{FF2B5EF4-FFF2-40B4-BE49-F238E27FC236}">
                <a16:creationId xmlns:a16="http://schemas.microsoft.com/office/drawing/2014/main" id="{5098D2D5-A7EB-7F41-AB8F-805CEE1A1DC5}"/>
              </a:ext>
            </a:extLst>
          </p:cNvPr>
          <p:cNvSpPr txBox="1"/>
          <p:nvPr/>
        </p:nvSpPr>
        <p:spPr>
          <a:xfrm>
            <a:off x="2564334" y="0"/>
            <a:ext cx="2154135" cy="1200328"/>
          </a:xfrm>
          <a:prstGeom prst="rect">
            <a:avLst/>
          </a:prstGeom>
          <a:noFill/>
        </p:spPr>
        <p:txBody>
          <a:bodyPr wrap="square" rtlCol="0">
            <a:spAutoFit/>
          </a:bodyPr>
          <a:lstStyle/>
          <a:p>
            <a:r>
              <a:rPr lang="en-US" sz="2400" b="1" dirty="0">
                <a:solidFill>
                  <a:schemeClr val="bg1">
                    <a:lumMod val="75000"/>
                  </a:schemeClr>
                </a:solidFill>
                <a:latin typeface="Abadi MT Condensed Extra Bold"/>
                <a:cs typeface="Abadi MT Condensed Extra Bold"/>
              </a:rPr>
              <a:t>INDUSTRIAL GENERATOR TYPES</a:t>
            </a:r>
          </a:p>
        </p:txBody>
      </p:sp>
      <p:pic>
        <p:nvPicPr>
          <p:cNvPr id="9" name="Picture 8">
            <a:extLst>
              <a:ext uri="{FF2B5EF4-FFF2-40B4-BE49-F238E27FC236}">
                <a16:creationId xmlns:a16="http://schemas.microsoft.com/office/drawing/2014/main" id="{EF5AFE59-1808-E741-ADB2-27933280B8A5}"/>
              </a:ext>
            </a:extLst>
          </p:cNvPr>
          <p:cNvPicPr>
            <a:picLocks noChangeAspect="1"/>
          </p:cNvPicPr>
          <p:nvPr/>
        </p:nvPicPr>
        <p:blipFill>
          <a:blip r:embed="rId4"/>
          <a:stretch>
            <a:fillRect/>
          </a:stretch>
        </p:blipFill>
        <p:spPr>
          <a:xfrm>
            <a:off x="1051918" y="1270000"/>
            <a:ext cx="6578600" cy="4318000"/>
          </a:xfrm>
          <a:prstGeom prst="rect">
            <a:avLst/>
          </a:prstGeom>
        </p:spPr>
      </p:pic>
      <p:pic>
        <p:nvPicPr>
          <p:cNvPr id="11" name="Picture 10">
            <a:extLst>
              <a:ext uri="{FF2B5EF4-FFF2-40B4-BE49-F238E27FC236}">
                <a16:creationId xmlns:a16="http://schemas.microsoft.com/office/drawing/2014/main" id="{1EEA5A68-E402-4D4D-9844-5705AFDED7FD}"/>
              </a:ext>
            </a:extLst>
          </p:cNvPr>
          <p:cNvPicPr>
            <a:picLocks noChangeAspect="1"/>
          </p:cNvPicPr>
          <p:nvPr/>
        </p:nvPicPr>
        <p:blipFill>
          <a:blip r:embed="rId5"/>
          <a:stretch>
            <a:fillRect/>
          </a:stretch>
        </p:blipFill>
        <p:spPr>
          <a:xfrm>
            <a:off x="7630518" y="0"/>
            <a:ext cx="4501877" cy="6858000"/>
          </a:xfrm>
          <a:prstGeom prst="rect">
            <a:avLst/>
          </a:prstGeom>
        </p:spPr>
      </p:pic>
      <p:sp>
        <p:nvSpPr>
          <p:cNvPr id="6" name="矩形 5">
            <a:extLst>
              <a:ext uri="{FF2B5EF4-FFF2-40B4-BE49-F238E27FC236}">
                <a16:creationId xmlns:a16="http://schemas.microsoft.com/office/drawing/2014/main" id="{5E91EC2C-10AD-6D43-8616-A98F76502FE0}"/>
              </a:ext>
            </a:extLst>
          </p:cNvPr>
          <p:cNvSpPr/>
          <p:nvPr/>
        </p:nvSpPr>
        <p:spPr>
          <a:xfrm>
            <a:off x="0" y="18623"/>
            <a:ext cx="12192000" cy="6920032"/>
          </a:xfrm>
          <a:prstGeom prst="rect">
            <a:avLst/>
          </a:prstGeom>
          <a:gradFill flip="none" rotWithShape="1">
            <a:gsLst>
              <a:gs pos="855">
                <a:schemeClr val="bg1">
                  <a:lumMod val="85000"/>
                  <a:lumOff val="15000"/>
                  <a:alpha val="40000"/>
                </a:schemeClr>
              </a:gs>
              <a:gs pos="0">
                <a:srgbClr val="464646"/>
              </a:gs>
              <a:gs pos="50000">
                <a:schemeClr val="bg1">
                  <a:lumMod val="65000"/>
                  <a:lumOff val="35000"/>
                  <a:alpha val="0"/>
                </a:schemeClr>
              </a:gs>
              <a:gs pos="96000">
                <a:srgbClr val="4C7F0C"/>
              </a:gs>
            </a:gsLst>
            <a:lin ang="9000000" scaled="0"/>
            <a:tileRect/>
          </a:gra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Tree>
    <p:extLst>
      <p:ext uri="{BB962C8B-B14F-4D97-AF65-F5344CB8AC3E}">
        <p14:creationId xmlns:p14="http://schemas.microsoft.com/office/powerpoint/2010/main" val="38618828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925717" y="5284340"/>
            <a:ext cx="9464536" cy="1077218"/>
          </a:xfrm>
          <a:prstGeom prst="rect">
            <a:avLst/>
          </a:prstGeom>
          <a:noFill/>
        </p:spPr>
        <p:txBody>
          <a:bodyPr wrap="square" rtlCol="0">
            <a:spAutoFit/>
          </a:bodyPr>
          <a:lstStyle/>
          <a:p>
            <a:r>
              <a:rPr lang="en-AU" sz="1600" dirty="0"/>
              <a:t>* </a:t>
            </a:r>
            <a:r>
              <a:rPr lang="en-US" sz="1600" dirty="0"/>
              <a:t>Baifa offers wide range of Industrial diesel, natural gas and marine power generator products for  customer’s choice or meet project demand. </a:t>
            </a:r>
          </a:p>
          <a:p>
            <a:r>
              <a:rPr lang="en-US" sz="1600" dirty="0"/>
              <a:t>                                       </a:t>
            </a:r>
          </a:p>
          <a:p>
            <a:r>
              <a:rPr lang="en-US" sz="1600" dirty="0"/>
              <a:t>* Above mentioned is standard power range only, for special requirement please contact Baifa sales for enquiry.</a:t>
            </a:r>
          </a:p>
        </p:txBody>
      </p:sp>
      <p:pic>
        <p:nvPicPr>
          <p:cNvPr id="9" name="Picture 8" descr="展会旗1.psd"/>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2907355" y="2907351"/>
            <a:ext cx="6858002" cy="1043293"/>
          </a:xfrm>
          <a:prstGeom prst="rect">
            <a:avLst/>
          </a:prstGeom>
        </p:spPr>
      </p:pic>
      <p:sp>
        <p:nvSpPr>
          <p:cNvPr id="7" name="TextBox 6"/>
          <p:cNvSpPr txBox="1"/>
          <p:nvPr/>
        </p:nvSpPr>
        <p:spPr>
          <a:xfrm>
            <a:off x="1038963" y="97858"/>
            <a:ext cx="4835435" cy="461665"/>
          </a:xfrm>
          <a:prstGeom prst="rect">
            <a:avLst/>
          </a:prstGeom>
          <a:noFill/>
        </p:spPr>
        <p:txBody>
          <a:bodyPr wrap="square" rtlCol="0">
            <a:spAutoFit/>
          </a:bodyPr>
          <a:lstStyle/>
          <a:p>
            <a:r>
              <a:rPr lang="en-US" sz="2400" b="1" dirty="0">
                <a:solidFill>
                  <a:schemeClr val="bg1">
                    <a:lumMod val="75000"/>
                  </a:schemeClr>
                </a:solidFill>
                <a:latin typeface="Abadi MT Condensed Extra Bold"/>
                <a:cs typeface="Abadi MT Condensed Extra Bold"/>
              </a:rPr>
              <a:t>GENRATOR POWER DIESEL RANGE</a:t>
            </a:r>
          </a:p>
        </p:txBody>
      </p:sp>
      <p:pic>
        <p:nvPicPr>
          <p:cNvPr id="2" name="Picture 1" descr="1641352077(1).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43293" y="652168"/>
            <a:ext cx="9560611" cy="4288132"/>
          </a:xfrm>
          <a:prstGeom prst="rect">
            <a:avLst/>
          </a:prstGeom>
        </p:spPr>
      </p:pic>
      <p:pic>
        <p:nvPicPr>
          <p:cNvPr id="8" name="Picture 7" descr="Screen Shot 2018-10-08 at 4.46.33 PM.png">
            <a:extLst>
              <a:ext uri="{FF2B5EF4-FFF2-40B4-BE49-F238E27FC236}">
                <a16:creationId xmlns:a16="http://schemas.microsoft.com/office/drawing/2014/main" id="{C0D60AE9-6217-5249-8EFB-F4DB280DE1B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588506" y="652169"/>
            <a:ext cx="1603494" cy="4288132"/>
          </a:xfrm>
          <a:prstGeom prst="rect">
            <a:avLst/>
          </a:prstGeom>
        </p:spPr>
      </p:pic>
    </p:spTree>
    <p:extLst>
      <p:ext uri="{BB962C8B-B14F-4D97-AF65-F5344CB8AC3E}">
        <p14:creationId xmlns:p14="http://schemas.microsoft.com/office/powerpoint/2010/main" val="20804943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3920" y="830059"/>
            <a:ext cx="3928530" cy="3570208"/>
          </a:xfrm>
          <a:prstGeom prst="rect">
            <a:avLst/>
          </a:prstGeom>
          <a:noFill/>
        </p:spPr>
        <p:txBody>
          <a:bodyPr wrap="square" rtlCol="0">
            <a:spAutoFit/>
          </a:bodyPr>
          <a:lstStyle/>
          <a:p>
            <a:r>
              <a:rPr lang="en-US" altLang="zh-CN" sz="2400" b="1" dirty="0">
                <a:solidFill>
                  <a:schemeClr val="bg1">
                    <a:lumMod val="75000"/>
                  </a:schemeClr>
                </a:solidFill>
                <a:latin typeface="Abadi MT Condensed Extra Bold"/>
                <a:cs typeface="Abadi MT Condensed Extra Bold"/>
              </a:rPr>
              <a:t>BF-C CUMMMINS POWERED</a:t>
            </a:r>
          </a:p>
          <a:p>
            <a:endParaRPr lang="en-US" sz="2400" dirty="0">
              <a:solidFill>
                <a:schemeClr val="bg1">
                  <a:lumMod val="75000"/>
                </a:schemeClr>
              </a:solidFill>
              <a:latin typeface="Abadi MT Condensed Extra Bold"/>
              <a:cs typeface="Abadi MT Condensed Extra Bold"/>
            </a:endParaRPr>
          </a:p>
          <a:p>
            <a:r>
              <a:rPr lang="en-US" sz="1400" dirty="0">
                <a:solidFill>
                  <a:schemeClr val="bg1">
                    <a:lumMod val="75000"/>
                  </a:schemeClr>
                </a:solidFill>
                <a:latin typeface="Abadi MT Condensed Extra Bold"/>
                <a:cs typeface="Abadi MT Condensed Extra Bold"/>
              </a:rPr>
              <a:t>25-2500kVA WIDE RANGE IDEAL FOR STOCK/RENTAL</a:t>
            </a:r>
          </a:p>
          <a:p>
            <a:pPr lvl="0"/>
            <a:r>
              <a:rPr lang="en-US" sz="1400" dirty="0">
                <a:solidFill>
                  <a:schemeClr val="bg1">
                    <a:lumMod val="75000"/>
                  </a:schemeClr>
                </a:solidFill>
                <a:latin typeface="Abadi MT Condensed Extra Bold"/>
                <a:cs typeface="Abadi MT Condensed Extra Bold"/>
              </a:rPr>
              <a:t>LOW OPERATIONAL COST</a:t>
            </a:r>
          </a:p>
          <a:p>
            <a:pPr lvl="0"/>
            <a:r>
              <a:rPr lang="en-US" sz="1400" dirty="0">
                <a:solidFill>
                  <a:schemeClr val="bg1">
                    <a:lumMod val="75000"/>
                  </a:schemeClr>
                </a:solidFill>
                <a:latin typeface="Abadi MT Condensed Extra Bold"/>
                <a:cs typeface="Abadi MT Condensed Extra Bold"/>
              </a:rPr>
              <a:t>PARTS ACCESSIBITILIES</a:t>
            </a:r>
          </a:p>
          <a:p>
            <a:pPr lvl="0"/>
            <a:r>
              <a:rPr lang="en-US" sz="1400" dirty="0">
                <a:solidFill>
                  <a:schemeClr val="bg1">
                    <a:lumMod val="75000"/>
                  </a:schemeClr>
                </a:solidFill>
                <a:latin typeface="Abadi MT Condensed Extra Bold"/>
                <a:cs typeface="Abadi MT Condensed Extra Bold"/>
              </a:rPr>
              <a:t>GLOBAL WARRANTY AND SERVICE</a:t>
            </a:r>
          </a:p>
          <a:p>
            <a:pPr lvl="0"/>
            <a:endParaRPr lang="en-US" sz="1400" dirty="0">
              <a:solidFill>
                <a:schemeClr val="bg1">
                  <a:lumMod val="75000"/>
                </a:schemeClr>
              </a:solidFill>
              <a:latin typeface="Abadi MT Condensed Extra Bold"/>
              <a:cs typeface="Abadi MT Condensed Extra Bold"/>
            </a:endParaRPr>
          </a:p>
          <a:p>
            <a:pPr lvl="0"/>
            <a:r>
              <a:rPr lang="en-US" sz="1400" dirty="0">
                <a:solidFill>
                  <a:schemeClr val="bg1">
                    <a:lumMod val="75000"/>
                  </a:schemeClr>
                </a:solidFill>
                <a:latin typeface="Abadi MT Condensed Extra Bold"/>
                <a:cs typeface="Abadi MT Condensed Extra Bold"/>
              </a:rPr>
              <a:t>EMISSION RANGE:</a:t>
            </a:r>
          </a:p>
          <a:p>
            <a:pPr lvl="0"/>
            <a:r>
              <a:rPr lang="en-US" sz="1200" dirty="0">
                <a:solidFill>
                  <a:schemeClr val="bg1">
                    <a:lumMod val="75000"/>
                  </a:schemeClr>
                </a:solidFill>
                <a:latin typeface="Abadi MT Condensed Extra Bold"/>
                <a:cs typeface="Abadi MT Condensed Extra Bold"/>
              </a:rPr>
              <a:t>NON-EMISSION </a:t>
            </a:r>
          </a:p>
          <a:p>
            <a:pPr lvl="0"/>
            <a:r>
              <a:rPr lang="en-US" sz="1200" dirty="0">
                <a:solidFill>
                  <a:schemeClr val="bg1">
                    <a:lumMod val="75000"/>
                  </a:schemeClr>
                </a:solidFill>
                <a:latin typeface="Abadi MT Condensed Extra Bold"/>
                <a:cs typeface="Abadi MT Condensed Extra Bold"/>
              </a:rPr>
              <a:t>Q RANGE CHINA STAGE3/STAGE3A/TIER 3 FOR 560kW BELOW</a:t>
            </a:r>
          </a:p>
          <a:p>
            <a:pPr lvl="0"/>
            <a:r>
              <a:rPr lang="en-US" sz="1200" dirty="0">
                <a:solidFill>
                  <a:schemeClr val="bg1">
                    <a:lumMod val="75000"/>
                  </a:schemeClr>
                </a:solidFill>
                <a:latin typeface="Abadi MT Condensed Extra Bold"/>
                <a:cs typeface="Abadi MT Condensed Extra Bold"/>
              </a:rPr>
              <a:t>Q RANGE CHINA STAGE3/TIER 2 FOR 560kW ABOVE</a:t>
            </a:r>
          </a:p>
          <a:p>
            <a:endParaRPr lang="en-US" sz="1400" dirty="0">
              <a:solidFill>
                <a:schemeClr val="bg1">
                  <a:lumMod val="75000"/>
                </a:schemeClr>
              </a:solidFill>
              <a:latin typeface="Abadi MT Condensed Extra Bold"/>
              <a:cs typeface="Abadi MT Condensed Extra Bold"/>
            </a:endParaRPr>
          </a:p>
          <a:p>
            <a:endParaRPr lang="en-US" dirty="0">
              <a:solidFill>
                <a:schemeClr val="bg1">
                  <a:lumMod val="75000"/>
                </a:schemeClr>
              </a:solidFill>
              <a:latin typeface="Abadi MT Condensed Extra Bold"/>
              <a:cs typeface="Abadi MT Condensed Extra Bold"/>
            </a:endParaRPr>
          </a:p>
        </p:txBody>
      </p:sp>
      <p:sp>
        <p:nvSpPr>
          <p:cNvPr id="10" name="TextBox 9"/>
          <p:cNvSpPr txBox="1"/>
          <p:nvPr/>
        </p:nvSpPr>
        <p:spPr>
          <a:xfrm>
            <a:off x="244323" y="6091347"/>
            <a:ext cx="3439886" cy="646331"/>
          </a:xfrm>
          <a:prstGeom prst="rect">
            <a:avLst/>
          </a:prstGeom>
          <a:noFill/>
        </p:spPr>
        <p:txBody>
          <a:bodyPr wrap="square" rtlCol="0">
            <a:spAutoFit/>
          </a:bodyPr>
          <a:lstStyle/>
          <a:p>
            <a:r>
              <a:rPr lang="en-US" dirty="0">
                <a:solidFill>
                  <a:schemeClr val="bg1">
                    <a:lumMod val="75000"/>
                  </a:schemeClr>
                </a:solidFill>
                <a:latin typeface="Abadi MT Condensed Extra Bold"/>
                <a:cs typeface="Abadi MT Condensed Extra Bold"/>
              </a:rPr>
              <a:t>GENERATOR POWER </a:t>
            </a:r>
          </a:p>
          <a:p>
            <a:r>
              <a:rPr lang="en-US" dirty="0">
                <a:solidFill>
                  <a:schemeClr val="bg1">
                    <a:lumMod val="75000"/>
                  </a:schemeClr>
                </a:solidFill>
                <a:latin typeface="Abadi MT Condensed Extra Bold"/>
                <a:cs typeface="Abadi MT Condensed Extra Bold"/>
              </a:rPr>
              <a:t>DIESEL RANGE</a:t>
            </a:r>
          </a:p>
        </p:txBody>
      </p:sp>
      <p:cxnSp>
        <p:nvCxnSpPr>
          <p:cNvPr id="11" name="Straight Connector 10"/>
          <p:cNvCxnSpPr/>
          <p:nvPr/>
        </p:nvCxnSpPr>
        <p:spPr>
          <a:xfrm flipH="1">
            <a:off x="167840" y="6737678"/>
            <a:ext cx="3760690" cy="0"/>
          </a:xfrm>
          <a:prstGeom prst="line">
            <a:avLst/>
          </a:prstGeom>
          <a:ln>
            <a:gradFill flip="none" rotWithShape="1">
              <a:gsLst>
                <a:gs pos="0">
                  <a:srgbClr val="62A234"/>
                </a:gs>
                <a:gs pos="100000">
                  <a:srgbClr val="FFFFFF"/>
                </a:gs>
              </a:gsLst>
              <a:lin ang="0" scaled="1"/>
              <a:tileRect/>
            </a:gradFill>
          </a:ln>
          <a:effectLst/>
        </p:spPr>
        <p:style>
          <a:lnRef idx="2">
            <a:schemeClr val="accent1"/>
          </a:lnRef>
          <a:fillRef idx="0">
            <a:schemeClr val="accent1"/>
          </a:fillRef>
          <a:effectRef idx="1">
            <a:schemeClr val="accent1"/>
          </a:effectRef>
          <a:fontRef idx="minor">
            <a:schemeClr val="tx1"/>
          </a:fontRef>
        </p:style>
      </p:cxnSp>
      <p:pic>
        <p:nvPicPr>
          <p:cNvPr id="12" name="Picture 2" descr="C:\Users\Administrator.SC-201903181053\Desktop\资源 6@4x.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91816" y="5740664"/>
            <a:ext cx="836717" cy="878483"/>
          </a:xfrm>
          <a:prstGeom prst="rect">
            <a:avLst/>
          </a:prstGeom>
          <a:noFill/>
        </p:spPr>
      </p:pic>
      <p:pic>
        <p:nvPicPr>
          <p:cNvPr id="9" name="图片 13">
            <a:extLst>
              <a:ext uri="{FF2B5EF4-FFF2-40B4-BE49-F238E27FC236}">
                <a16:creationId xmlns:a16="http://schemas.microsoft.com/office/drawing/2014/main" id="{5D8CB003-C7F9-CB4D-B1CE-812796A0EA4C}"/>
              </a:ext>
            </a:extLst>
          </p:cNvPr>
          <p:cNvPicPr>
            <a:picLocks noChangeAspect="1"/>
          </p:cNvPicPr>
          <p:nvPr/>
        </p:nvPicPr>
        <p:blipFill>
          <a:blip r:embed="rId4" cstate="email">
            <a:extLst>
              <a:ext uri="{28A0092B-C50C-407E-A947-70E740481C1C}">
                <a14:useLocalDpi xmlns:a14="http://schemas.microsoft.com/office/drawing/2010/main"/>
              </a:ext>
            </a:extLst>
          </a:blip>
          <a:srcRect b="-441"/>
          <a:stretch>
            <a:fillRect/>
          </a:stretch>
        </p:blipFill>
        <p:spPr>
          <a:xfrm>
            <a:off x="3933973" y="-937"/>
            <a:ext cx="8258018" cy="6891593"/>
          </a:xfrm>
          <a:prstGeom prst="rect">
            <a:avLst/>
          </a:prstGeom>
        </p:spPr>
      </p:pic>
    </p:spTree>
    <p:extLst>
      <p:ext uri="{BB962C8B-B14F-4D97-AF65-F5344CB8AC3E}">
        <p14:creationId xmlns:p14="http://schemas.microsoft.com/office/powerpoint/2010/main" val="37943330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4" descr="Poster-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9902908" cy="7036601"/>
          </a:xfrm>
          <a:prstGeom prst="rect">
            <a:avLst/>
          </a:prstGeom>
        </p:spPr>
      </p:pic>
      <p:sp>
        <p:nvSpPr>
          <p:cNvPr id="8" name="矩形 4">
            <a:extLst>
              <a:ext uri="{FF2B5EF4-FFF2-40B4-BE49-F238E27FC236}">
                <a16:creationId xmlns:a16="http://schemas.microsoft.com/office/drawing/2014/main" id="{B5E1C1C4-B7FA-054C-BAD2-11B1CC383903}"/>
              </a:ext>
            </a:extLst>
          </p:cNvPr>
          <p:cNvSpPr/>
          <p:nvPr/>
        </p:nvSpPr>
        <p:spPr>
          <a:xfrm>
            <a:off x="8832280" y="0"/>
            <a:ext cx="3359720" cy="7055042"/>
          </a:xfrm>
          <a:prstGeom prst="rect">
            <a:avLst/>
          </a:prstGeom>
          <a:gradFill>
            <a:gsLst>
              <a:gs pos="14000">
                <a:srgbClr val="57982A"/>
              </a:gs>
              <a:gs pos="100000">
                <a:schemeClr val="tx1">
                  <a:lumMod val="50000"/>
                  <a:alpha val="47000"/>
                </a:schemeClr>
              </a:gs>
            </a:gsLst>
            <a:lin ang="10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Rectangle 1"/>
          <p:cNvSpPr/>
          <p:nvPr/>
        </p:nvSpPr>
        <p:spPr>
          <a:xfrm>
            <a:off x="8832280" y="1"/>
            <a:ext cx="3359720" cy="7055042"/>
          </a:xfrm>
          <a:prstGeom prst="rect">
            <a:avLst/>
          </a:prstGeom>
          <a:gradFill flip="none" rotWithShape="1">
            <a:gsLst>
              <a:gs pos="0">
                <a:schemeClr val="bg1">
                  <a:alpha val="49000"/>
                </a:schemeClr>
              </a:gs>
              <a:gs pos="100000">
                <a:srgbClr val="000000"/>
              </a:gs>
            </a:gsLst>
            <a:lin ang="108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8832280" y="117693"/>
            <a:ext cx="3359720" cy="6740307"/>
          </a:xfrm>
          <a:prstGeom prst="rect">
            <a:avLst/>
          </a:prstGeom>
          <a:noFill/>
        </p:spPr>
        <p:txBody>
          <a:bodyPr wrap="square" rtlCol="0">
            <a:spAutoFit/>
          </a:bodyPr>
          <a:lstStyle/>
          <a:p>
            <a:r>
              <a:rPr lang="en-US" altLang="zh-CN" sz="2400" dirty="0">
                <a:solidFill>
                  <a:schemeClr val="bg1"/>
                </a:solidFill>
                <a:effectLst>
                  <a:outerShdw blurRad="38100" dist="38100" dir="2700000" algn="tl">
                    <a:srgbClr val="000000">
                      <a:alpha val="43137"/>
                    </a:srgbClr>
                  </a:outerShdw>
                </a:effectLst>
                <a:latin typeface="Abadi MT Condensed Extra Bold"/>
                <a:cs typeface="Abadi MT Condensed Extra Bold"/>
              </a:rPr>
              <a:t>BF-V VOLVO PENTA POWERED</a:t>
            </a:r>
          </a:p>
          <a:p>
            <a:endParaRPr lang="en-US" sz="2400" dirty="0">
              <a:solidFill>
                <a:schemeClr val="bg1"/>
              </a:solidFill>
              <a:effectLst>
                <a:outerShdw blurRad="38100" dist="38100" dir="2700000" algn="tl">
                  <a:srgbClr val="000000">
                    <a:alpha val="43137"/>
                  </a:srgbClr>
                </a:outerShdw>
              </a:effectLst>
              <a:latin typeface="Abadi MT Condensed Extra Bold"/>
              <a:cs typeface="Abadi MT Condensed Extra Bold"/>
            </a:endParaRPr>
          </a:p>
          <a:p>
            <a:r>
              <a:rPr lang="en-US" sz="1400" dirty="0">
                <a:solidFill>
                  <a:schemeClr val="bg1"/>
                </a:solidFill>
                <a:effectLst>
                  <a:outerShdw blurRad="38100" dist="38100" dir="2700000" algn="tl">
                    <a:srgbClr val="000000">
                      <a:alpha val="43137"/>
                    </a:srgbClr>
                  </a:outerShdw>
                </a:effectLst>
                <a:latin typeface="Abadi MT Condensed Extra Bold"/>
                <a:cs typeface="Abadi MT Condensed Extra Bold"/>
              </a:rPr>
              <a:t>200-750kVA MEDIUM RANGE </a:t>
            </a:r>
          </a:p>
          <a:p>
            <a:r>
              <a:rPr lang="en-US" sz="1400" dirty="0">
                <a:solidFill>
                  <a:schemeClr val="bg1"/>
                </a:solidFill>
                <a:effectLst>
                  <a:outerShdw blurRad="38100" dist="38100" dir="2700000" algn="tl">
                    <a:srgbClr val="000000">
                      <a:alpha val="43137"/>
                    </a:srgbClr>
                  </a:outerShdw>
                </a:effectLst>
                <a:latin typeface="Abadi MT Condensed Extra Bold"/>
                <a:cs typeface="Abadi MT Condensed Extra Bold"/>
              </a:rPr>
              <a:t>TWIN 1000kVA/1300kVA/1400kVA</a:t>
            </a:r>
          </a:p>
          <a:p>
            <a:r>
              <a:rPr lang="en-US" sz="1400" dirty="0">
                <a:solidFill>
                  <a:schemeClr val="bg1"/>
                </a:solidFill>
                <a:effectLst>
                  <a:outerShdw blurRad="38100" dist="38100" dir="2700000" algn="tl">
                    <a:srgbClr val="000000">
                      <a:alpha val="43137"/>
                    </a:srgbClr>
                  </a:outerShdw>
                </a:effectLst>
                <a:latin typeface="Abadi MT Condensed Extra Bold"/>
                <a:cs typeface="Abadi MT Condensed Extra Bold"/>
              </a:rPr>
              <a:t>LOWEST FUEL CONSUMPTION</a:t>
            </a:r>
          </a:p>
          <a:p>
            <a:pPr lvl="0"/>
            <a:r>
              <a:rPr lang="en-US" sz="1400" dirty="0">
                <a:solidFill>
                  <a:schemeClr val="bg1"/>
                </a:solidFill>
                <a:effectLst>
                  <a:outerShdw blurRad="38100" dist="38100" dir="2700000" algn="tl">
                    <a:srgbClr val="000000">
                      <a:alpha val="43137"/>
                    </a:srgbClr>
                  </a:outerShdw>
                </a:effectLst>
                <a:latin typeface="Abadi MT Condensed Extra Bold"/>
                <a:cs typeface="Abadi MT Condensed Extra Bold"/>
              </a:rPr>
              <a:t>TWICE LONGER SERVICE &amp; OVERHAUL INTERVAL</a:t>
            </a:r>
          </a:p>
          <a:p>
            <a:pPr lvl="0"/>
            <a:r>
              <a:rPr lang="en-US" sz="1400" dirty="0">
                <a:solidFill>
                  <a:schemeClr val="bg1"/>
                </a:solidFill>
                <a:effectLst>
                  <a:outerShdw blurRad="38100" dist="38100" dir="2700000" algn="tl">
                    <a:srgbClr val="000000">
                      <a:alpha val="43137"/>
                    </a:srgbClr>
                  </a:outerShdw>
                </a:effectLst>
                <a:latin typeface="Abadi MT Condensed Extra Bold"/>
                <a:cs typeface="Abadi MT Condensed Extra Bold"/>
              </a:rPr>
              <a:t>55 DEGREE RADIATOR AS STANDARD</a:t>
            </a:r>
          </a:p>
          <a:p>
            <a:pPr lvl="0"/>
            <a:r>
              <a:rPr lang="en-US" sz="1400" dirty="0">
                <a:solidFill>
                  <a:schemeClr val="bg1"/>
                </a:solidFill>
                <a:effectLst>
                  <a:outerShdw blurRad="38100" dist="38100" dir="2700000" algn="tl">
                    <a:srgbClr val="000000">
                      <a:alpha val="43137"/>
                    </a:srgbClr>
                  </a:outerShdw>
                </a:effectLst>
                <a:latin typeface="Abadi MT Condensed Extra Bold"/>
                <a:cs typeface="Abadi MT Condensed Extra Bold"/>
              </a:rPr>
              <a:t>FULL RANGE G3 CLASS</a:t>
            </a:r>
          </a:p>
          <a:p>
            <a:pPr lvl="0"/>
            <a:r>
              <a:rPr lang="en-US" sz="1400" dirty="0">
                <a:solidFill>
                  <a:schemeClr val="bg1"/>
                </a:solidFill>
                <a:effectLst>
                  <a:outerShdw blurRad="38100" dist="38100" dir="2700000" algn="tl">
                    <a:srgbClr val="000000">
                      <a:alpha val="43137"/>
                    </a:srgbClr>
                  </a:outerShdw>
                </a:effectLst>
                <a:latin typeface="Abadi MT Condensed Extra Bold"/>
                <a:cs typeface="Abadi MT Condensed Extra Bold"/>
              </a:rPr>
              <a:t>LOW NOISE &amp; FOOTPRINT</a:t>
            </a:r>
          </a:p>
          <a:p>
            <a:pPr lvl="0"/>
            <a:r>
              <a:rPr lang="en-US" sz="1400" dirty="0">
                <a:solidFill>
                  <a:schemeClr val="bg1"/>
                </a:solidFill>
                <a:effectLst>
                  <a:outerShdw blurRad="38100" dist="38100" dir="2700000" algn="tl">
                    <a:srgbClr val="000000">
                      <a:alpha val="43137"/>
                    </a:srgbClr>
                  </a:outerShdw>
                </a:effectLst>
                <a:latin typeface="Abadi MT Condensed Extra Bold"/>
                <a:cs typeface="Abadi MT Condensed Extra Bold"/>
              </a:rPr>
              <a:t>PARTS ACCESSIBITILIES</a:t>
            </a:r>
          </a:p>
          <a:p>
            <a:pPr lvl="0"/>
            <a:r>
              <a:rPr lang="en-US" sz="1400" dirty="0">
                <a:solidFill>
                  <a:schemeClr val="bg1"/>
                </a:solidFill>
                <a:effectLst>
                  <a:outerShdw blurRad="38100" dist="38100" dir="2700000" algn="tl">
                    <a:srgbClr val="000000">
                      <a:alpha val="43137"/>
                    </a:srgbClr>
                  </a:outerShdw>
                </a:effectLst>
                <a:latin typeface="Abadi MT Condensed Extra Bold"/>
                <a:cs typeface="Abadi MT Condensed Extra Bold"/>
              </a:rPr>
              <a:t>GLOBAL WARRANTY AND SERVICE</a:t>
            </a:r>
          </a:p>
          <a:p>
            <a:pPr lvl="0"/>
            <a:r>
              <a:rPr lang="en-US" sz="1400" dirty="0">
                <a:solidFill>
                  <a:schemeClr val="bg1"/>
                </a:solidFill>
                <a:effectLst>
                  <a:outerShdw blurRad="38100" dist="38100" dir="2700000" algn="tl">
                    <a:srgbClr val="000000">
                      <a:alpha val="43137"/>
                    </a:srgbClr>
                  </a:outerShdw>
                </a:effectLst>
                <a:latin typeface="Abadi MT Condensed Extra Bold"/>
                <a:cs typeface="Abadi MT Condensed Extra Bold"/>
              </a:rPr>
              <a:t>SWEDEN ORIGIN</a:t>
            </a:r>
          </a:p>
          <a:p>
            <a:pPr lvl="0"/>
            <a:endParaRPr lang="en-US" sz="1400" dirty="0">
              <a:solidFill>
                <a:schemeClr val="bg1"/>
              </a:solidFill>
              <a:effectLst>
                <a:outerShdw blurRad="38100" dist="38100" dir="2700000" algn="tl">
                  <a:srgbClr val="000000">
                    <a:alpha val="43137"/>
                  </a:srgbClr>
                </a:outerShdw>
              </a:effectLst>
              <a:latin typeface="Abadi MT Condensed Extra Bold"/>
              <a:cs typeface="Abadi MT Condensed Extra Bold"/>
            </a:endParaRPr>
          </a:p>
          <a:p>
            <a:pPr lvl="0"/>
            <a:r>
              <a:rPr lang="en-US" sz="1400" dirty="0">
                <a:solidFill>
                  <a:schemeClr val="bg1"/>
                </a:solidFill>
                <a:effectLst>
                  <a:outerShdw blurRad="38100" dist="38100" dir="2700000" algn="tl">
                    <a:srgbClr val="000000">
                      <a:alpha val="43137"/>
                    </a:srgbClr>
                  </a:outerShdw>
                </a:effectLst>
                <a:latin typeface="Abadi MT Condensed Extra Bold"/>
                <a:cs typeface="Abadi MT Condensed Extra Bold"/>
              </a:rPr>
              <a:t>TAILORED FOR:</a:t>
            </a:r>
          </a:p>
          <a:p>
            <a:pPr lvl="0"/>
            <a:r>
              <a:rPr lang="en-US" sz="1400" dirty="0">
                <a:solidFill>
                  <a:schemeClr val="bg1"/>
                </a:solidFill>
                <a:effectLst>
                  <a:outerShdw blurRad="38100" dist="38100" dir="2700000" algn="tl">
                    <a:srgbClr val="000000">
                      <a:alpha val="43137"/>
                    </a:srgbClr>
                  </a:outerShdw>
                </a:effectLst>
                <a:latin typeface="Abadi MT Condensed Extra Bold"/>
                <a:cs typeface="Abadi MT Condensed Extra Bold"/>
              </a:rPr>
              <a:t>HIGH END CONTINUOUSPRIME/STANDBY MEDIUM SIZE FACILITY</a:t>
            </a:r>
          </a:p>
          <a:p>
            <a:pPr lvl="0"/>
            <a:r>
              <a:rPr lang="en-US" sz="1400" dirty="0">
                <a:solidFill>
                  <a:schemeClr val="bg1"/>
                </a:solidFill>
                <a:effectLst>
                  <a:outerShdw blurRad="38100" dist="38100" dir="2700000" algn="tl">
                    <a:srgbClr val="000000">
                      <a:alpha val="43137"/>
                    </a:srgbClr>
                  </a:outerShdw>
                </a:effectLst>
                <a:latin typeface="Abadi MT Condensed Extra Bold"/>
                <a:cs typeface="Abadi MT Condensed Extra Bold"/>
              </a:rPr>
              <a:t>HIGH EMISSION REQUIREMENT RENTAL</a:t>
            </a:r>
          </a:p>
          <a:p>
            <a:r>
              <a:rPr lang="en-US" sz="1400" dirty="0">
                <a:solidFill>
                  <a:schemeClr val="bg1"/>
                </a:solidFill>
                <a:effectLst>
                  <a:outerShdw blurRad="38100" dist="38100" dir="2700000" algn="tl">
                    <a:srgbClr val="000000">
                      <a:alpha val="43137"/>
                    </a:srgbClr>
                  </a:outerShdw>
                </a:effectLst>
                <a:latin typeface="Abadi MT Condensed Extra Bold"/>
                <a:cs typeface="Abadi MT Condensed Extra Bold"/>
              </a:rPr>
              <a:t>HIGH ALTITUDE/AMBIENT APPLICATION</a:t>
            </a:r>
          </a:p>
          <a:p>
            <a:pPr lvl="0"/>
            <a:endParaRPr lang="en-US" sz="1400" dirty="0">
              <a:solidFill>
                <a:schemeClr val="bg1"/>
              </a:solidFill>
              <a:effectLst>
                <a:outerShdw blurRad="38100" dist="38100" dir="2700000" algn="tl">
                  <a:srgbClr val="000000">
                    <a:alpha val="43137"/>
                  </a:srgbClr>
                </a:outerShdw>
              </a:effectLst>
              <a:latin typeface="Abadi MT Condensed Extra Bold"/>
              <a:cs typeface="Abadi MT Condensed Extra Bold"/>
            </a:endParaRPr>
          </a:p>
          <a:p>
            <a:pPr lvl="0"/>
            <a:endParaRPr lang="en-US" sz="1400" dirty="0">
              <a:solidFill>
                <a:schemeClr val="bg1"/>
              </a:solidFill>
              <a:effectLst>
                <a:outerShdw blurRad="38100" dist="38100" dir="2700000" algn="tl">
                  <a:srgbClr val="000000">
                    <a:alpha val="43137"/>
                  </a:srgbClr>
                </a:outerShdw>
              </a:effectLst>
              <a:latin typeface="Abadi MT Condensed Extra Bold"/>
              <a:cs typeface="Abadi MT Condensed Extra Bold"/>
            </a:endParaRPr>
          </a:p>
          <a:p>
            <a:pPr lvl="0"/>
            <a:r>
              <a:rPr lang="en-US" sz="1400" dirty="0">
                <a:solidFill>
                  <a:schemeClr val="bg1"/>
                </a:solidFill>
                <a:effectLst>
                  <a:outerShdw blurRad="38100" dist="38100" dir="2700000" algn="tl">
                    <a:srgbClr val="000000">
                      <a:alpha val="43137"/>
                    </a:srgbClr>
                  </a:outerShdw>
                </a:effectLst>
                <a:latin typeface="Abadi MT Condensed Extra Bold"/>
                <a:cs typeface="Abadi MT Condensed Extra Bold"/>
              </a:rPr>
              <a:t>EMISSION RANGE:</a:t>
            </a:r>
          </a:p>
          <a:p>
            <a:pPr lvl="0"/>
            <a:r>
              <a:rPr lang="en-US" sz="1200" dirty="0">
                <a:solidFill>
                  <a:schemeClr val="bg1"/>
                </a:solidFill>
                <a:effectLst>
                  <a:outerShdw blurRad="38100" dist="38100" dir="2700000" algn="tl">
                    <a:srgbClr val="000000">
                      <a:alpha val="43137"/>
                    </a:srgbClr>
                  </a:outerShdw>
                </a:effectLst>
                <a:latin typeface="Abadi MT Condensed Extra Bold"/>
                <a:cs typeface="Abadi MT Condensed Extra Bold"/>
              </a:rPr>
              <a:t>STAGE 2/ TIER2</a:t>
            </a:r>
          </a:p>
          <a:p>
            <a:pPr lvl="0"/>
            <a:r>
              <a:rPr lang="en-US" sz="1200" dirty="0">
                <a:solidFill>
                  <a:schemeClr val="bg1"/>
                </a:solidFill>
                <a:effectLst>
                  <a:outerShdw blurRad="38100" dist="38100" dir="2700000" algn="tl">
                    <a:srgbClr val="000000">
                      <a:alpha val="43137"/>
                    </a:srgbClr>
                  </a:outerShdw>
                </a:effectLst>
                <a:latin typeface="Abadi MT Condensed Extra Bold"/>
                <a:cs typeface="Abadi MT Condensed Extra Bold"/>
              </a:rPr>
              <a:t>STAGE 3A/ TIER3</a:t>
            </a:r>
          </a:p>
          <a:p>
            <a:pPr lvl="0"/>
            <a:r>
              <a:rPr lang="en-US" sz="1200" dirty="0">
                <a:solidFill>
                  <a:schemeClr val="bg1"/>
                </a:solidFill>
                <a:effectLst>
                  <a:outerShdw blurRad="38100" dist="38100" dir="2700000" algn="tl">
                    <a:srgbClr val="000000">
                      <a:alpha val="43137"/>
                    </a:srgbClr>
                  </a:outerShdw>
                </a:effectLst>
                <a:latin typeface="Abadi MT Condensed Extra Bold"/>
                <a:cs typeface="Abadi MT Condensed Extra Bold"/>
              </a:rPr>
              <a:t>TIER4I/F</a:t>
            </a:r>
          </a:p>
          <a:p>
            <a:pPr lvl="0"/>
            <a:r>
              <a:rPr lang="en-US" sz="1200" dirty="0">
                <a:solidFill>
                  <a:schemeClr val="bg1"/>
                </a:solidFill>
                <a:effectLst>
                  <a:outerShdw blurRad="38100" dist="38100" dir="2700000" algn="tl">
                    <a:srgbClr val="000000">
                      <a:alpha val="43137"/>
                    </a:srgbClr>
                  </a:outerShdw>
                </a:effectLst>
                <a:latin typeface="Abadi MT Condensed Extra Bold"/>
                <a:cs typeface="Abadi MT Condensed Extra Bold"/>
              </a:rPr>
              <a:t>STAGE V</a:t>
            </a:r>
          </a:p>
          <a:p>
            <a:endParaRPr lang="en-US" sz="1400" dirty="0">
              <a:solidFill>
                <a:schemeClr val="bg1"/>
              </a:solidFill>
              <a:effectLst>
                <a:outerShdw blurRad="38100" dist="38100" dir="2700000" algn="tl">
                  <a:srgbClr val="000000">
                    <a:alpha val="43137"/>
                  </a:srgbClr>
                </a:outerShdw>
              </a:effectLst>
              <a:latin typeface="Abadi MT Condensed Extra Bold"/>
              <a:cs typeface="Abadi MT Condensed Extra Bold"/>
            </a:endParaRPr>
          </a:p>
          <a:p>
            <a:endParaRPr lang="en-US" dirty="0">
              <a:solidFill>
                <a:schemeClr val="bg1"/>
              </a:solidFill>
              <a:effectLst>
                <a:outerShdw blurRad="38100" dist="38100" dir="2700000" algn="tl">
                  <a:srgbClr val="000000">
                    <a:alpha val="43137"/>
                  </a:srgbClr>
                </a:outerShdw>
              </a:effectLst>
              <a:latin typeface="Abadi MT Condensed Extra Bold"/>
              <a:cs typeface="Abadi MT Condensed Extra Bold"/>
            </a:endParaRPr>
          </a:p>
        </p:txBody>
      </p:sp>
      <p:sp>
        <p:nvSpPr>
          <p:cNvPr id="10" name="TextBox 9"/>
          <p:cNvSpPr txBox="1"/>
          <p:nvPr/>
        </p:nvSpPr>
        <p:spPr>
          <a:xfrm>
            <a:off x="7456866" y="6458509"/>
            <a:ext cx="3482406" cy="369332"/>
          </a:xfrm>
          <a:prstGeom prst="rect">
            <a:avLst/>
          </a:prstGeom>
          <a:noFill/>
        </p:spPr>
        <p:txBody>
          <a:bodyPr wrap="square" rtlCol="0">
            <a:spAutoFit/>
          </a:bodyPr>
          <a:lstStyle/>
          <a:p>
            <a:r>
              <a:rPr lang="en-US" dirty="0">
                <a:solidFill>
                  <a:schemeClr val="bg1">
                    <a:lumMod val="75000"/>
                  </a:schemeClr>
                </a:solidFill>
                <a:latin typeface="Abadi MT Condensed Extra Bold"/>
                <a:cs typeface="Abadi MT Condensed Extra Bold"/>
              </a:rPr>
              <a:t>GENERATOR POWER DIESEL RANGE</a:t>
            </a:r>
          </a:p>
        </p:txBody>
      </p:sp>
      <p:cxnSp>
        <p:nvCxnSpPr>
          <p:cNvPr id="11" name="Straight Connector 10"/>
          <p:cNvCxnSpPr/>
          <p:nvPr/>
        </p:nvCxnSpPr>
        <p:spPr>
          <a:xfrm flipH="1">
            <a:off x="8223303" y="6815294"/>
            <a:ext cx="3760690" cy="0"/>
          </a:xfrm>
          <a:prstGeom prst="line">
            <a:avLst/>
          </a:prstGeom>
          <a:ln>
            <a:gradFill flip="none" rotWithShape="1">
              <a:gsLst>
                <a:gs pos="0">
                  <a:srgbClr val="62A234"/>
                </a:gs>
                <a:gs pos="100000">
                  <a:srgbClr val="FFFFFF"/>
                </a:gs>
              </a:gsLst>
              <a:lin ang="0" scaled="1"/>
              <a:tileRect/>
            </a:gradFill>
          </a:ln>
          <a:effectLst/>
        </p:spPr>
        <p:style>
          <a:lnRef idx="2">
            <a:schemeClr val="accent1"/>
          </a:lnRef>
          <a:fillRef idx="0">
            <a:schemeClr val="accent1"/>
          </a:fillRef>
          <a:effectRef idx="1">
            <a:schemeClr val="accent1"/>
          </a:effectRef>
          <a:fontRef idx="minor">
            <a:schemeClr val="tx1"/>
          </a:fontRef>
        </p:style>
      </p:cxnSp>
      <p:pic>
        <p:nvPicPr>
          <p:cNvPr id="12" name="Picture 2" descr="C:\Users\Administrator.SC-201903181053\Desktop\资源 6@4x.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1147279" y="5861824"/>
            <a:ext cx="836717" cy="878483"/>
          </a:xfrm>
          <a:prstGeom prst="rect">
            <a:avLst/>
          </a:prstGeom>
          <a:noFill/>
        </p:spPr>
      </p:pic>
    </p:spTree>
    <p:extLst>
      <p:ext uri="{BB962C8B-B14F-4D97-AF65-F5344CB8AC3E}">
        <p14:creationId xmlns:p14="http://schemas.microsoft.com/office/powerpoint/2010/main" val="37943330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03821" y="326165"/>
            <a:ext cx="4719782" cy="5693866"/>
          </a:xfrm>
          <a:prstGeom prst="rect">
            <a:avLst/>
          </a:prstGeom>
          <a:noFill/>
        </p:spPr>
        <p:txBody>
          <a:bodyPr wrap="square" rtlCol="0">
            <a:spAutoFit/>
          </a:bodyPr>
          <a:lstStyle/>
          <a:p>
            <a:r>
              <a:rPr lang="en-US" altLang="zh-CN" sz="2400" b="1" dirty="0">
                <a:solidFill>
                  <a:schemeClr val="bg1">
                    <a:lumMod val="75000"/>
                  </a:schemeClr>
                </a:solidFill>
                <a:latin typeface="Abadi MT Condensed Extra Bold"/>
                <a:cs typeface="Abadi MT Condensed Extra Bold"/>
              </a:rPr>
              <a:t>BF-M MTU ROLLS-ROYCE POWERED</a:t>
            </a:r>
          </a:p>
          <a:p>
            <a:endParaRPr lang="en-US" sz="2400" dirty="0">
              <a:solidFill>
                <a:schemeClr val="bg1">
                  <a:lumMod val="75000"/>
                </a:schemeClr>
              </a:solidFill>
              <a:latin typeface="Abadi MT Condensed Extra Bold"/>
              <a:cs typeface="Abadi MT Condensed Extra Bold"/>
            </a:endParaRPr>
          </a:p>
          <a:p>
            <a:r>
              <a:rPr lang="en-US" sz="1400" dirty="0">
                <a:solidFill>
                  <a:schemeClr val="bg1">
                    <a:lumMod val="75000"/>
                  </a:schemeClr>
                </a:solidFill>
                <a:latin typeface="Abadi MT Condensed Extra Bold"/>
                <a:cs typeface="Abadi MT Condensed Extra Bold"/>
              </a:rPr>
              <a:t>750kVA-3575kVA HIGH RANGE </a:t>
            </a:r>
          </a:p>
          <a:p>
            <a:r>
              <a:rPr lang="en-US" altLang="zh-CN" sz="1400" dirty="0">
                <a:solidFill>
                  <a:schemeClr val="bg1">
                    <a:lumMod val="75000"/>
                  </a:schemeClr>
                </a:solidFill>
                <a:latin typeface="Abadi MT Condensed Extra Bold"/>
                <a:cs typeface="Abadi MT Condensed Extra Bold"/>
              </a:rPr>
              <a:t>LOWEST FUEL CONSUMPTION IN ITS RANGE</a:t>
            </a:r>
            <a:endParaRPr lang="en-US" sz="1400" dirty="0">
              <a:solidFill>
                <a:schemeClr val="bg1">
                  <a:lumMod val="75000"/>
                </a:schemeClr>
              </a:solidFill>
              <a:latin typeface="Abadi MT Condensed Extra Bold"/>
              <a:cs typeface="Abadi MT Condensed Extra Bold"/>
            </a:endParaRPr>
          </a:p>
          <a:p>
            <a:r>
              <a:rPr lang="en-US" sz="1400" dirty="0">
                <a:solidFill>
                  <a:schemeClr val="bg1">
                    <a:lumMod val="75000"/>
                  </a:schemeClr>
                </a:solidFill>
                <a:latin typeface="Abadi MT Condensed Extra Bold"/>
                <a:cs typeface="Abadi MT Condensed Extra Bold"/>
              </a:rPr>
              <a:t>LOW OPERATIONAL COST</a:t>
            </a:r>
          </a:p>
          <a:p>
            <a:r>
              <a:rPr lang="en-US" sz="1400" dirty="0">
                <a:solidFill>
                  <a:schemeClr val="bg1">
                    <a:lumMod val="75000"/>
                  </a:schemeClr>
                </a:solidFill>
                <a:latin typeface="Abadi MT Condensed Extra Bold"/>
                <a:cs typeface="Abadi MT Condensed Extra Bold"/>
              </a:rPr>
              <a:t>TWICE LONGER SERVICE &amp; OVERHAUL INTERVAL</a:t>
            </a:r>
          </a:p>
          <a:p>
            <a:pPr lvl="0"/>
            <a:r>
              <a:rPr lang="en-US" sz="1400" dirty="0">
                <a:solidFill>
                  <a:schemeClr val="bg1">
                    <a:lumMod val="75000"/>
                  </a:schemeClr>
                </a:solidFill>
                <a:latin typeface="Abadi MT Condensed Extra Bold"/>
                <a:cs typeface="Abadi MT Condensed Extra Bold"/>
              </a:rPr>
              <a:t>PARTS ACCESSIBITILIES</a:t>
            </a:r>
          </a:p>
          <a:p>
            <a:r>
              <a:rPr lang="en-US" sz="1400" dirty="0">
                <a:solidFill>
                  <a:schemeClr val="bg1">
                    <a:lumMod val="75000"/>
                  </a:schemeClr>
                </a:solidFill>
                <a:latin typeface="Abadi MT Condensed Extra Bold"/>
                <a:cs typeface="Abadi MT Condensed Extra Bold"/>
              </a:rPr>
              <a:t>FULL RANGE G3 CLASS</a:t>
            </a:r>
          </a:p>
          <a:p>
            <a:pPr lvl="0"/>
            <a:r>
              <a:rPr lang="en-US" sz="1400" dirty="0">
                <a:solidFill>
                  <a:schemeClr val="bg1">
                    <a:lumMod val="75000"/>
                  </a:schemeClr>
                </a:solidFill>
                <a:latin typeface="Abadi MT Condensed Extra Bold"/>
                <a:cs typeface="Abadi MT Condensed Extra Bold"/>
              </a:rPr>
              <a:t>GLOBAL WARRANTY AND SERVICE</a:t>
            </a:r>
          </a:p>
          <a:p>
            <a:pPr lvl="0"/>
            <a:r>
              <a:rPr lang="en-US" sz="1400" dirty="0">
                <a:solidFill>
                  <a:schemeClr val="bg1">
                    <a:lumMod val="75000"/>
                  </a:schemeClr>
                </a:solidFill>
                <a:latin typeface="Abadi MT Condensed Extra Bold"/>
                <a:cs typeface="Abadi MT Condensed Extra Bold"/>
              </a:rPr>
              <a:t>OFFERS GERMANY&amp;CHINA ORIGIN</a:t>
            </a:r>
          </a:p>
          <a:p>
            <a:pPr lvl="0"/>
            <a:endParaRPr lang="en-US" sz="1400" dirty="0">
              <a:solidFill>
                <a:schemeClr val="bg1">
                  <a:lumMod val="75000"/>
                </a:schemeClr>
              </a:solidFill>
              <a:latin typeface="Abadi MT Condensed Extra Bold"/>
              <a:cs typeface="Abadi MT Condensed Extra Bold"/>
            </a:endParaRPr>
          </a:p>
          <a:p>
            <a:pPr lvl="0"/>
            <a:r>
              <a:rPr lang="en-US" sz="1400" dirty="0">
                <a:solidFill>
                  <a:schemeClr val="bg1">
                    <a:lumMod val="75000"/>
                  </a:schemeClr>
                </a:solidFill>
                <a:latin typeface="Abadi MT Condensed Extra Bold"/>
                <a:cs typeface="Abadi MT Condensed Extra Bold"/>
              </a:rPr>
              <a:t>TAILORED FOR PROJECT APPLICATIONS</a:t>
            </a:r>
          </a:p>
          <a:p>
            <a:pPr lvl="0"/>
            <a:r>
              <a:rPr lang="en-US" sz="1400" dirty="0">
                <a:solidFill>
                  <a:schemeClr val="bg1">
                    <a:lumMod val="75000"/>
                  </a:schemeClr>
                </a:solidFill>
                <a:latin typeface="Abadi MT Condensed Extra Bold"/>
                <a:cs typeface="Abadi MT Condensed Extra Bold"/>
              </a:rPr>
              <a:t>POWER STATION 3A</a:t>
            </a:r>
          </a:p>
          <a:p>
            <a:pPr lvl="0"/>
            <a:r>
              <a:rPr lang="en-US" sz="1400" dirty="0">
                <a:solidFill>
                  <a:schemeClr val="bg1">
                    <a:lumMod val="75000"/>
                  </a:schemeClr>
                </a:solidFill>
                <a:latin typeface="Abadi MT Condensed Extra Bold"/>
                <a:cs typeface="Abadi MT Condensed Extra Bold"/>
              </a:rPr>
              <a:t>STANDBY 3D</a:t>
            </a:r>
          </a:p>
          <a:p>
            <a:pPr lvl="0"/>
            <a:r>
              <a:rPr lang="en-US" sz="1400" dirty="0">
                <a:solidFill>
                  <a:schemeClr val="bg1">
                    <a:lumMod val="75000"/>
                  </a:schemeClr>
                </a:solidFill>
                <a:latin typeface="Abadi MT Condensed Extra Bold"/>
                <a:cs typeface="Abadi MT Condensed Extra Bold"/>
              </a:rPr>
              <a:t>PRIME 3B/3E</a:t>
            </a:r>
          </a:p>
          <a:p>
            <a:pPr lvl="0"/>
            <a:r>
              <a:rPr lang="en-US" sz="1400" dirty="0">
                <a:solidFill>
                  <a:schemeClr val="bg1">
                    <a:lumMod val="75000"/>
                  </a:schemeClr>
                </a:solidFill>
                <a:latin typeface="Abadi MT Condensed Extra Bold"/>
                <a:cs typeface="Abadi MT Condensed Extra Bold"/>
              </a:rPr>
              <a:t>DATA CENTER CONTINUOUS 3F</a:t>
            </a:r>
          </a:p>
          <a:p>
            <a:pPr lvl="0"/>
            <a:r>
              <a:rPr lang="en-US" sz="1400" dirty="0">
                <a:solidFill>
                  <a:schemeClr val="bg1">
                    <a:lumMod val="75000"/>
                  </a:schemeClr>
                </a:solidFill>
                <a:latin typeface="Abadi MT Condensed Extra Bold"/>
                <a:cs typeface="Abadi MT Condensed Extra Bold"/>
              </a:rPr>
              <a:t>GRID STABLIZATION POWER 3G</a:t>
            </a:r>
          </a:p>
          <a:p>
            <a:r>
              <a:rPr lang="en-US" sz="1400" dirty="0">
                <a:solidFill>
                  <a:schemeClr val="bg1">
                    <a:lumMod val="75000"/>
                  </a:schemeClr>
                </a:solidFill>
                <a:latin typeface="Abadi MT Condensed Extra Bold"/>
                <a:cs typeface="Abadi MT Condensed Extra Bold"/>
              </a:rPr>
              <a:t>HIGH ALTITUDE APPLICATION</a:t>
            </a:r>
          </a:p>
          <a:p>
            <a:pPr lvl="0"/>
            <a:endParaRPr lang="en-US" sz="1400" dirty="0">
              <a:solidFill>
                <a:schemeClr val="bg1">
                  <a:lumMod val="75000"/>
                </a:schemeClr>
              </a:solidFill>
              <a:latin typeface="Abadi MT Condensed Extra Bold"/>
              <a:cs typeface="Abadi MT Condensed Extra Bold"/>
            </a:endParaRPr>
          </a:p>
          <a:p>
            <a:pPr lvl="0"/>
            <a:endParaRPr lang="en-US" sz="1400" dirty="0">
              <a:solidFill>
                <a:schemeClr val="bg1">
                  <a:lumMod val="75000"/>
                </a:schemeClr>
              </a:solidFill>
              <a:latin typeface="Abadi MT Condensed Extra Bold"/>
              <a:cs typeface="Abadi MT Condensed Extra Bold"/>
            </a:endParaRPr>
          </a:p>
          <a:p>
            <a:pPr lvl="0"/>
            <a:r>
              <a:rPr lang="en-US" sz="1400" dirty="0">
                <a:solidFill>
                  <a:schemeClr val="bg1">
                    <a:lumMod val="75000"/>
                  </a:schemeClr>
                </a:solidFill>
                <a:latin typeface="Abadi MT Condensed Extra Bold"/>
                <a:cs typeface="Abadi MT Condensed Extra Bold"/>
              </a:rPr>
              <a:t>EMISSION RANGE:</a:t>
            </a:r>
          </a:p>
          <a:p>
            <a:pPr lvl="0"/>
            <a:r>
              <a:rPr lang="en-US" sz="1200" dirty="0">
                <a:solidFill>
                  <a:schemeClr val="bg1">
                    <a:lumMod val="75000"/>
                  </a:schemeClr>
                </a:solidFill>
                <a:latin typeface="Abadi MT Condensed Extra Bold"/>
                <a:cs typeface="Abadi MT Condensed Extra Bold"/>
              </a:rPr>
              <a:t>NON-EMISSION FUEL PRIORITIES</a:t>
            </a:r>
          </a:p>
          <a:p>
            <a:pPr lvl="0"/>
            <a:r>
              <a:rPr lang="en-US" sz="1200" dirty="0">
                <a:solidFill>
                  <a:schemeClr val="bg1">
                    <a:lumMod val="75000"/>
                  </a:schemeClr>
                </a:solidFill>
                <a:latin typeface="Abadi MT Condensed Extra Bold"/>
                <a:cs typeface="Abadi MT Condensed Extra Bold"/>
              </a:rPr>
              <a:t>EMISSION PRIORITY </a:t>
            </a:r>
          </a:p>
          <a:p>
            <a:pPr lvl="0"/>
            <a:r>
              <a:rPr lang="en-US" sz="1200" dirty="0">
                <a:solidFill>
                  <a:schemeClr val="bg1">
                    <a:lumMod val="75000"/>
                  </a:schemeClr>
                </a:solidFill>
                <a:latin typeface="Abadi MT Condensed Extra Bold"/>
                <a:cs typeface="Abadi MT Condensed Extra Bold"/>
              </a:rPr>
              <a:t>TALUFT/SINGAPORE EMISSION/CHINA STAGE3/TIER 2</a:t>
            </a:r>
            <a:endParaRPr lang="en-US" sz="1400" dirty="0">
              <a:solidFill>
                <a:schemeClr val="bg1">
                  <a:lumMod val="75000"/>
                </a:schemeClr>
              </a:solidFill>
              <a:latin typeface="Abadi MT Condensed Extra Bold"/>
              <a:cs typeface="Abadi MT Condensed Extra Bold"/>
            </a:endParaRPr>
          </a:p>
        </p:txBody>
      </p:sp>
      <p:pic>
        <p:nvPicPr>
          <p:cNvPr id="15" name="图片 17" descr="Poster-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59682" y="0"/>
            <a:ext cx="4809066" cy="6869528"/>
          </a:xfrm>
          <a:prstGeom prst="rect">
            <a:avLst/>
          </a:prstGeom>
        </p:spPr>
      </p:pic>
      <p:cxnSp>
        <p:nvCxnSpPr>
          <p:cNvPr id="2" name="Straight Connector 10">
            <a:extLst>
              <a:ext uri="{FF2B5EF4-FFF2-40B4-BE49-F238E27FC236}">
                <a16:creationId xmlns:a16="http://schemas.microsoft.com/office/drawing/2014/main" id="{5772FC56-0D7D-43F5-00F9-51027D49CBC1}"/>
              </a:ext>
            </a:extLst>
          </p:cNvPr>
          <p:cNvCxnSpPr/>
          <p:nvPr/>
        </p:nvCxnSpPr>
        <p:spPr>
          <a:xfrm flipH="1">
            <a:off x="2198030" y="6678412"/>
            <a:ext cx="3760690" cy="0"/>
          </a:xfrm>
          <a:prstGeom prst="line">
            <a:avLst/>
          </a:prstGeom>
          <a:ln>
            <a:gradFill flip="none" rotWithShape="1">
              <a:gsLst>
                <a:gs pos="0">
                  <a:srgbClr val="62A234"/>
                </a:gs>
                <a:gs pos="100000">
                  <a:srgbClr val="FFFFFF"/>
                </a:gs>
              </a:gsLst>
              <a:lin ang="0" scaled="1"/>
              <a:tileRect/>
            </a:gradFill>
          </a:ln>
          <a:effectLst/>
        </p:spPr>
        <p:style>
          <a:lnRef idx="2">
            <a:schemeClr val="accent1"/>
          </a:lnRef>
          <a:fillRef idx="0">
            <a:schemeClr val="accent1"/>
          </a:fillRef>
          <a:effectRef idx="1">
            <a:schemeClr val="accent1"/>
          </a:effectRef>
          <a:fontRef idx="minor">
            <a:schemeClr val="tx1"/>
          </a:fontRef>
        </p:style>
      </p:cxnSp>
      <p:pic>
        <p:nvPicPr>
          <p:cNvPr id="3" name="Picture 2" descr="C:\Users\Administrator.SC-201903181053\Desktop\资源 6@4x.png">
            <a:extLst>
              <a:ext uri="{FF2B5EF4-FFF2-40B4-BE49-F238E27FC236}">
                <a16:creationId xmlns:a16="http://schemas.microsoft.com/office/drawing/2014/main" id="{DEB4BA01-A5E7-07FF-E4E0-A90DD85F75FB}"/>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122006" y="5681398"/>
            <a:ext cx="836717" cy="878483"/>
          </a:xfrm>
          <a:prstGeom prst="rect">
            <a:avLst/>
          </a:prstGeom>
          <a:noFill/>
        </p:spPr>
      </p:pic>
      <p:sp>
        <p:nvSpPr>
          <p:cNvPr id="4" name="TextBox 9">
            <a:extLst>
              <a:ext uri="{FF2B5EF4-FFF2-40B4-BE49-F238E27FC236}">
                <a16:creationId xmlns:a16="http://schemas.microsoft.com/office/drawing/2014/main" id="{82D95F17-BA40-CE21-2BF7-C96F0BEC4D03}"/>
              </a:ext>
            </a:extLst>
          </p:cNvPr>
          <p:cNvSpPr txBox="1"/>
          <p:nvPr/>
        </p:nvSpPr>
        <p:spPr>
          <a:xfrm>
            <a:off x="1495015" y="6295529"/>
            <a:ext cx="3626988" cy="369332"/>
          </a:xfrm>
          <a:prstGeom prst="rect">
            <a:avLst/>
          </a:prstGeom>
          <a:noFill/>
        </p:spPr>
        <p:txBody>
          <a:bodyPr wrap="square" rtlCol="0">
            <a:spAutoFit/>
          </a:bodyPr>
          <a:lstStyle/>
          <a:p>
            <a:r>
              <a:rPr lang="en-US" dirty="0">
                <a:solidFill>
                  <a:schemeClr val="bg1">
                    <a:lumMod val="75000"/>
                  </a:schemeClr>
                </a:solidFill>
                <a:latin typeface="Abadi MT Condensed Extra Bold"/>
                <a:cs typeface="Abadi MT Condensed Extra Bold"/>
              </a:rPr>
              <a:t>GENERATOR POWER DIESEL RANGE</a:t>
            </a:r>
          </a:p>
        </p:txBody>
      </p:sp>
    </p:spTree>
    <p:extLst>
      <p:ext uri="{BB962C8B-B14F-4D97-AF65-F5344CB8AC3E}">
        <p14:creationId xmlns:p14="http://schemas.microsoft.com/office/powerpoint/2010/main" val="1301197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BG2 BF2026－1.png">
            <a:extLst>
              <a:ext uri="{FF2B5EF4-FFF2-40B4-BE49-F238E27FC236}">
                <a16:creationId xmlns:a16="http://schemas.microsoft.com/office/drawing/2014/main" id="{9B67928D-0F2A-9640-A47B-E9EE58ECB1A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cxnSp>
        <p:nvCxnSpPr>
          <p:cNvPr id="9" name="Straight Connector 8">
            <a:extLst>
              <a:ext uri="{FF2B5EF4-FFF2-40B4-BE49-F238E27FC236}">
                <a16:creationId xmlns:a16="http://schemas.microsoft.com/office/drawing/2014/main" id="{8229B9D1-C275-6A48-96D6-A2B3243AD8AF}"/>
              </a:ext>
            </a:extLst>
          </p:cNvPr>
          <p:cNvCxnSpPr/>
          <p:nvPr/>
        </p:nvCxnSpPr>
        <p:spPr>
          <a:xfrm flipH="1">
            <a:off x="2216776" y="6349703"/>
            <a:ext cx="5773132" cy="12828"/>
          </a:xfrm>
          <a:prstGeom prst="line">
            <a:avLst/>
          </a:prstGeom>
          <a:ln>
            <a:gradFill flip="none" rotWithShape="1">
              <a:gsLst>
                <a:gs pos="0">
                  <a:srgbClr val="62A234"/>
                </a:gs>
                <a:gs pos="100000">
                  <a:srgbClr val="FFFFFF"/>
                </a:gs>
              </a:gsLst>
              <a:lin ang="0" scaled="1"/>
              <a:tileRect/>
            </a:gradFill>
          </a:ln>
          <a:effectLst/>
        </p:spPr>
        <p:style>
          <a:lnRef idx="2">
            <a:schemeClr val="accent1"/>
          </a:lnRef>
          <a:fillRef idx="0">
            <a:schemeClr val="accent1"/>
          </a:fillRef>
          <a:effectRef idx="1">
            <a:schemeClr val="accent1"/>
          </a:effectRef>
          <a:fontRef idx="minor">
            <a:schemeClr val="tx1"/>
          </a:fontRef>
        </p:style>
      </p:cxnSp>
      <p:pic>
        <p:nvPicPr>
          <p:cNvPr id="11" name="Picture 2" descr="C:\Users\Administrator.SC-201903181053\Desktop\资源 6@4x.png">
            <a:extLst>
              <a:ext uri="{FF2B5EF4-FFF2-40B4-BE49-F238E27FC236}">
                <a16:creationId xmlns:a16="http://schemas.microsoft.com/office/drawing/2014/main" id="{2BE64DAC-8B4A-AE4B-8BBD-1FCC3BB37C90}"/>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527419" y="5252623"/>
            <a:ext cx="1358005" cy="1425791"/>
          </a:xfrm>
          <a:prstGeom prst="rect">
            <a:avLst/>
          </a:prstGeom>
          <a:noFill/>
        </p:spPr>
      </p:pic>
      <p:sp>
        <p:nvSpPr>
          <p:cNvPr id="12" name="TextBox 11">
            <a:extLst>
              <a:ext uri="{FF2B5EF4-FFF2-40B4-BE49-F238E27FC236}">
                <a16:creationId xmlns:a16="http://schemas.microsoft.com/office/drawing/2014/main" id="{E0AFD204-B6D1-BE41-B0F9-1FEBA82D8DBF}"/>
              </a:ext>
            </a:extLst>
          </p:cNvPr>
          <p:cNvSpPr txBox="1"/>
          <p:nvPr/>
        </p:nvSpPr>
        <p:spPr>
          <a:xfrm>
            <a:off x="1524000" y="5888041"/>
            <a:ext cx="4978400" cy="461665"/>
          </a:xfrm>
          <a:prstGeom prst="rect">
            <a:avLst/>
          </a:prstGeom>
          <a:noFill/>
        </p:spPr>
        <p:txBody>
          <a:bodyPr wrap="square" rtlCol="0">
            <a:spAutoFit/>
          </a:bodyPr>
          <a:lstStyle/>
          <a:p>
            <a:r>
              <a:rPr lang="en-US" sz="2400" dirty="0">
                <a:solidFill>
                  <a:schemeClr val="bg1"/>
                </a:solidFill>
                <a:latin typeface="Abadi MT Condensed Extra Bold"/>
                <a:cs typeface="Abadi MT Condensed Extra Bold"/>
              </a:rPr>
              <a:t>GLOBAL DISTRIBUTOR NETWORK</a:t>
            </a:r>
          </a:p>
        </p:txBody>
      </p:sp>
      <p:pic>
        <p:nvPicPr>
          <p:cNvPr id="13" name="图片 9">
            <a:extLst>
              <a:ext uri="{FF2B5EF4-FFF2-40B4-BE49-F238E27FC236}">
                <a16:creationId xmlns:a16="http://schemas.microsoft.com/office/drawing/2014/main" id="{8C5D1837-A5A4-D148-8EF1-A580794F9A8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Tree>
    <p:extLst>
      <p:ext uri="{BB962C8B-B14F-4D97-AF65-F5344CB8AC3E}">
        <p14:creationId xmlns:p14="http://schemas.microsoft.com/office/powerpoint/2010/main" val="26622980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08011" y="333277"/>
            <a:ext cx="4332503" cy="3970318"/>
          </a:xfrm>
          <a:prstGeom prst="rect">
            <a:avLst/>
          </a:prstGeom>
          <a:noFill/>
        </p:spPr>
        <p:txBody>
          <a:bodyPr wrap="square" rtlCol="0">
            <a:spAutoFit/>
          </a:bodyPr>
          <a:lstStyle/>
          <a:p>
            <a:r>
              <a:rPr lang="en-US" altLang="zh-CN" sz="2400" b="1" dirty="0">
                <a:solidFill>
                  <a:schemeClr val="bg1">
                    <a:lumMod val="75000"/>
                  </a:schemeClr>
                </a:solidFill>
                <a:latin typeface="Abadi MT Condensed Extra Bold"/>
                <a:cs typeface="Abadi MT Condensed Extra Bold"/>
              </a:rPr>
              <a:t>BF-BD BAUDOUIN POWERED</a:t>
            </a:r>
          </a:p>
          <a:p>
            <a:endParaRPr lang="en-US" sz="2400" dirty="0">
              <a:solidFill>
                <a:schemeClr val="bg1">
                  <a:lumMod val="75000"/>
                </a:schemeClr>
              </a:solidFill>
              <a:latin typeface="Abadi MT Condensed Extra Bold"/>
              <a:cs typeface="Abadi MT Condensed Extra Bold"/>
            </a:endParaRPr>
          </a:p>
          <a:p>
            <a:r>
              <a:rPr lang="en-US" sz="1400" dirty="0">
                <a:solidFill>
                  <a:schemeClr val="bg1">
                    <a:lumMod val="75000"/>
                  </a:schemeClr>
                </a:solidFill>
                <a:latin typeface="Abadi MT Condensed Extra Bold"/>
                <a:cs typeface="Abadi MT Condensed Extra Bold"/>
              </a:rPr>
              <a:t>17KVA-4000kVA FULL RANGE SOLUTION</a:t>
            </a:r>
          </a:p>
          <a:p>
            <a:r>
              <a:rPr lang="en-US" altLang="zh-CN" sz="1400" dirty="0">
                <a:solidFill>
                  <a:schemeClr val="bg1">
                    <a:lumMod val="75000"/>
                  </a:schemeClr>
                </a:solidFill>
                <a:latin typeface="Abadi MT Condensed Extra Bold"/>
                <a:cs typeface="Abadi MT Condensed Extra Bold"/>
              </a:rPr>
              <a:t>LOWEST CAPEX FOR STANDBY MARKET</a:t>
            </a:r>
            <a:endParaRPr lang="en-US" sz="1400" dirty="0">
              <a:solidFill>
                <a:schemeClr val="bg1">
                  <a:lumMod val="75000"/>
                </a:schemeClr>
              </a:solidFill>
              <a:latin typeface="Abadi MT Condensed Extra Bold"/>
              <a:cs typeface="Abadi MT Condensed Extra Bold"/>
            </a:endParaRPr>
          </a:p>
          <a:p>
            <a:pPr lvl="0"/>
            <a:r>
              <a:rPr lang="en-US" sz="1400" dirty="0">
                <a:solidFill>
                  <a:schemeClr val="bg1">
                    <a:lumMod val="75000"/>
                  </a:schemeClr>
                </a:solidFill>
                <a:latin typeface="Abadi MT Condensed Extra Bold"/>
                <a:cs typeface="Abadi MT Condensed Extra Bold"/>
              </a:rPr>
              <a:t>PARTS ACCESSIBITILIES</a:t>
            </a:r>
          </a:p>
          <a:p>
            <a:r>
              <a:rPr lang="en-US" sz="1400" dirty="0">
                <a:solidFill>
                  <a:schemeClr val="bg1">
                    <a:lumMod val="75000"/>
                  </a:schemeClr>
                </a:solidFill>
                <a:latin typeface="Abadi MT Condensed Extra Bold"/>
                <a:cs typeface="Abadi MT Condensed Extra Bold"/>
              </a:rPr>
              <a:t>FULL RANGE G3 CLASS</a:t>
            </a:r>
          </a:p>
          <a:p>
            <a:pPr lvl="0"/>
            <a:r>
              <a:rPr lang="en-US" sz="1400" dirty="0">
                <a:solidFill>
                  <a:schemeClr val="bg1">
                    <a:lumMod val="75000"/>
                  </a:schemeClr>
                </a:solidFill>
                <a:latin typeface="Abadi MT Condensed Extra Bold"/>
                <a:cs typeface="Abadi MT Condensed Extra Bold"/>
              </a:rPr>
              <a:t>GLOBAL WARRANTY AND SERVICE</a:t>
            </a:r>
          </a:p>
          <a:p>
            <a:pPr lvl="0"/>
            <a:endParaRPr lang="en-US" sz="1400" dirty="0">
              <a:solidFill>
                <a:schemeClr val="bg1">
                  <a:lumMod val="75000"/>
                </a:schemeClr>
              </a:solidFill>
              <a:latin typeface="Abadi MT Condensed Extra Bold"/>
              <a:cs typeface="Abadi MT Condensed Extra Bold"/>
            </a:endParaRPr>
          </a:p>
          <a:p>
            <a:pPr lvl="0"/>
            <a:r>
              <a:rPr lang="en-US" sz="1400" dirty="0">
                <a:solidFill>
                  <a:schemeClr val="bg1">
                    <a:lumMod val="75000"/>
                  </a:schemeClr>
                </a:solidFill>
                <a:latin typeface="Abadi MT Condensed Extra Bold"/>
                <a:cs typeface="Abadi MT Condensed Extra Bold"/>
              </a:rPr>
              <a:t>TAILORED FOR PROJECT APPLICATIONS</a:t>
            </a:r>
          </a:p>
          <a:p>
            <a:pPr lvl="0"/>
            <a:r>
              <a:rPr lang="en-US" sz="1400" dirty="0">
                <a:solidFill>
                  <a:schemeClr val="bg1">
                    <a:lumMod val="75000"/>
                  </a:schemeClr>
                </a:solidFill>
                <a:latin typeface="Abadi MT Condensed Extra Bold"/>
                <a:cs typeface="Abadi MT Condensed Extra Bold"/>
              </a:rPr>
              <a:t>STANDBY</a:t>
            </a:r>
          </a:p>
          <a:p>
            <a:pPr lvl="0"/>
            <a:r>
              <a:rPr lang="en-US" sz="1400" dirty="0">
                <a:solidFill>
                  <a:schemeClr val="bg1">
                    <a:lumMod val="75000"/>
                  </a:schemeClr>
                </a:solidFill>
                <a:latin typeface="Abadi MT Condensed Extra Bold"/>
                <a:cs typeface="Abadi MT Condensed Extra Bold"/>
              </a:rPr>
              <a:t>DATA CENTER CONTINUOUS</a:t>
            </a:r>
          </a:p>
          <a:p>
            <a:pPr lvl="0"/>
            <a:r>
              <a:rPr lang="en-US" sz="1400" dirty="0">
                <a:solidFill>
                  <a:schemeClr val="bg1">
                    <a:lumMod val="75000"/>
                  </a:schemeClr>
                </a:solidFill>
                <a:latin typeface="Abadi MT Condensed Extra Bold"/>
                <a:cs typeface="Abadi MT Condensed Extra Bold"/>
              </a:rPr>
              <a:t>HIGH ALTITUDE </a:t>
            </a:r>
          </a:p>
          <a:p>
            <a:pPr lvl="0"/>
            <a:endParaRPr lang="en-US" sz="1400" dirty="0">
              <a:solidFill>
                <a:schemeClr val="bg1">
                  <a:lumMod val="75000"/>
                </a:schemeClr>
              </a:solidFill>
              <a:latin typeface="Abadi MT Condensed Extra Bold"/>
              <a:cs typeface="Abadi MT Condensed Extra Bold"/>
            </a:endParaRPr>
          </a:p>
          <a:p>
            <a:pPr lvl="0"/>
            <a:r>
              <a:rPr lang="en-US" sz="1400" dirty="0">
                <a:solidFill>
                  <a:schemeClr val="bg1">
                    <a:lumMod val="75000"/>
                  </a:schemeClr>
                </a:solidFill>
                <a:latin typeface="Abadi MT Condensed Extra Bold"/>
                <a:cs typeface="Abadi MT Condensed Extra Bold"/>
              </a:rPr>
              <a:t>EMISSION RANGE:</a:t>
            </a:r>
          </a:p>
          <a:p>
            <a:pPr lvl="0"/>
            <a:r>
              <a:rPr lang="en-US" sz="1200" dirty="0">
                <a:solidFill>
                  <a:schemeClr val="bg1">
                    <a:lumMod val="75000"/>
                  </a:schemeClr>
                </a:solidFill>
                <a:latin typeface="Abadi MT Condensed Extra Bold"/>
                <a:cs typeface="Abadi MT Condensed Extra Bold"/>
              </a:rPr>
              <a:t>NON-EMISSION FUEL PRIORITIES</a:t>
            </a:r>
          </a:p>
          <a:p>
            <a:pPr lvl="0"/>
            <a:r>
              <a:rPr lang="en-US" sz="1200" dirty="0">
                <a:solidFill>
                  <a:schemeClr val="bg1">
                    <a:lumMod val="75000"/>
                  </a:schemeClr>
                </a:solidFill>
                <a:latin typeface="Abadi MT Condensed Extra Bold"/>
                <a:cs typeface="Abadi MT Condensed Extra Bold"/>
              </a:rPr>
              <a:t>EMISSION PRIORITY </a:t>
            </a:r>
          </a:p>
          <a:p>
            <a:pPr lvl="0"/>
            <a:r>
              <a:rPr lang="en-US" sz="1200" dirty="0">
                <a:solidFill>
                  <a:schemeClr val="bg1">
                    <a:lumMod val="75000"/>
                  </a:schemeClr>
                </a:solidFill>
                <a:latin typeface="Abadi MT Condensed Extra Bold"/>
                <a:cs typeface="Abadi MT Condensed Extra Bold"/>
              </a:rPr>
              <a:t>TALUFT/SINGAPORE EMISSION/CHINA STAGE3/TIER 2</a:t>
            </a:r>
            <a:endParaRPr lang="en-US" sz="1400" dirty="0">
              <a:solidFill>
                <a:schemeClr val="bg1">
                  <a:lumMod val="75000"/>
                </a:schemeClr>
              </a:solidFill>
              <a:latin typeface="Abadi MT Condensed Extra Bold"/>
              <a:cs typeface="Abadi MT Condensed Extra Bold"/>
            </a:endParaRPr>
          </a:p>
        </p:txBody>
      </p:sp>
      <p:pic>
        <p:nvPicPr>
          <p:cNvPr id="16" name="图片 15" descr="Poster-11 BD"/>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66804" y="0"/>
            <a:ext cx="4938023" cy="6858000"/>
          </a:xfrm>
          <a:prstGeom prst="rect">
            <a:avLst/>
          </a:prstGeom>
        </p:spPr>
      </p:pic>
      <p:cxnSp>
        <p:nvCxnSpPr>
          <p:cNvPr id="3" name="Straight Connector 10">
            <a:extLst>
              <a:ext uri="{FF2B5EF4-FFF2-40B4-BE49-F238E27FC236}">
                <a16:creationId xmlns:a16="http://schemas.microsoft.com/office/drawing/2014/main" id="{5B811B6A-085D-B41D-9F47-238D527F2E7A}"/>
              </a:ext>
            </a:extLst>
          </p:cNvPr>
          <p:cNvCxnSpPr/>
          <p:nvPr/>
        </p:nvCxnSpPr>
        <p:spPr>
          <a:xfrm flipH="1">
            <a:off x="2198030" y="6678412"/>
            <a:ext cx="3760690" cy="0"/>
          </a:xfrm>
          <a:prstGeom prst="line">
            <a:avLst/>
          </a:prstGeom>
          <a:ln>
            <a:gradFill flip="none" rotWithShape="1">
              <a:gsLst>
                <a:gs pos="0">
                  <a:srgbClr val="62A234"/>
                </a:gs>
                <a:gs pos="100000">
                  <a:srgbClr val="FFFFFF"/>
                </a:gs>
              </a:gsLst>
              <a:lin ang="0" scaled="1"/>
              <a:tileRect/>
            </a:gradFill>
          </a:ln>
          <a:effectLst/>
        </p:spPr>
        <p:style>
          <a:lnRef idx="2">
            <a:schemeClr val="accent1"/>
          </a:lnRef>
          <a:fillRef idx="0">
            <a:schemeClr val="accent1"/>
          </a:fillRef>
          <a:effectRef idx="1">
            <a:schemeClr val="accent1"/>
          </a:effectRef>
          <a:fontRef idx="minor">
            <a:schemeClr val="tx1"/>
          </a:fontRef>
        </p:style>
      </p:cxnSp>
      <p:pic>
        <p:nvPicPr>
          <p:cNvPr id="4" name="Picture 2" descr="C:\Users\Administrator.SC-201903181053\Desktop\资源 6@4x.png">
            <a:extLst>
              <a:ext uri="{FF2B5EF4-FFF2-40B4-BE49-F238E27FC236}">
                <a16:creationId xmlns:a16="http://schemas.microsoft.com/office/drawing/2014/main" id="{5296030F-B4E2-67B3-90DD-3D4C2B99CE05}"/>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122006" y="5681398"/>
            <a:ext cx="836717" cy="878483"/>
          </a:xfrm>
          <a:prstGeom prst="rect">
            <a:avLst/>
          </a:prstGeom>
          <a:noFill/>
        </p:spPr>
      </p:pic>
      <p:sp>
        <p:nvSpPr>
          <p:cNvPr id="5" name="TextBox 9">
            <a:extLst>
              <a:ext uri="{FF2B5EF4-FFF2-40B4-BE49-F238E27FC236}">
                <a16:creationId xmlns:a16="http://schemas.microsoft.com/office/drawing/2014/main" id="{C3816E44-ABF2-A525-1A59-9F6B59D583B0}"/>
              </a:ext>
            </a:extLst>
          </p:cNvPr>
          <p:cNvSpPr txBox="1"/>
          <p:nvPr/>
        </p:nvSpPr>
        <p:spPr>
          <a:xfrm>
            <a:off x="1495015" y="6295529"/>
            <a:ext cx="3626988" cy="369332"/>
          </a:xfrm>
          <a:prstGeom prst="rect">
            <a:avLst/>
          </a:prstGeom>
          <a:noFill/>
        </p:spPr>
        <p:txBody>
          <a:bodyPr wrap="square" rtlCol="0">
            <a:spAutoFit/>
          </a:bodyPr>
          <a:lstStyle/>
          <a:p>
            <a:r>
              <a:rPr lang="en-US" dirty="0">
                <a:solidFill>
                  <a:schemeClr val="bg1">
                    <a:lumMod val="75000"/>
                  </a:schemeClr>
                </a:solidFill>
                <a:latin typeface="Abadi MT Condensed Extra Bold"/>
                <a:cs typeface="Abadi MT Condensed Extra Bold"/>
              </a:rPr>
              <a:t>GENERATOR POWER DIESEL RANGE</a:t>
            </a:r>
          </a:p>
        </p:txBody>
      </p:sp>
    </p:spTree>
    <p:extLst>
      <p:ext uri="{BB962C8B-B14F-4D97-AF65-F5344CB8AC3E}">
        <p14:creationId xmlns:p14="http://schemas.microsoft.com/office/powerpoint/2010/main" val="20109178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29114" y="415716"/>
            <a:ext cx="3862366" cy="4031873"/>
          </a:xfrm>
          <a:prstGeom prst="rect">
            <a:avLst/>
          </a:prstGeom>
          <a:noFill/>
        </p:spPr>
        <p:txBody>
          <a:bodyPr wrap="square" rtlCol="0">
            <a:spAutoFit/>
          </a:bodyPr>
          <a:lstStyle/>
          <a:p>
            <a:r>
              <a:rPr lang="en-US" altLang="zh-CN" sz="2400" b="1" dirty="0">
                <a:solidFill>
                  <a:schemeClr val="bg1">
                    <a:lumMod val="75000"/>
                  </a:schemeClr>
                </a:solidFill>
                <a:latin typeface="Abadi MT Condensed Extra Bold"/>
                <a:cs typeface="Abadi MT Condensed Extra Bold"/>
              </a:rPr>
              <a:t>BF-DW HYUNDAI POWERED</a:t>
            </a:r>
          </a:p>
          <a:p>
            <a:endParaRPr lang="en-US" sz="2400" dirty="0">
              <a:solidFill>
                <a:schemeClr val="bg1">
                  <a:lumMod val="75000"/>
                </a:schemeClr>
              </a:solidFill>
              <a:latin typeface="Abadi MT Condensed Extra Bold"/>
              <a:cs typeface="Abadi MT Condensed Extra Bold"/>
            </a:endParaRPr>
          </a:p>
          <a:p>
            <a:r>
              <a:rPr lang="en-US" sz="1400" dirty="0">
                <a:solidFill>
                  <a:schemeClr val="bg1">
                    <a:lumMod val="75000"/>
                  </a:schemeClr>
                </a:solidFill>
                <a:latin typeface="Abadi MT Condensed Extra Bold"/>
                <a:cs typeface="Abadi MT Condensed Extra Bold"/>
              </a:rPr>
              <a:t>168kVA-1000kVA MEDIUM RANGE </a:t>
            </a:r>
          </a:p>
          <a:p>
            <a:r>
              <a:rPr lang="en-US" altLang="zh-CN" sz="1400" dirty="0">
                <a:solidFill>
                  <a:schemeClr val="bg1">
                    <a:lumMod val="75000"/>
                  </a:schemeClr>
                </a:solidFill>
                <a:latin typeface="Abadi MT Condensed Extra Bold"/>
                <a:cs typeface="Abadi MT Condensed Extra Bold"/>
              </a:rPr>
              <a:t>LOW CAPEX</a:t>
            </a:r>
            <a:endParaRPr lang="en-US" sz="1400" dirty="0">
              <a:solidFill>
                <a:schemeClr val="bg1">
                  <a:lumMod val="75000"/>
                </a:schemeClr>
              </a:solidFill>
              <a:latin typeface="Abadi MT Condensed Extra Bold"/>
              <a:cs typeface="Abadi MT Condensed Extra Bold"/>
            </a:endParaRPr>
          </a:p>
          <a:p>
            <a:pPr lvl="0"/>
            <a:r>
              <a:rPr lang="en-US" sz="1400" dirty="0">
                <a:solidFill>
                  <a:schemeClr val="bg1">
                    <a:lumMod val="75000"/>
                  </a:schemeClr>
                </a:solidFill>
                <a:latin typeface="Abadi MT Condensed Extra Bold"/>
                <a:cs typeface="Abadi MT Condensed Extra Bold"/>
              </a:rPr>
              <a:t>PARTS ACCESSIBITILIES</a:t>
            </a:r>
          </a:p>
          <a:p>
            <a:pPr lvl="0"/>
            <a:r>
              <a:rPr lang="en-US" sz="1400" dirty="0">
                <a:solidFill>
                  <a:schemeClr val="bg1">
                    <a:lumMod val="75000"/>
                  </a:schemeClr>
                </a:solidFill>
                <a:latin typeface="Abadi MT Condensed Extra Bold"/>
                <a:cs typeface="Abadi MT Condensed Extra Bold"/>
              </a:rPr>
              <a:t>GLOBAL WARRANTY AND SERVICE</a:t>
            </a:r>
          </a:p>
          <a:p>
            <a:pPr lvl="0"/>
            <a:r>
              <a:rPr lang="en-US" sz="1400" dirty="0">
                <a:solidFill>
                  <a:schemeClr val="bg1">
                    <a:lumMod val="75000"/>
                  </a:schemeClr>
                </a:solidFill>
                <a:latin typeface="Abadi MT Condensed Extra Bold"/>
                <a:cs typeface="Abadi MT Condensed Extra Bold"/>
              </a:rPr>
              <a:t>OFFERS KOREA ORIGIN</a:t>
            </a:r>
          </a:p>
          <a:p>
            <a:pPr lvl="0"/>
            <a:endParaRPr lang="en-US" sz="1400" dirty="0">
              <a:solidFill>
                <a:schemeClr val="bg1">
                  <a:lumMod val="75000"/>
                </a:schemeClr>
              </a:solidFill>
              <a:latin typeface="Abadi MT Condensed Extra Bold"/>
              <a:cs typeface="Abadi MT Condensed Extra Bold"/>
            </a:endParaRPr>
          </a:p>
          <a:p>
            <a:pPr lvl="0"/>
            <a:r>
              <a:rPr lang="en-US" sz="1400" dirty="0">
                <a:solidFill>
                  <a:schemeClr val="bg1">
                    <a:lumMod val="75000"/>
                  </a:schemeClr>
                </a:solidFill>
                <a:latin typeface="Abadi MT Condensed Extra Bold"/>
                <a:cs typeface="Abadi MT Condensed Extra Bold"/>
              </a:rPr>
              <a:t>TAILOR FOR PROJECT APPLICATIONS</a:t>
            </a:r>
          </a:p>
          <a:p>
            <a:pPr lvl="0"/>
            <a:r>
              <a:rPr lang="en-US" sz="1400" dirty="0">
                <a:solidFill>
                  <a:schemeClr val="bg1">
                    <a:lumMod val="75000"/>
                  </a:schemeClr>
                </a:solidFill>
                <a:latin typeface="Abadi MT Condensed Extra Bold"/>
                <a:cs typeface="Abadi MT Condensed Extra Bold"/>
              </a:rPr>
              <a:t>STANDBY MEDIUM SIZE FACILITY</a:t>
            </a:r>
          </a:p>
          <a:p>
            <a:pPr lvl="0"/>
            <a:endParaRPr lang="en-US" sz="1400" dirty="0">
              <a:solidFill>
                <a:schemeClr val="bg1">
                  <a:lumMod val="75000"/>
                </a:schemeClr>
              </a:solidFill>
              <a:latin typeface="Abadi MT Condensed Extra Bold"/>
              <a:cs typeface="Abadi MT Condensed Extra Bold"/>
            </a:endParaRPr>
          </a:p>
          <a:p>
            <a:pPr lvl="0"/>
            <a:endParaRPr lang="en-US" sz="1400" dirty="0">
              <a:solidFill>
                <a:schemeClr val="bg1">
                  <a:lumMod val="75000"/>
                </a:schemeClr>
              </a:solidFill>
              <a:latin typeface="Abadi MT Condensed Extra Bold"/>
              <a:cs typeface="Abadi MT Condensed Extra Bold"/>
            </a:endParaRPr>
          </a:p>
          <a:p>
            <a:pPr lvl="0"/>
            <a:r>
              <a:rPr lang="en-US" sz="1400" dirty="0">
                <a:solidFill>
                  <a:schemeClr val="bg1">
                    <a:lumMod val="75000"/>
                  </a:schemeClr>
                </a:solidFill>
                <a:latin typeface="Abadi MT Condensed Extra Bold"/>
                <a:cs typeface="Abadi MT Condensed Extra Bold"/>
              </a:rPr>
              <a:t>EMISSION RANGE:</a:t>
            </a:r>
          </a:p>
          <a:p>
            <a:pPr lvl="0"/>
            <a:r>
              <a:rPr lang="en-US" sz="1200" dirty="0">
                <a:solidFill>
                  <a:schemeClr val="bg1">
                    <a:lumMod val="75000"/>
                  </a:schemeClr>
                </a:solidFill>
                <a:latin typeface="Abadi MT Condensed Extra Bold"/>
                <a:cs typeface="Abadi MT Condensed Extra Bold"/>
              </a:rPr>
              <a:t>NON-EMISSION</a:t>
            </a:r>
          </a:p>
          <a:p>
            <a:pPr lvl="0"/>
            <a:r>
              <a:rPr lang="en-US" sz="1200" dirty="0">
                <a:solidFill>
                  <a:schemeClr val="bg1">
                    <a:lumMod val="75000"/>
                  </a:schemeClr>
                </a:solidFill>
                <a:latin typeface="Abadi MT Condensed Extra Bold"/>
                <a:cs typeface="Abadi MT Condensed Extra Bold"/>
              </a:rPr>
              <a:t>TIER 2 &amp; 3</a:t>
            </a:r>
          </a:p>
          <a:p>
            <a:pPr lvl="0"/>
            <a:r>
              <a:rPr lang="en-US" sz="1200" dirty="0">
                <a:solidFill>
                  <a:schemeClr val="bg1">
                    <a:lumMod val="75000"/>
                  </a:schemeClr>
                </a:solidFill>
                <a:latin typeface="Abadi MT Condensed Extra Bold"/>
                <a:cs typeface="Abadi MT Condensed Extra Bold"/>
              </a:rPr>
              <a:t>TIER 4F</a:t>
            </a:r>
          </a:p>
          <a:p>
            <a:pPr lvl="0"/>
            <a:r>
              <a:rPr lang="en-US" sz="1200" dirty="0">
                <a:solidFill>
                  <a:schemeClr val="bg1">
                    <a:lumMod val="75000"/>
                  </a:schemeClr>
                </a:solidFill>
                <a:latin typeface="Abadi MT Condensed Extra Bold"/>
                <a:cs typeface="Abadi MT Condensed Extra Bold"/>
              </a:rPr>
              <a:t>STAGE V</a:t>
            </a:r>
            <a:endParaRPr lang="en-US" dirty="0">
              <a:solidFill>
                <a:schemeClr val="bg1">
                  <a:lumMod val="75000"/>
                </a:schemeClr>
              </a:solidFill>
              <a:latin typeface="Abadi MT Condensed Extra Bold"/>
              <a:cs typeface="Abadi MT Condensed Extra Bold"/>
            </a:endParaRPr>
          </a:p>
        </p:txBody>
      </p:sp>
      <p:pic>
        <p:nvPicPr>
          <p:cNvPr id="8" name="图片 6" descr="Poster-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66831" y="0"/>
            <a:ext cx="4861792" cy="6858000"/>
          </a:xfrm>
          <a:prstGeom prst="rect">
            <a:avLst/>
          </a:prstGeom>
        </p:spPr>
      </p:pic>
      <p:cxnSp>
        <p:nvCxnSpPr>
          <p:cNvPr id="3" name="Straight Connector 10">
            <a:extLst>
              <a:ext uri="{FF2B5EF4-FFF2-40B4-BE49-F238E27FC236}">
                <a16:creationId xmlns:a16="http://schemas.microsoft.com/office/drawing/2014/main" id="{CCA2F9AF-8541-96F6-5A4F-A94AF60263C1}"/>
              </a:ext>
            </a:extLst>
          </p:cNvPr>
          <p:cNvCxnSpPr/>
          <p:nvPr/>
        </p:nvCxnSpPr>
        <p:spPr>
          <a:xfrm flipH="1">
            <a:off x="2198030" y="6678412"/>
            <a:ext cx="3760690" cy="0"/>
          </a:xfrm>
          <a:prstGeom prst="line">
            <a:avLst/>
          </a:prstGeom>
          <a:ln>
            <a:gradFill flip="none" rotWithShape="1">
              <a:gsLst>
                <a:gs pos="0">
                  <a:srgbClr val="62A234"/>
                </a:gs>
                <a:gs pos="100000">
                  <a:srgbClr val="FFFFFF"/>
                </a:gs>
              </a:gsLst>
              <a:lin ang="0" scaled="1"/>
              <a:tileRect/>
            </a:gradFill>
          </a:ln>
          <a:effectLst/>
        </p:spPr>
        <p:style>
          <a:lnRef idx="2">
            <a:schemeClr val="accent1"/>
          </a:lnRef>
          <a:fillRef idx="0">
            <a:schemeClr val="accent1"/>
          </a:fillRef>
          <a:effectRef idx="1">
            <a:schemeClr val="accent1"/>
          </a:effectRef>
          <a:fontRef idx="minor">
            <a:schemeClr val="tx1"/>
          </a:fontRef>
        </p:style>
      </p:cxnSp>
      <p:pic>
        <p:nvPicPr>
          <p:cNvPr id="4" name="Picture 2" descr="C:\Users\Administrator.SC-201903181053\Desktop\资源 6@4x.png">
            <a:extLst>
              <a:ext uri="{FF2B5EF4-FFF2-40B4-BE49-F238E27FC236}">
                <a16:creationId xmlns:a16="http://schemas.microsoft.com/office/drawing/2014/main" id="{CFE76913-4D9B-A46C-30FB-5F9EEC59163D}"/>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122006" y="5681398"/>
            <a:ext cx="836717" cy="878483"/>
          </a:xfrm>
          <a:prstGeom prst="rect">
            <a:avLst/>
          </a:prstGeom>
          <a:noFill/>
        </p:spPr>
      </p:pic>
      <p:sp>
        <p:nvSpPr>
          <p:cNvPr id="5" name="TextBox 9">
            <a:extLst>
              <a:ext uri="{FF2B5EF4-FFF2-40B4-BE49-F238E27FC236}">
                <a16:creationId xmlns:a16="http://schemas.microsoft.com/office/drawing/2014/main" id="{0339D344-3D92-8869-D6BF-15E8708A604A}"/>
              </a:ext>
            </a:extLst>
          </p:cNvPr>
          <p:cNvSpPr txBox="1"/>
          <p:nvPr/>
        </p:nvSpPr>
        <p:spPr>
          <a:xfrm>
            <a:off x="1495015" y="6295529"/>
            <a:ext cx="3626988" cy="369332"/>
          </a:xfrm>
          <a:prstGeom prst="rect">
            <a:avLst/>
          </a:prstGeom>
          <a:noFill/>
        </p:spPr>
        <p:txBody>
          <a:bodyPr wrap="square" rtlCol="0">
            <a:spAutoFit/>
          </a:bodyPr>
          <a:lstStyle/>
          <a:p>
            <a:r>
              <a:rPr lang="en-US" dirty="0">
                <a:solidFill>
                  <a:schemeClr val="bg1">
                    <a:lumMod val="75000"/>
                  </a:schemeClr>
                </a:solidFill>
                <a:latin typeface="Abadi MT Condensed Extra Bold"/>
                <a:cs typeface="Abadi MT Condensed Extra Bold"/>
              </a:rPr>
              <a:t>GENERATOR POWER DIESEL RANGE</a:t>
            </a:r>
          </a:p>
        </p:txBody>
      </p:sp>
    </p:spTree>
    <p:extLst>
      <p:ext uri="{BB962C8B-B14F-4D97-AF65-F5344CB8AC3E}">
        <p14:creationId xmlns:p14="http://schemas.microsoft.com/office/powerpoint/2010/main" val="13011978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65341" y="392853"/>
            <a:ext cx="4835435" cy="3816429"/>
          </a:xfrm>
          <a:prstGeom prst="rect">
            <a:avLst/>
          </a:prstGeom>
          <a:noFill/>
        </p:spPr>
        <p:txBody>
          <a:bodyPr wrap="square" rtlCol="0">
            <a:spAutoFit/>
          </a:bodyPr>
          <a:lstStyle/>
          <a:p>
            <a:r>
              <a:rPr lang="en-US" altLang="zh-CN" sz="2400" b="1" dirty="0">
                <a:solidFill>
                  <a:schemeClr val="bg1">
                    <a:lumMod val="75000"/>
                  </a:schemeClr>
                </a:solidFill>
                <a:latin typeface="Abadi MT Condensed Extra Bold"/>
                <a:cs typeface="Abadi MT Condensed Extra Bold"/>
              </a:rPr>
              <a:t>BF-SM/MH MITSUBISHI POWERED</a:t>
            </a:r>
          </a:p>
          <a:p>
            <a:endParaRPr lang="en-US" sz="2400" dirty="0">
              <a:solidFill>
                <a:schemeClr val="bg1">
                  <a:lumMod val="75000"/>
                </a:schemeClr>
              </a:solidFill>
              <a:latin typeface="Abadi MT Condensed Extra Bold"/>
              <a:cs typeface="Abadi MT Condensed Extra Bold"/>
            </a:endParaRPr>
          </a:p>
          <a:p>
            <a:r>
              <a:rPr lang="en-US" sz="1400" dirty="0">
                <a:solidFill>
                  <a:schemeClr val="bg1">
                    <a:lumMod val="75000"/>
                  </a:schemeClr>
                </a:solidFill>
                <a:latin typeface="Abadi MT Condensed Extra Bold"/>
                <a:cs typeface="Abadi MT Condensed Extra Bold"/>
              </a:rPr>
              <a:t>750kVA-2500kVA HIGH RANGE </a:t>
            </a:r>
          </a:p>
          <a:p>
            <a:r>
              <a:rPr lang="en-US" sz="1400" dirty="0">
                <a:solidFill>
                  <a:schemeClr val="bg1">
                    <a:lumMod val="75000"/>
                  </a:schemeClr>
                </a:solidFill>
                <a:latin typeface="Abadi MT Condensed Extra Bold"/>
                <a:cs typeface="Abadi MT Condensed Extra Bold"/>
              </a:rPr>
              <a:t>LOW CAPEX</a:t>
            </a:r>
          </a:p>
          <a:p>
            <a:pPr lvl="0"/>
            <a:r>
              <a:rPr lang="en-US" sz="1400" dirty="0">
                <a:solidFill>
                  <a:schemeClr val="bg1">
                    <a:lumMod val="75000"/>
                  </a:schemeClr>
                </a:solidFill>
                <a:latin typeface="Abadi MT Condensed Extra Bold"/>
                <a:cs typeface="Abadi MT Condensed Extra Bold"/>
              </a:rPr>
              <a:t>PARTS ACCESSIBITILIES</a:t>
            </a:r>
          </a:p>
          <a:p>
            <a:r>
              <a:rPr lang="en-US" sz="1400" dirty="0">
                <a:solidFill>
                  <a:schemeClr val="bg1">
                    <a:lumMod val="75000"/>
                  </a:schemeClr>
                </a:solidFill>
                <a:latin typeface="Abadi MT Condensed Extra Bold"/>
                <a:cs typeface="Abadi MT Condensed Extra Bold"/>
              </a:rPr>
              <a:t>PTA RANGE G3 CLASS</a:t>
            </a:r>
          </a:p>
          <a:p>
            <a:pPr lvl="0"/>
            <a:r>
              <a:rPr lang="en-US" sz="1400" dirty="0">
                <a:solidFill>
                  <a:schemeClr val="bg1">
                    <a:lumMod val="75000"/>
                  </a:schemeClr>
                </a:solidFill>
                <a:latin typeface="Abadi MT Condensed Extra Bold"/>
                <a:cs typeface="Abadi MT Condensed Extra Bold"/>
              </a:rPr>
              <a:t>GLOBAL WARRANTY AND SERVICE</a:t>
            </a:r>
          </a:p>
          <a:p>
            <a:pPr lvl="0"/>
            <a:r>
              <a:rPr lang="en-US" sz="1400" dirty="0">
                <a:solidFill>
                  <a:schemeClr val="bg1">
                    <a:lumMod val="75000"/>
                  </a:schemeClr>
                </a:solidFill>
                <a:latin typeface="Abadi MT Condensed Extra Bold"/>
                <a:cs typeface="Abadi MT Condensed Extra Bold"/>
              </a:rPr>
              <a:t>OFFERS CHINA&amp;JAPAN ORIGIN</a:t>
            </a:r>
          </a:p>
          <a:p>
            <a:pPr lvl="0"/>
            <a:endParaRPr lang="en-US" sz="1400" dirty="0">
              <a:solidFill>
                <a:schemeClr val="bg1">
                  <a:lumMod val="75000"/>
                </a:schemeClr>
              </a:solidFill>
              <a:latin typeface="Abadi MT Condensed Extra Bold"/>
              <a:cs typeface="Abadi MT Condensed Extra Bold"/>
            </a:endParaRPr>
          </a:p>
          <a:p>
            <a:pPr lvl="0"/>
            <a:r>
              <a:rPr lang="en-US" sz="1400" dirty="0">
                <a:solidFill>
                  <a:schemeClr val="bg1">
                    <a:lumMod val="75000"/>
                  </a:schemeClr>
                </a:solidFill>
                <a:latin typeface="Abadi MT Condensed Extra Bold"/>
                <a:cs typeface="Abadi MT Condensed Extra Bold"/>
              </a:rPr>
              <a:t>TAILOR FOR PROJECT APPLICATIONS</a:t>
            </a:r>
          </a:p>
          <a:p>
            <a:pPr lvl="0"/>
            <a:r>
              <a:rPr lang="en-US" sz="1400" dirty="0">
                <a:solidFill>
                  <a:schemeClr val="bg1">
                    <a:lumMod val="75000"/>
                  </a:schemeClr>
                </a:solidFill>
                <a:latin typeface="Abadi MT Condensed Extra Bold"/>
                <a:cs typeface="Abadi MT Condensed Extra Bold"/>
              </a:rPr>
              <a:t>STANDBY </a:t>
            </a:r>
          </a:p>
          <a:p>
            <a:pPr lvl="0"/>
            <a:r>
              <a:rPr lang="en-US" sz="1400" dirty="0">
                <a:solidFill>
                  <a:schemeClr val="bg1">
                    <a:lumMod val="75000"/>
                  </a:schemeClr>
                </a:solidFill>
                <a:latin typeface="Abadi MT Condensed Extra Bold"/>
                <a:cs typeface="Abadi MT Condensed Extra Bold"/>
              </a:rPr>
              <a:t>PTA RANGE PRIME&amp;CONTINUOUS POWER STATION</a:t>
            </a:r>
          </a:p>
          <a:p>
            <a:pPr lvl="0"/>
            <a:endParaRPr lang="en-US" sz="1400" dirty="0">
              <a:solidFill>
                <a:schemeClr val="bg1">
                  <a:lumMod val="75000"/>
                </a:schemeClr>
              </a:solidFill>
              <a:latin typeface="Abadi MT Condensed Extra Bold"/>
              <a:cs typeface="Abadi MT Condensed Extra Bold"/>
            </a:endParaRPr>
          </a:p>
          <a:p>
            <a:pPr lvl="0"/>
            <a:endParaRPr lang="en-US" sz="1400" dirty="0">
              <a:solidFill>
                <a:schemeClr val="bg1">
                  <a:lumMod val="75000"/>
                </a:schemeClr>
              </a:solidFill>
              <a:latin typeface="Abadi MT Condensed Extra Bold"/>
              <a:cs typeface="Abadi MT Condensed Extra Bold"/>
            </a:endParaRPr>
          </a:p>
          <a:p>
            <a:pPr lvl="0"/>
            <a:r>
              <a:rPr lang="en-US" sz="1400" dirty="0">
                <a:solidFill>
                  <a:schemeClr val="bg1">
                    <a:lumMod val="75000"/>
                  </a:schemeClr>
                </a:solidFill>
                <a:latin typeface="Abadi MT Condensed Extra Bold"/>
                <a:cs typeface="Abadi MT Condensed Extra Bold"/>
              </a:rPr>
              <a:t>EMISSION RANGE:</a:t>
            </a:r>
          </a:p>
          <a:p>
            <a:pPr lvl="0"/>
            <a:r>
              <a:rPr lang="en-US" sz="1200" dirty="0">
                <a:solidFill>
                  <a:schemeClr val="bg1">
                    <a:lumMod val="75000"/>
                  </a:schemeClr>
                </a:solidFill>
                <a:latin typeface="Abadi MT Condensed Extra Bold"/>
                <a:cs typeface="Abadi MT Condensed Extra Bold"/>
              </a:rPr>
              <a:t>NON-EMISSION FUEL PRIORITIES</a:t>
            </a:r>
          </a:p>
        </p:txBody>
      </p:sp>
      <p:cxnSp>
        <p:nvCxnSpPr>
          <p:cNvPr id="11" name="Straight Connector 10"/>
          <p:cNvCxnSpPr/>
          <p:nvPr/>
        </p:nvCxnSpPr>
        <p:spPr>
          <a:xfrm flipH="1">
            <a:off x="2198030" y="6678412"/>
            <a:ext cx="3760690" cy="0"/>
          </a:xfrm>
          <a:prstGeom prst="line">
            <a:avLst/>
          </a:prstGeom>
          <a:ln>
            <a:gradFill flip="none" rotWithShape="1">
              <a:gsLst>
                <a:gs pos="0">
                  <a:srgbClr val="62A234"/>
                </a:gs>
                <a:gs pos="100000">
                  <a:srgbClr val="FFFFFF"/>
                </a:gs>
              </a:gsLst>
              <a:lin ang="0" scaled="1"/>
              <a:tileRect/>
            </a:gradFill>
          </a:ln>
          <a:effectLst/>
        </p:spPr>
        <p:style>
          <a:lnRef idx="2">
            <a:schemeClr val="accent1"/>
          </a:lnRef>
          <a:fillRef idx="0">
            <a:schemeClr val="accent1"/>
          </a:fillRef>
          <a:effectRef idx="1">
            <a:schemeClr val="accent1"/>
          </a:effectRef>
          <a:fontRef idx="minor">
            <a:schemeClr val="tx1"/>
          </a:fontRef>
        </p:style>
      </p:cxnSp>
      <p:pic>
        <p:nvPicPr>
          <p:cNvPr id="12" name="Picture 2" descr="C:\Users\Administrator.SC-201903181053\Desktop\资源 6@4x.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22006" y="5681398"/>
            <a:ext cx="836717" cy="878483"/>
          </a:xfrm>
          <a:prstGeom prst="rect">
            <a:avLst/>
          </a:prstGeom>
          <a:noFill/>
        </p:spPr>
      </p:pic>
      <p:pic>
        <p:nvPicPr>
          <p:cNvPr id="8" name="图片 24" descr="Poster-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470794" y="0"/>
            <a:ext cx="4632634" cy="6858000"/>
          </a:xfrm>
          <a:prstGeom prst="rect">
            <a:avLst/>
          </a:prstGeom>
        </p:spPr>
      </p:pic>
      <p:sp>
        <p:nvSpPr>
          <p:cNvPr id="2" name="TextBox 9">
            <a:extLst>
              <a:ext uri="{FF2B5EF4-FFF2-40B4-BE49-F238E27FC236}">
                <a16:creationId xmlns:a16="http://schemas.microsoft.com/office/drawing/2014/main" id="{6A04C262-FD53-252F-0E96-5E62A98356C3}"/>
              </a:ext>
            </a:extLst>
          </p:cNvPr>
          <p:cNvSpPr txBox="1"/>
          <p:nvPr/>
        </p:nvSpPr>
        <p:spPr>
          <a:xfrm>
            <a:off x="1495015" y="6295529"/>
            <a:ext cx="3626988" cy="369332"/>
          </a:xfrm>
          <a:prstGeom prst="rect">
            <a:avLst/>
          </a:prstGeom>
          <a:noFill/>
        </p:spPr>
        <p:txBody>
          <a:bodyPr wrap="square" rtlCol="0">
            <a:spAutoFit/>
          </a:bodyPr>
          <a:lstStyle/>
          <a:p>
            <a:r>
              <a:rPr lang="en-US" dirty="0">
                <a:solidFill>
                  <a:schemeClr val="bg1">
                    <a:lumMod val="75000"/>
                  </a:schemeClr>
                </a:solidFill>
                <a:latin typeface="Abadi MT Condensed Extra Bold"/>
                <a:cs typeface="Abadi MT Condensed Extra Bold"/>
              </a:rPr>
              <a:t>GENERATOR POWER DIESEL RANGE</a:t>
            </a:r>
          </a:p>
        </p:txBody>
      </p:sp>
    </p:spTree>
    <p:extLst>
      <p:ext uri="{BB962C8B-B14F-4D97-AF65-F5344CB8AC3E}">
        <p14:creationId xmlns:p14="http://schemas.microsoft.com/office/powerpoint/2010/main" val="13011978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23" descr="Poster-6">
            <a:extLst>
              <a:ext uri="{FF2B5EF4-FFF2-40B4-BE49-F238E27FC236}">
                <a16:creationId xmlns:a16="http://schemas.microsoft.com/office/drawing/2014/main" id="{2892B777-97E4-DBA2-D907-117FAF03220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
            <a:ext cx="9458325" cy="6858000"/>
          </a:xfrm>
          <a:prstGeom prst="rect">
            <a:avLst/>
          </a:prstGeom>
        </p:spPr>
      </p:pic>
      <p:sp>
        <p:nvSpPr>
          <p:cNvPr id="5" name="矩形 4">
            <a:extLst>
              <a:ext uri="{FF2B5EF4-FFF2-40B4-BE49-F238E27FC236}">
                <a16:creationId xmlns:a16="http://schemas.microsoft.com/office/drawing/2014/main" id="{7584804E-6B91-D664-1E62-4BFD3ED1F449}"/>
              </a:ext>
            </a:extLst>
          </p:cNvPr>
          <p:cNvSpPr/>
          <p:nvPr/>
        </p:nvSpPr>
        <p:spPr>
          <a:xfrm>
            <a:off x="8827557" y="1"/>
            <a:ext cx="3364442" cy="6857999"/>
          </a:xfrm>
          <a:prstGeom prst="rect">
            <a:avLst/>
          </a:prstGeom>
          <a:gradFill>
            <a:gsLst>
              <a:gs pos="14000">
                <a:srgbClr val="57982A"/>
              </a:gs>
              <a:gs pos="100000">
                <a:schemeClr val="tx1">
                  <a:lumMod val="50000"/>
                  <a:alpha val="47000"/>
                </a:schemeClr>
              </a:gs>
            </a:gsLst>
            <a:lin ang="10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6" name="TextBox 6">
            <a:extLst>
              <a:ext uri="{FF2B5EF4-FFF2-40B4-BE49-F238E27FC236}">
                <a16:creationId xmlns:a16="http://schemas.microsoft.com/office/drawing/2014/main" id="{324D59EC-AB92-4D8F-76AB-75F6B0CB1660}"/>
              </a:ext>
            </a:extLst>
          </p:cNvPr>
          <p:cNvSpPr txBox="1"/>
          <p:nvPr/>
        </p:nvSpPr>
        <p:spPr>
          <a:xfrm>
            <a:off x="8933389" y="94983"/>
            <a:ext cx="3258610" cy="5141279"/>
          </a:xfrm>
          <a:prstGeom prst="rect">
            <a:avLst/>
          </a:prstGeom>
          <a:noFill/>
        </p:spPr>
        <p:txBody>
          <a:bodyPr wrap="square" rtlCol="0">
            <a:spAutoFit/>
          </a:bodyPr>
          <a:lstStyle/>
          <a:p>
            <a:r>
              <a:rPr lang="en-US" altLang="zh-CN" sz="2667" dirty="0">
                <a:solidFill>
                  <a:schemeClr val="bg1">
                    <a:lumMod val="95000"/>
                  </a:schemeClr>
                </a:solidFill>
                <a:latin typeface="Abadi MT Condensed Extra Bold"/>
                <a:cs typeface="Abadi MT Condensed Extra Bold"/>
              </a:rPr>
              <a:t>BF-P PERKINS POWERED</a:t>
            </a:r>
          </a:p>
          <a:p>
            <a:endParaRPr lang="en-US" sz="1870" dirty="0">
              <a:solidFill>
                <a:schemeClr val="bg1">
                  <a:lumMod val="95000"/>
                </a:schemeClr>
              </a:solidFill>
              <a:latin typeface="Abadi MT Condensed Extra Bold"/>
              <a:cs typeface="Abadi MT Condensed Extra Bold"/>
            </a:endParaRPr>
          </a:p>
          <a:p>
            <a:r>
              <a:rPr lang="en-US" sz="1867" dirty="0">
                <a:solidFill>
                  <a:schemeClr val="bg1">
                    <a:lumMod val="95000"/>
                  </a:schemeClr>
                </a:solidFill>
                <a:latin typeface="Abadi MT Condensed Extra Bold"/>
                <a:cs typeface="Abadi MT Condensed Extra Bold"/>
              </a:rPr>
              <a:t>10kVA-2500kVA FULL RANGE </a:t>
            </a:r>
          </a:p>
          <a:p>
            <a:pPr lvl="0"/>
            <a:r>
              <a:rPr lang="en-US" sz="1867" dirty="0">
                <a:solidFill>
                  <a:schemeClr val="bg1">
                    <a:lumMod val="95000"/>
                  </a:schemeClr>
                </a:solidFill>
                <a:latin typeface="Abadi MT Condensed Extra Bold"/>
                <a:cs typeface="Abadi MT Condensed Extra Bold"/>
              </a:rPr>
              <a:t>PARTS ACCESSIBITILIES</a:t>
            </a:r>
          </a:p>
          <a:p>
            <a:pPr lvl="0"/>
            <a:r>
              <a:rPr lang="en-US" sz="1867" dirty="0">
                <a:solidFill>
                  <a:schemeClr val="bg1">
                    <a:lumMod val="95000"/>
                  </a:schemeClr>
                </a:solidFill>
                <a:latin typeface="Abadi MT Condensed Extra Bold"/>
                <a:cs typeface="Abadi MT Condensed Extra Bold"/>
              </a:rPr>
              <a:t>GLOBAL WARRANTY AND SERVICE</a:t>
            </a:r>
          </a:p>
          <a:p>
            <a:pPr lvl="0"/>
            <a:r>
              <a:rPr lang="en-US" sz="1867" dirty="0">
                <a:solidFill>
                  <a:schemeClr val="bg1">
                    <a:lumMod val="95000"/>
                  </a:schemeClr>
                </a:solidFill>
                <a:latin typeface="Abadi MT Condensed Extra Bold"/>
                <a:cs typeface="Abadi MT Condensed Extra Bold"/>
              </a:rPr>
              <a:t>OFFERS UK/USA/INDIA/CHINA ORIGIN</a:t>
            </a:r>
          </a:p>
          <a:p>
            <a:pPr lvl="0"/>
            <a:endParaRPr lang="en-US" sz="1867" dirty="0">
              <a:solidFill>
                <a:schemeClr val="bg1">
                  <a:lumMod val="95000"/>
                </a:schemeClr>
              </a:solidFill>
              <a:latin typeface="Abadi MT Condensed Extra Bold"/>
              <a:cs typeface="Abadi MT Condensed Extra Bold"/>
            </a:endParaRPr>
          </a:p>
          <a:p>
            <a:pPr lvl="0"/>
            <a:r>
              <a:rPr lang="en-US" sz="1867" dirty="0">
                <a:solidFill>
                  <a:schemeClr val="bg1">
                    <a:lumMod val="95000"/>
                  </a:schemeClr>
                </a:solidFill>
                <a:latin typeface="Abadi MT Condensed Extra Bold"/>
                <a:cs typeface="Abadi MT Condensed Extra Bold"/>
              </a:rPr>
              <a:t>TAILOR FOR PROJECT APPLICATIONS</a:t>
            </a:r>
          </a:p>
          <a:p>
            <a:pPr lvl="0"/>
            <a:r>
              <a:rPr lang="en-US" sz="1867" dirty="0">
                <a:solidFill>
                  <a:schemeClr val="bg1">
                    <a:lumMod val="95000"/>
                  </a:schemeClr>
                </a:solidFill>
                <a:latin typeface="Abadi MT Condensed Extra Bold"/>
                <a:cs typeface="Abadi MT Condensed Extra Bold"/>
              </a:rPr>
              <a:t>STANDBY/PRIME</a:t>
            </a:r>
          </a:p>
          <a:p>
            <a:pPr lvl="0"/>
            <a:endParaRPr lang="en-US" sz="1867" dirty="0">
              <a:solidFill>
                <a:schemeClr val="bg1">
                  <a:lumMod val="95000"/>
                </a:schemeClr>
              </a:solidFill>
              <a:latin typeface="Abadi MT Condensed Extra Bold"/>
              <a:cs typeface="Abadi MT Condensed Extra Bold"/>
            </a:endParaRPr>
          </a:p>
          <a:p>
            <a:pPr lvl="0"/>
            <a:r>
              <a:rPr lang="en-US" sz="1867" dirty="0">
                <a:solidFill>
                  <a:schemeClr val="bg1">
                    <a:lumMod val="95000"/>
                  </a:schemeClr>
                </a:solidFill>
                <a:latin typeface="Abadi MT Condensed Extra Bold"/>
                <a:cs typeface="Abadi MT Condensed Extra Bold"/>
              </a:rPr>
              <a:t>EMISSION RANGE:</a:t>
            </a:r>
          </a:p>
          <a:p>
            <a:pPr lvl="0"/>
            <a:r>
              <a:rPr lang="en-US" sz="1600" dirty="0">
                <a:solidFill>
                  <a:schemeClr val="bg1">
                    <a:lumMod val="95000"/>
                  </a:schemeClr>
                </a:solidFill>
                <a:latin typeface="Abadi MT Condensed Extra Bold"/>
                <a:cs typeface="Abadi MT Condensed Extra Bold"/>
              </a:rPr>
              <a:t>NON-EMISSION FUEL PRIORITIES</a:t>
            </a:r>
          </a:p>
          <a:p>
            <a:pPr lvl="0"/>
            <a:r>
              <a:rPr lang="en-US" sz="1600" dirty="0">
                <a:solidFill>
                  <a:schemeClr val="bg1">
                    <a:lumMod val="95000"/>
                  </a:schemeClr>
                </a:solidFill>
                <a:latin typeface="Abadi MT Condensed Extra Bold"/>
                <a:cs typeface="Abadi MT Condensed Extra Bold"/>
              </a:rPr>
              <a:t>STAGE3A/TIER 3 FOR 560kW BELOW</a:t>
            </a:r>
          </a:p>
        </p:txBody>
      </p:sp>
      <p:sp>
        <p:nvSpPr>
          <p:cNvPr id="2" name="TextBox 9">
            <a:extLst>
              <a:ext uri="{FF2B5EF4-FFF2-40B4-BE49-F238E27FC236}">
                <a16:creationId xmlns:a16="http://schemas.microsoft.com/office/drawing/2014/main" id="{B7EC7913-F285-9041-5902-DA0A38A71FA1}"/>
              </a:ext>
            </a:extLst>
          </p:cNvPr>
          <p:cNvSpPr txBox="1"/>
          <p:nvPr/>
        </p:nvSpPr>
        <p:spPr>
          <a:xfrm>
            <a:off x="7456866" y="6458509"/>
            <a:ext cx="3482406" cy="369332"/>
          </a:xfrm>
          <a:prstGeom prst="rect">
            <a:avLst/>
          </a:prstGeom>
          <a:noFill/>
        </p:spPr>
        <p:txBody>
          <a:bodyPr wrap="square" rtlCol="0">
            <a:spAutoFit/>
          </a:bodyPr>
          <a:lstStyle/>
          <a:p>
            <a:r>
              <a:rPr lang="en-US" dirty="0">
                <a:solidFill>
                  <a:schemeClr val="bg1">
                    <a:lumMod val="75000"/>
                  </a:schemeClr>
                </a:solidFill>
                <a:latin typeface="Abadi MT Condensed Extra Bold"/>
                <a:cs typeface="Abadi MT Condensed Extra Bold"/>
              </a:rPr>
              <a:t>GENERATOR POWER DIESEL RANGE</a:t>
            </a:r>
          </a:p>
        </p:txBody>
      </p:sp>
      <p:cxnSp>
        <p:nvCxnSpPr>
          <p:cNvPr id="3" name="Straight Connector 10">
            <a:extLst>
              <a:ext uri="{FF2B5EF4-FFF2-40B4-BE49-F238E27FC236}">
                <a16:creationId xmlns:a16="http://schemas.microsoft.com/office/drawing/2014/main" id="{97C6E931-C96B-925C-BF66-2E5CE24515AA}"/>
              </a:ext>
            </a:extLst>
          </p:cNvPr>
          <p:cNvCxnSpPr/>
          <p:nvPr/>
        </p:nvCxnSpPr>
        <p:spPr>
          <a:xfrm flipH="1">
            <a:off x="8223303" y="6815294"/>
            <a:ext cx="3760690" cy="0"/>
          </a:xfrm>
          <a:prstGeom prst="line">
            <a:avLst/>
          </a:prstGeom>
          <a:ln>
            <a:gradFill flip="none" rotWithShape="1">
              <a:gsLst>
                <a:gs pos="0">
                  <a:srgbClr val="62A234"/>
                </a:gs>
                <a:gs pos="100000">
                  <a:srgbClr val="FFFFFF"/>
                </a:gs>
              </a:gsLst>
              <a:lin ang="0" scaled="1"/>
              <a:tileRect/>
            </a:gradFill>
          </a:ln>
          <a:effectLst/>
        </p:spPr>
        <p:style>
          <a:lnRef idx="2">
            <a:schemeClr val="accent1"/>
          </a:lnRef>
          <a:fillRef idx="0">
            <a:schemeClr val="accent1"/>
          </a:fillRef>
          <a:effectRef idx="1">
            <a:schemeClr val="accent1"/>
          </a:effectRef>
          <a:fontRef idx="minor">
            <a:schemeClr val="tx1"/>
          </a:fontRef>
        </p:style>
      </p:cxnSp>
      <p:pic>
        <p:nvPicPr>
          <p:cNvPr id="8" name="Picture 2" descr="C:\Users\Administrator.SC-201903181053\Desktop\资源 6@4x.png">
            <a:extLst>
              <a:ext uri="{FF2B5EF4-FFF2-40B4-BE49-F238E27FC236}">
                <a16:creationId xmlns:a16="http://schemas.microsoft.com/office/drawing/2014/main" id="{37026B49-2C46-7976-EE59-D61187CDC047}"/>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1147279" y="5861824"/>
            <a:ext cx="836717" cy="878483"/>
          </a:xfrm>
          <a:prstGeom prst="rect">
            <a:avLst/>
          </a:prstGeom>
          <a:noFill/>
        </p:spPr>
      </p:pic>
    </p:spTree>
    <p:extLst>
      <p:ext uri="{BB962C8B-B14F-4D97-AF65-F5344CB8AC3E}">
        <p14:creationId xmlns:p14="http://schemas.microsoft.com/office/powerpoint/2010/main" val="11534585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66950" y="4898054"/>
            <a:ext cx="8909050" cy="1323439"/>
          </a:xfrm>
          <a:prstGeom prst="rect">
            <a:avLst/>
          </a:prstGeom>
          <a:noFill/>
        </p:spPr>
        <p:txBody>
          <a:bodyPr wrap="square" rtlCol="0">
            <a:spAutoFit/>
          </a:bodyPr>
          <a:lstStyle/>
          <a:p>
            <a:r>
              <a:rPr lang="en-AU" sz="1600" dirty="0"/>
              <a:t>* </a:t>
            </a:r>
            <a:r>
              <a:rPr lang="en-US" altLang="zh-CN" sz="1600" dirty="0"/>
              <a:t>Baifa offers a wide range of industrial diesel, natural gas, and marine power generator products to meet customer needs and project demands. </a:t>
            </a:r>
          </a:p>
          <a:p>
            <a:endParaRPr lang="en-US" sz="1600" dirty="0"/>
          </a:p>
          <a:p>
            <a:r>
              <a:rPr lang="en-US" sz="1600" dirty="0"/>
              <a:t>* The above covers only our standard power range. For special requirements, please contact Baifa Sales for more information.</a:t>
            </a:r>
          </a:p>
        </p:txBody>
      </p:sp>
      <p:pic>
        <p:nvPicPr>
          <p:cNvPr id="5" name="Picture 4" descr="展会旗1.psd"/>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2930263" y="2930265"/>
            <a:ext cx="6903819" cy="1043293"/>
          </a:xfrm>
          <a:prstGeom prst="rect">
            <a:avLst/>
          </a:prstGeom>
        </p:spPr>
      </p:pic>
      <p:sp>
        <p:nvSpPr>
          <p:cNvPr id="8" name="TextBox 7"/>
          <p:cNvSpPr txBox="1"/>
          <p:nvPr/>
        </p:nvSpPr>
        <p:spPr>
          <a:xfrm>
            <a:off x="1043294" y="163145"/>
            <a:ext cx="2154135" cy="461665"/>
          </a:xfrm>
          <a:prstGeom prst="rect">
            <a:avLst/>
          </a:prstGeom>
          <a:noFill/>
        </p:spPr>
        <p:txBody>
          <a:bodyPr wrap="square" rtlCol="0">
            <a:spAutoFit/>
          </a:bodyPr>
          <a:lstStyle/>
          <a:p>
            <a:r>
              <a:rPr lang="en-US" sz="2400" b="1" dirty="0">
                <a:solidFill>
                  <a:schemeClr val="bg1">
                    <a:lumMod val="75000"/>
                  </a:schemeClr>
                </a:solidFill>
                <a:latin typeface="Abadi MT Condensed Extra Bold"/>
                <a:cs typeface="Abadi MT Condensed Extra Bold"/>
              </a:rPr>
              <a:t>GAS RANGE</a:t>
            </a:r>
          </a:p>
        </p:txBody>
      </p:sp>
      <p:pic>
        <p:nvPicPr>
          <p:cNvPr id="2" name="Picture 1" descr="Screen Shot 2023-10-03 at 12.29.49 PM.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49645" y="782557"/>
            <a:ext cx="9491356" cy="3752593"/>
          </a:xfrm>
          <a:prstGeom prst="rect">
            <a:avLst/>
          </a:prstGeom>
        </p:spPr>
      </p:pic>
      <p:pic>
        <p:nvPicPr>
          <p:cNvPr id="3" name="Picture 2" descr="Screen Shot 2023-10-03 at 12.29.43 PM.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541001" y="788322"/>
            <a:ext cx="1644649" cy="3734028"/>
          </a:xfrm>
          <a:prstGeom prst="rect">
            <a:avLst/>
          </a:prstGeom>
        </p:spPr>
      </p:pic>
    </p:spTree>
    <p:extLst>
      <p:ext uri="{BB962C8B-B14F-4D97-AF65-F5344CB8AC3E}">
        <p14:creationId xmlns:p14="http://schemas.microsoft.com/office/powerpoint/2010/main" val="7222490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展会旗2.psd"/>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2924564" y="2924565"/>
            <a:ext cx="6889459" cy="1040332"/>
          </a:xfrm>
          <a:prstGeom prst="rect">
            <a:avLst/>
          </a:prstGeom>
        </p:spPr>
      </p:pic>
      <p:pic>
        <p:nvPicPr>
          <p:cNvPr id="6" name="Picture 5" descr="Baifa marine generator range poster.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40332" y="565365"/>
            <a:ext cx="11180778" cy="4629220"/>
          </a:xfrm>
          <a:prstGeom prst="rect">
            <a:avLst/>
          </a:prstGeom>
        </p:spPr>
      </p:pic>
      <p:sp>
        <p:nvSpPr>
          <p:cNvPr id="7" name="TextBox 6"/>
          <p:cNvSpPr txBox="1"/>
          <p:nvPr/>
        </p:nvSpPr>
        <p:spPr>
          <a:xfrm>
            <a:off x="1350710" y="5423185"/>
            <a:ext cx="10790490" cy="1077218"/>
          </a:xfrm>
          <a:prstGeom prst="rect">
            <a:avLst/>
          </a:prstGeom>
          <a:noFill/>
        </p:spPr>
        <p:txBody>
          <a:bodyPr wrap="square" rtlCol="0">
            <a:spAutoFit/>
          </a:bodyPr>
          <a:lstStyle/>
          <a:p>
            <a:r>
              <a:rPr lang="en-AU" sz="1600" dirty="0"/>
              <a:t>* </a:t>
            </a:r>
            <a:r>
              <a:rPr lang="en-US" sz="1600" dirty="0"/>
              <a:t>Baifa offers a wide range of Cummins-powered marine generator products to meet customer preferences and the demands of various vessels. </a:t>
            </a:r>
          </a:p>
          <a:p>
            <a:r>
              <a:rPr lang="en-US" sz="1600" dirty="0"/>
              <a:t>                                       </a:t>
            </a:r>
          </a:p>
          <a:p>
            <a:r>
              <a:rPr lang="en-US" sz="1600" dirty="0"/>
              <a:t>* The above covers only our standard power range. For special requirements, please contact Baifa Sales for more information.</a:t>
            </a:r>
          </a:p>
        </p:txBody>
      </p:sp>
      <p:sp>
        <p:nvSpPr>
          <p:cNvPr id="8" name="TextBox 7"/>
          <p:cNvSpPr txBox="1"/>
          <p:nvPr/>
        </p:nvSpPr>
        <p:spPr>
          <a:xfrm>
            <a:off x="1040332" y="67700"/>
            <a:ext cx="2577982" cy="461665"/>
          </a:xfrm>
          <a:prstGeom prst="rect">
            <a:avLst/>
          </a:prstGeom>
          <a:noFill/>
        </p:spPr>
        <p:txBody>
          <a:bodyPr wrap="square" rtlCol="0">
            <a:spAutoFit/>
          </a:bodyPr>
          <a:lstStyle/>
          <a:p>
            <a:r>
              <a:rPr lang="en-US" sz="2400" b="1" dirty="0">
                <a:solidFill>
                  <a:schemeClr val="bg1">
                    <a:lumMod val="75000"/>
                  </a:schemeClr>
                </a:solidFill>
                <a:latin typeface="Abadi MT Condensed Extra Bold"/>
                <a:cs typeface="Abadi MT Condensed Extra Bold"/>
              </a:rPr>
              <a:t>MARINE RANGE</a:t>
            </a:r>
          </a:p>
        </p:txBody>
      </p:sp>
    </p:spTree>
    <p:extLst>
      <p:ext uri="{BB962C8B-B14F-4D97-AF65-F5344CB8AC3E}">
        <p14:creationId xmlns:p14="http://schemas.microsoft.com/office/powerpoint/2010/main" val="6477881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687978" y="2557085"/>
            <a:ext cx="2055222" cy="2308324"/>
          </a:xfrm>
          <a:prstGeom prst="rect">
            <a:avLst/>
          </a:prstGeom>
        </p:spPr>
        <p:txBody>
          <a:bodyPr wrap="square">
            <a:spAutoFit/>
          </a:bodyPr>
          <a:lstStyle/>
          <a:p>
            <a:r>
              <a:rPr lang="en-AU" sz="1600" dirty="0"/>
              <a:t>* </a:t>
            </a:r>
            <a:r>
              <a:rPr lang="en-US" sz="1600" dirty="0"/>
              <a:t>Baifa offers a wide range of Kubota / Yanmar engine-powered lighting towers to meet customer preferences and the demands of various job or mine sites.</a:t>
            </a:r>
          </a:p>
        </p:txBody>
      </p:sp>
      <p:sp>
        <p:nvSpPr>
          <p:cNvPr id="7" name="TextBox 6"/>
          <p:cNvSpPr txBox="1"/>
          <p:nvPr/>
        </p:nvSpPr>
        <p:spPr>
          <a:xfrm>
            <a:off x="687977" y="644073"/>
            <a:ext cx="2154135" cy="1200328"/>
          </a:xfrm>
          <a:prstGeom prst="rect">
            <a:avLst/>
          </a:prstGeom>
          <a:noFill/>
        </p:spPr>
        <p:txBody>
          <a:bodyPr wrap="square" rtlCol="0">
            <a:spAutoFit/>
          </a:bodyPr>
          <a:lstStyle/>
          <a:p>
            <a:r>
              <a:rPr lang="en-US" sz="2400" b="1" dirty="0">
                <a:solidFill>
                  <a:schemeClr val="bg1">
                    <a:lumMod val="75000"/>
                  </a:schemeClr>
                </a:solidFill>
                <a:latin typeface="Abadi MT Condensed Extra Bold"/>
                <a:cs typeface="Abadi MT Condensed Extra Bold"/>
              </a:rPr>
              <a:t>DIESEL</a:t>
            </a:r>
          </a:p>
          <a:p>
            <a:r>
              <a:rPr lang="en-US" sz="2400" b="1" dirty="0">
                <a:solidFill>
                  <a:schemeClr val="bg1">
                    <a:lumMod val="75000"/>
                  </a:schemeClr>
                </a:solidFill>
                <a:latin typeface="Abadi MT Condensed Extra Bold"/>
                <a:cs typeface="Abadi MT Condensed Extra Bold"/>
              </a:rPr>
              <a:t>LIGHTING   RANGE</a:t>
            </a:r>
          </a:p>
        </p:txBody>
      </p:sp>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48092" y="391886"/>
            <a:ext cx="8413109" cy="5883728"/>
          </a:xfrm>
          <a:prstGeom prst="rect">
            <a:avLst/>
          </a:prstGeom>
        </p:spPr>
      </p:pic>
    </p:spTree>
    <p:extLst>
      <p:ext uri="{BB962C8B-B14F-4D97-AF65-F5344CB8AC3E}">
        <p14:creationId xmlns:p14="http://schemas.microsoft.com/office/powerpoint/2010/main" val="15475860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687977" y="2554340"/>
            <a:ext cx="2088133" cy="2062103"/>
          </a:xfrm>
          <a:prstGeom prst="rect">
            <a:avLst/>
          </a:prstGeom>
        </p:spPr>
        <p:txBody>
          <a:bodyPr wrap="square">
            <a:spAutoFit/>
          </a:bodyPr>
          <a:lstStyle/>
          <a:p>
            <a:r>
              <a:rPr lang="en-AU" sz="1600" dirty="0"/>
              <a:t>* </a:t>
            </a:r>
            <a:r>
              <a:rPr lang="en-US" sz="1600" dirty="0"/>
              <a:t>Baifa offers a wide range of Kubota / Yanmar engine-powered lighting towers to meet customer preferences and the demands of various job sites.</a:t>
            </a:r>
          </a:p>
        </p:txBody>
      </p:sp>
      <p:pic>
        <p:nvPicPr>
          <p:cNvPr id="3" name="Picture 2">
            <a:extLst>
              <a:ext uri="{FF2B5EF4-FFF2-40B4-BE49-F238E27FC236}">
                <a16:creationId xmlns:a16="http://schemas.microsoft.com/office/drawing/2014/main" id="{69FC63EC-E6A8-D142-BA3F-4DEDC11A259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28083" y="502343"/>
            <a:ext cx="8282334" cy="5853313"/>
          </a:xfrm>
          <a:prstGeom prst="rect">
            <a:avLst/>
          </a:prstGeom>
        </p:spPr>
      </p:pic>
      <p:sp>
        <p:nvSpPr>
          <p:cNvPr id="4" name="TextBox 6">
            <a:extLst>
              <a:ext uri="{FF2B5EF4-FFF2-40B4-BE49-F238E27FC236}">
                <a16:creationId xmlns:a16="http://schemas.microsoft.com/office/drawing/2014/main" id="{5899FB40-7B62-E10E-4DE6-4E7DC6FF1BE4}"/>
              </a:ext>
            </a:extLst>
          </p:cNvPr>
          <p:cNvSpPr txBox="1"/>
          <p:nvPr/>
        </p:nvSpPr>
        <p:spPr>
          <a:xfrm>
            <a:off x="687977" y="644073"/>
            <a:ext cx="2154135" cy="1200328"/>
          </a:xfrm>
          <a:prstGeom prst="rect">
            <a:avLst/>
          </a:prstGeom>
          <a:noFill/>
        </p:spPr>
        <p:txBody>
          <a:bodyPr wrap="square" rtlCol="0">
            <a:spAutoFit/>
          </a:bodyPr>
          <a:lstStyle/>
          <a:p>
            <a:r>
              <a:rPr lang="en-US" sz="2400" b="1" dirty="0">
                <a:solidFill>
                  <a:schemeClr val="bg1">
                    <a:lumMod val="75000"/>
                  </a:schemeClr>
                </a:solidFill>
                <a:latin typeface="Abadi MT Condensed Extra Bold"/>
                <a:cs typeface="Abadi MT Condensed Extra Bold"/>
              </a:rPr>
              <a:t>DIESEL</a:t>
            </a:r>
          </a:p>
          <a:p>
            <a:r>
              <a:rPr lang="en-US" sz="2400" b="1" dirty="0">
                <a:solidFill>
                  <a:schemeClr val="bg1">
                    <a:lumMod val="75000"/>
                  </a:schemeClr>
                </a:solidFill>
                <a:latin typeface="Abadi MT Condensed Extra Bold"/>
                <a:cs typeface="Abadi MT Condensed Extra Bold"/>
              </a:rPr>
              <a:t>LIGHTING   RANGE</a:t>
            </a:r>
          </a:p>
        </p:txBody>
      </p:sp>
    </p:spTree>
    <p:extLst>
      <p:ext uri="{BB962C8B-B14F-4D97-AF65-F5344CB8AC3E}">
        <p14:creationId xmlns:p14="http://schemas.microsoft.com/office/powerpoint/2010/main" val="8421967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687976" y="2563737"/>
            <a:ext cx="2154135" cy="1815882"/>
          </a:xfrm>
          <a:prstGeom prst="rect">
            <a:avLst/>
          </a:prstGeom>
        </p:spPr>
        <p:txBody>
          <a:bodyPr wrap="square">
            <a:spAutoFit/>
          </a:bodyPr>
          <a:lstStyle/>
          <a:p>
            <a:r>
              <a:rPr lang="en-AU" sz="1600" dirty="0"/>
              <a:t>* </a:t>
            </a:r>
            <a:r>
              <a:rPr lang="en-US" sz="1600" dirty="0"/>
              <a:t>Baifa offers solar-powered lighting towers to meet customer preferences and the demands of various job or mine sites. </a:t>
            </a:r>
          </a:p>
        </p:txBody>
      </p:sp>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12377" y="110368"/>
            <a:ext cx="7755467" cy="5429583"/>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1041562463"/>
              </p:ext>
            </p:extLst>
          </p:nvPr>
        </p:nvGraphicFramePr>
        <p:xfrm>
          <a:off x="1985742" y="5676146"/>
          <a:ext cx="9144001" cy="1030666"/>
        </p:xfrm>
        <a:graphic>
          <a:graphicData uri="http://schemas.openxmlformats.org/drawingml/2006/table">
            <a:tbl>
              <a:tblPr/>
              <a:tblGrid>
                <a:gridCol w="1122729">
                  <a:extLst>
                    <a:ext uri="{9D8B030D-6E8A-4147-A177-3AD203B41FA5}">
                      <a16:colId xmlns:a16="http://schemas.microsoft.com/office/drawing/2014/main" val="20000"/>
                    </a:ext>
                  </a:extLst>
                </a:gridCol>
                <a:gridCol w="1546870">
                  <a:extLst>
                    <a:ext uri="{9D8B030D-6E8A-4147-A177-3AD203B41FA5}">
                      <a16:colId xmlns:a16="http://schemas.microsoft.com/office/drawing/2014/main" val="20001"/>
                    </a:ext>
                  </a:extLst>
                </a:gridCol>
                <a:gridCol w="1409648">
                  <a:extLst>
                    <a:ext uri="{9D8B030D-6E8A-4147-A177-3AD203B41FA5}">
                      <a16:colId xmlns:a16="http://schemas.microsoft.com/office/drawing/2014/main" val="20002"/>
                    </a:ext>
                  </a:extLst>
                </a:gridCol>
                <a:gridCol w="1359749">
                  <a:extLst>
                    <a:ext uri="{9D8B030D-6E8A-4147-A177-3AD203B41FA5}">
                      <a16:colId xmlns:a16="http://schemas.microsoft.com/office/drawing/2014/main" val="20003"/>
                    </a:ext>
                  </a:extLst>
                </a:gridCol>
                <a:gridCol w="1347275">
                  <a:extLst>
                    <a:ext uri="{9D8B030D-6E8A-4147-A177-3AD203B41FA5}">
                      <a16:colId xmlns:a16="http://schemas.microsoft.com/office/drawing/2014/main" val="20004"/>
                    </a:ext>
                  </a:extLst>
                </a:gridCol>
                <a:gridCol w="1422123">
                  <a:extLst>
                    <a:ext uri="{9D8B030D-6E8A-4147-A177-3AD203B41FA5}">
                      <a16:colId xmlns:a16="http://schemas.microsoft.com/office/drawing/2014/main" val="20005"/>
                    </a:ext>
                  </a:extLst>
                </a:gridCol>
                <a:gridCol w="935607">
                  <a:extLst>
                    <a:ext uri="{9D8B030D-6E8A-4147-A177-3AD203B41FA5}">
                      <a16:colId xmlns:a16="http://schemas.microsoft.com/office/drawing/2014/main" val="20006"/>
                    </a:ext>
                  </a:extLst>
                </a:gridCol>
              </a:tblGrid>
              <a:tr h="628728">
                <a:tc>
                  <a:txBody>
                    <a:bodyPr/>
                    <a:lstStyle/>
                    <a:p>
                      <a:pPr algn="ctr" fontAlgn="ctr"/>
                      <a:r>
                        <a:rPr lang="en-US" sz="1100" b="0" i="0" u="none" strike="noStrike">
                          <a:solidFill>
                            <a:srgbClr val="000000"/>
                          </a:solidFill>
                          <a:effectLst/>
                          <a:latin typeface="Abadi MT Condensed Extra Bold"/>
                        </a:rPr>
                        <a:t>SOLAR/BATTERY SERIES</a:t>
                      </a:r>
                    </a:p>
                  </a:txBody>
                  <a:tcPr marL="11227" marR="11227" marT="1122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1100" b="0" i="0" u="none" strike="noStrike">
                          <a:solidFill>
                            <a:srgbClr val="000000"/>
                          </a:solidFill>
                          <a:effectLst/>
                          <a:latin typeface="Abadi MT Condensed Extra Bold"/>
                        </a:rPr>
                        <a:t>MODELS</a:t>
                      </a:r>
                    </a:p>
                  </a:txBody>
                  <a:tcPr marL="11227" marR="11227" marT="112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1100" b="0" i="0" u="none" strike="noStrike">
                          <a:solidFill>
                            <a:srgbClr val="000000"/>
                          </a:solidFill>
                          <a:effectLst/>
                          <a:latin typeface="Abadi MT Condensed Extra Bold"/>
                        </a:rPr>
                        <a:t>HEIGHT</a:t>
                      </a:r>
                    </a:p>
                  </a:txBody>
                  <a:tcPr marL="11227" marR="11227" marT="112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1100" b="0" i="0" u="none" strike="noStrike">
                          <a:solidFill>
                            <a:srgbClr val="000000"/>
                          </a:solidFill>
                          <a:effectLst/>
                          <a:latin typeface="Abadi MT Condensed Extra Bold"/>
                        </a:rPr>
                        <a:t>SOLAR</a:t>
                      </a:r>
                    </a:p>
                  </a:txBody>
                  <a:tcPr marL="11227" marR="11227" marT="112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1100" b="0" i="0" u="none" strike="noStrike" dirty="0">
                          <a:solidFill>
                            <a:srgbClr val="000000"/>
                          </a:solidFill>
                          <a:effectLst/>
                          <a:latin typeface="Abadi MT Condensed Extra Bold"/>
                        </a:rPr>
                        <a:t>BATTERY</a:t>
                      </a:r>
                    </a:p>
                  </a:txBody>
                  <a:tcPr marL="11227" marR="11227" marT="112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1100" b="0" i="0" u="none" strike="noStrike">
                          <a:solidFill>
                            <a:srgbClr val="000000"/>
                          </a:solidFill>
                          <a:effectLst/>
                          <a:latin typeface="Abadi MT Condensed Extra Bold"/>
                        </a:rPr>
                        <a:t>LIGHTS</a:t>
                      </a:r>
                    </a:p>
                  </a:txBody>
                  <a:tcPr marL="11227" marR="11227" marT="112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n-US" sz="1100" b="0" i="0" u="none" strike="noStrike" dirty="0">
                          <a:solidFill>
                            <a:srgbClr val="000000"/>
                          </a:solidFill>
                          <a:effectLst/>
                          <a:latin typeface="Abadi MT Condensed Extra Bold"/>
                        </a:rPr>
                        <a:t>TOTAL LM</a:t>
                      </a:r>
                    </a:p>
                  </a:txBody>
                  <a:tcPr marL="11227" marR="11227" marT="112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r h="199847">
                <a:tc rowSpan="2">
                  <a:txBody>
                    <a:bodyPr/>
                    <a:lstStyle/>
                    <a:p>
                      <a:pPr algn="ctr" fontAlgn="ctr"/>
                      <a:r>
                        <a:rPr lang="en-US" sz="1200" b="0" i="0" u="none" strike="noStrike" dirty="0">
                          <a:solidFill>
                            <a:srgbClr val="008000"/>
                          </a:solidFill>
                          <a:effectLst/>
                          <a:latin typeface="Abadi MT Condensed Extra Bold"/>
                        </a:rPr>
                        <a:t>VTM7 HYBRID</a:t>
                      </a:r>
                    </a:p>
                  </a:txBody>
                  <a:tcPr marL="11227" marR="11227" marT="11227"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200" b="0" i="0" u="none" strike="noStrike">
                          <a:solidFill>
                            <a:srgbClr val="008000"/>
                          </a:solidFill>
                          <a:effectLst/>
                          <a:latin typeface="Abadi MT Condensed Extra Bold"/>
                        </a:rPr>
                        <a:t>VTM7</a:t>
                      </a:r>
                      <a:r>
                        <a:rPr lang="en-US" sz="1200" b="0" i="0" u="none" strike="noStrike">
                          <a:solidFill>
                            <a:srgbClr val="000000"/>
                          </a:solidFill>
                          <a:effectLst/>
                          <a:latin typeface="Abadi MT Condensed Extra Bold"/>
                        </a:rPr>
                        <a:t>-E400 </a:t>
                      </a:r>
                      <a:r>
                        <a:rPr lang="en-US" sz="1200" b="0" i="0" u="none" strike="noStrike">
                          <a:solidFill>
                            <a:srgbClr val="008000"/>
                          </a:solidFill>
                          <a:effectLst/>
                          <a:latin typeface="Abadi MT Condensed Extra Bold"/>
                        </a:rPr>
                        <a:t>HYBRID</a:t>
                      </a:r>
                      <a:endParaRPr lang="en-US" sz="1200" b="0" i="0" u="none" strike="noStrike">
                        <a:solidFill>
                          <a:srgbClr val="000000"/>
                        </a:solidFill>
                        <a:effectLst/>
                        <a:latin typeface="Abadi MT Condensed Extra Bold"/>
                      </a:endParaRPr>
                    </a:p>
                  </a:txBody>
                  <a:tcPr marL="11227" marR="11227" marT="112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7m</a:t>
                      </a:r>
                    </a:p>
                  </a:txBody>
                  <a:tcPr marL="11227" marR="11227" marT="112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3*435W</a:t>
                      </a:r>
                    </a:p>
                  </a:txBody>
                  <a:tcPr marL="11227" marR="11227" marT="112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4*100AH</a:t>
                      </a:r>
                    </a:p>
                  </a:txBody>
                  <a:tcPr marL="11227" marR="11227" marT="112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4*100W LED</a:t>
                      </a:r>
                    </a:p>
                  </a:txBody>
                  <a:tcPr marL="11227" marR="11227" marT="112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is-IS" sz="1100" b="0" i="0" u="none" strike="noStrike">
                          <a:solidFill>
                            <a:srgbClr val="000000"/>
                          </a:solidFill>
                          <a:effectLst/>
                          <a:latin typeface="Calibri"/>
                        </a:rPr>
                        <a:t>64000</a:t>
                      </a:r>
                    </a:p>
                  </a:txBody>
                  <a:tcPr marL="11227" marR="11227" marT="112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02091">
                <a:tc vMerge="1">
                  <a:txBody>
                    <a:bodyPr/>
                    <a:lstStyle/>
                    <a:p>
                      <a:endParaRPr lang="en-US"/>
                    </a:p>
                  </a:txBody>
                  <a:tcPr/>
                </a:tc>
                <a:tc>
                  <a:txBody>
                    <a:bodyPr/>
                    <a:lstStyle/>
                    <a:p>
                      <a:pPr algn="ctr" fontAlgn="ctr"/>
                      <a:r>
                        <a:rPr lang="en-US" sz="1200" b="0" i="0" u="none" strike="noStrike">
                          <a:solidFill>
                            <a:srgbClr val="008000"/>
                          </a:solidFill>
                          <a:effectLst/>
                          <a:latin typeface="Abadi MT Condensed Extra Bold"/>
                        </a:rPr>
                        <a:t>VTM7</a:t>
                      </a:r>
                      <a:r>
                        <a:rPr lang="en-US" sz="1200" b="0" i="0" u="none" strike="noStrike">
                          <a:solidFill>
                            <a:srgbClr val="000000"/>
                          </a:solidFill>
                          <a:effectLst/>
                          <a:latin typeface="Abadi MT Condensed Extra Bold"/>
                        </a:rPr>
                        <a:t>-E800 </a:t>
                      </a:r>
                      <a:r>
                        <a:rPr lang="en-US" sz="1200" b="0" i="0" u="none" strike="noStrike">
                          <a:solidFill>
                            <a:srgbClr val="008000"/>
                          </a:solidFill>
                          <a:effectLst/>
                          <a:latin typeface="Abadi MT Condensed Extra Bold"/>
                        </a:rPr>
                        <a:t>HYBRID</a:t>
                      </a:r>
                      <a:endParaRPr lang="en-US" sz="1200" b="0" i="0" u="none" strike="noStrike">
                        <a:solidFill>
                          <a:srgbClr val="000000"/>
                        </a:solidFill>
                        <a:effectLst/>
                        <a:latin typeface="Abadi MT Condensed Extra Bold"/>
                      </a:endParaRPr>
                    </a:p>
                  </a:txBody>
                  <a:tcPr marL="11227" marR="11227" marT="112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7m</a:t>
                      </a:r>
                    </a:p>
                  </a:txBody>
                  <a:tcPr marL="11227" marR="11227" marT="112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4*460W</a:t>
                      </a:r>
                    </a:p>
                  </a:txBody>
                  <a:tcPr marL="11227" marR="11227" marT="112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is-IS" sz="1100" b="0" i="0" u="none" strike="noStrike">
                          <a:solidFill>
                            <a:srgbClr val="000000"/>
                          </a:solidFill>
                          <a:effectLst/>
                          <a:latin typeface="Calibri"/>
                        </a:rPr>
                        <a:t>4*200AH</a:t>
                      </a:r>
                    </a:p>
                  </a:txBody>
                  <a:tcPr marL="11227" marR="11227" marT="112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a:rPr>
                        <a:t>4*200W LED</a:t>
                      </a:r>
                    </a:p>
                  </a:txBody>
                  <a:tcPr marL="11227" marR="11227" marT="112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de-DE" sz="1100" b="0" i="0" u="none" strike="noStrike" dirty="0">
                          <a:solidFill>
                            <a:srgbClr val="000000"/>
                          </a:solidFill>
                          <a:effectLst/>
                          <a:latin typeface="Calibri"/>
                        </a:rPr>
                        <a:t>136000</a:t>
                      </a:r>
                    </a:p>
                  </a:txBody>
                  <a:tcPr marL="11227" marR="11227" marT="1122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2" name="TextBox 6">
            <a:extLst>
              <a:ext uri="{FF2B5EF4-FFF2-40B4-BE49-F238E27FC236}">
                <a16:creationId xmlns:a16="http://schemas.microsoft.com/office/drawing/2014/main" id="{60F0311C-FA9E-E662-E629-589A10F31D7C}"/>
              </a:ext>
            </a:extLst>
          </p:cNvPr>
          <p:cNvSpPr txBox="1"/>
          <p:nvPr/>
        </p:nvSpPr>
        <p:spPr>
          <a:xfrm>
            <a:off x="687977" y="644073"/>
            <a:ext cx="2154135" cy="1200328"/>
          </a:xfrm>
          <a:prstGeom prst="rect">
            <a:avLst/>
          </a:prstGeom>
          <a:noFill/>
        </p:spPr>
        <p:txBody>
          <a:bodyPr wrap="square" rtlCol="0">
            <a:spAutoFit/>
          </a:bodyPr>
          <a:lstStyle/>
          <a:p>
            <a:r>
              <a:rPr lang="en-US" sz="2400" b="1" dirty="0">
                <a:solidFill>
                  <a:schemeClr val="bg1">
                    <a:lumMod val="75000"/>
                  </a:schemeClr>
                </a:solidFill>
                <a:latin typeface="Abadi MT Condensed Extra Bold"/>
                <a:cs typeface="Abadi MT Condensed Extra Bold"/>
              </a:rPr>
              <a:t>SOLAR</a:t>
            </a:r>
          </a:p>
          <a:p>
            <a:r>
              <a:rPr lang="en-US" sz="2400" b="1" dirty="0">
                <a:solidFill>
                  <a:schemeClr val="bg1">
                    <a:lumMod val="75000"/>
                  </a:schemeClr>
                </a:solidFill>
                <a:latin typeface="Abadi MT Condensed Extra Bold"/>
                <a:cs typeface="Abadi MT Condensed Extra Bold"/>
              </a:rPr>
              <a:t>LIGHTING   RANGE</a:t>
            </a:r>
          </a:p>
        </p:txBody>
      </p:sp>
    </p:spTree>
    <p:extLst>
      <p:ext uri="{BB962C8B-B14F-4D97-AF65-F5344CB8AC3E}">
        <p14:creationId xmlns:p14="http://schemas.microsoft.com/office/powerpoint/2010/main" val="16480163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524002" y="5888041"/>
            <a:ext cx="4736151" cy="461665"/>
          </a:xfrm>
          <a:prstGeom prst="rect">
            <a:avLst/>
          </a:prstGeom>
          <a:noFill/>
        </p:spPr>
        <p:txBody>
          <a:bodyPr wrap="square" rtlCol="0">
            <a:spAutoFit/>
          </a:bodyPr>
          <a:lstStyle/>
          <a:p>
            <a:r>
              <a:rPr lang="en-US" sz="2400" dirty="0">
                <a:solidFill>
                  <a:schemeClr val="bg1">
                    <a:lumMod val="75000"/>
                  </a:schemeClr>
                </a:solidFill>
                <a:latin typeface="Abadi MT Condensed Extra Bold"/>
                <a:cs typeface="Abadi MT Condensed Extra Bold"/>
              </a:rPr>
              <a:t>CONTROLLER</a:t>
            </a:r>
          </a:p>
        </p:txBody>
      </p:sp>
      <p:cxnSp>
        <p:nvCxnSpPr>
          <p:cNvPr id="9" name="Straight Connector 8"/>
          <p:cNvCxnSpPr/>
          <p:nvPr/>
        </p:nvCxnSpPr>
        <p:spPr>
          <a:xfrm flipH="1">
            <a:off x="2216776" y="6349703"/>
            <a:ext cx="5773132" cy="12828"/>
          </a:xfrm>
          <a:prstGeom prst="line">
            <a:avLst/>
          </a:prstGeom>
          <a:ln>
            <a:gradFill flip="none" rotWithShape="1">
              <a:gsLst>
                <a:gs pos="0">
                  <a:srgbClr val="62A234"/>
                </a:gs>
                <a:gs pos="100000">
                  <a:srgbClr val="FFFFFF"/>
                </a:gs>
              </a:gsLst>
              <a:lin ang="0" scaled="1"/>
              <a:tileRect/>
            </a:gradFill>
          </a:ln>
          <a:effectLst/>
        </p:spPr>
        <p:style>
          <a:lnRef idx="2">
            <a:schemeClr val="accent1"/>
          </a:lnRef>
          <a:fillRef idx="0">
            <a:schemeClr val="accent1"/>
          </a:fillRef>
          <a:effectRef idx="1">
            <a:schemeClr val="accent1"/>
          </a:effectRef>
          <a:fontRef idx="minor">
            <a:schemeClr val="tx1"/>
          </a:fontRef>
        </p:style>
      </p:cxnSp>
      <p:pic>
        <p:nvPicPr>
          <p:cNvPr id="10" name="Picture 2" descr="C:\Users\Administrator.SC-201903181053\Desktop\资源 6@4x.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527419" y="5252623"/>
            <a:ext cx="1358005" cy="1425791"/>
          </a:xfrm>
          <a:prstGeom prst="rect">
            <a:avLst/>
          </a:prstGeom>
          <a:noFill/>
        </p:spPr>
      </p:pic>
      <p:pic>
        <p:nvPicPr>
          <p:cNvPr id="4" name="Picture 3" descr="Screen Shot 2024-03-03 at 4.49.08 PM.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98166" y="601842"/>
            <a:ext cx="7128933" cy="1965273"/>
          </a:xfrm>
          <a:prstGeom prst="rect">
            <a:avLst/>
          </a:prstGeom>
        </p:spPr>
      </p:pic>
      <p:pic>
        <p:nvPicPr>
          <p:cNvPr id="5" name="Picture 4" descr="Screen Shot 2024-03-03 at 4.49.21 PM.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524000" y="2695656"/>
            <a:ext cx="9144000" cy="1007740"/>
          </a:xfrm>
          <a:prstGeom prst="rect">
            <a:avLst/>
          </a:prstGeom>
        </p:spPr>
      </p:pic>
      <p:sp>
        <p:nvSpPr>
          <p:cNvPr id="11" name="TextBox 10"/>
          <p:cNvSpPr txBox="1"/>
          <p:nvPr/>
        </p:nvSpPr>
        <p:spPr>
          <a:xfrm>
            <a:off x="1397134" y="163732"/>
            <a:ext cx="1795684" cy="461665"/>
          </a:xfrm>
          <a:prstGeom prst="rect">
            <a:avLst/>
          </a:prstGeom>
          <a:noFill/>
        </p:spPr>
        <p:txBody>
          <a:bodyPr wrap="none" rtlCol="0">
            <a:spAutoFit/>
          </a:bodyPr>
          <a:lstStyle/>
          <a:p>
            <a:r>
              <a:rPr lang="en-US" sz="2400" b="1" dirty="0">
                <a:solidFill>
                  <a:srgbClr val="BFBFBF"/>
                </a:solidFill>
                <a:latin typeface="Abadi MT Condensed Extra Bold"/>
                <a:cs typeface="Abadi MT Condensed Extra Bold"/>
              </a:rPr>
              <a:t>SINGLE UNIT</a:t>
            </a:r>
          </a:p>
        </p:txBody>
      </p:sp>
      <p:sp>
        <p:nvSpPr>
          <p:cNvPr id="12" name="TextBox 11"/>
          <p:cNvSpPr txBox="1"/>
          <p:nvPr/>
        </p:nvSpPr>
        <p:spPr>
          <a:xfrm>
            <a:off x="1414496" y="3773802"/>
            <a:ext cx="1789208" cy="461665"/>
          </a:xfrm>
          <a:prstGeom prst="rect">
            <a:avLst/>
          </a:prstGeom>
          <a:noFill/>
        </p:spPr>
        <p:txBody>
          <a:bodyPr wrap="none" rtlCol="0">
            <a:spAutoFit/>
          </a:bodyPr>
          <a:lstStyle/>
          <a:p>
            <a:r>
              <a:rPr lang="en-US" sz="2400" b="1" dirty="0">
                <a:solidFill>
                  <a:srgbClr val="BFBFBF"/>
                </a:solidFill>
                <a:latin typeface="Abadi MT Condensed Extra Bold"/>
                <a:cs typeface="Abadi MT Condensed Extra Bold"/>
              </a:rPr>
              <a:t>SYCHRONISE</a:t>
            </a:r>
          </a:p>
        </p:txBody>
      </p:sp>
      <p:pic>
        <p:nvPicPr>
          <p:cNvPr id="7" name="图片 6">
            <a:extLst>
              <a:ext uri="{FF2B5EF4-FFF2-40B4-BE49-F238E27FC236}">
                <a16:creationId xmlns:a16="http://schemas.microsoft.com/office/drawing/2014/main" id="{C8BDB886-46AB-853F-B9EA-3BD7A494A370}"/>
              </a:ext>
            </a:extLst>
          </p:cNvPr>
          <p:cNvPicPr>
            <a:picLocks noChangeAspect="1"/>
          </p:cNvPicPr>
          <p:nvPr/>
        </p:nvPicPr>
        <p:blipFill>
          <a:blip r:embed="rId6"/>
          <a:stretch>
            <a:fillRect/>
          </a:stretch>
        </p:blipFill>
        <p:spPr>
          <a:xfrm>
            <a:off x="1498166" y="4129399"/>
            <a:ext cx="7798234" cy="1107845"/>
          </a:xfrm>
          <a:prstGeom prst="rect">
            <a:avLst/>
          </a:prstGeom>
        </p:spPr>
      </p:pic>
    </p:spTree>
    <p:extLst>
      <p:ext uri="{BB962C8B-B14F-4D97-AF65-F5344CB8AC3E}">
        <p14:creationId xmlns:p14="http://schemas.microsoft.com/office/powerpoint/2010/main" val="2744324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X.png"/>
          <p:cNvPicPr>
            <a:picLocks noChangeAspect="1"/>
          </p:cNvPicPr>
          <p:nvPr/>
        </p:nvPicPr>
        <p:blipFill>
          <a:blip r:embed="rId3" cstate="email">
            <a:alphaModFix/>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5" name="Picture 4" descr="BF headquarter.jpg"/>
          <p:cNvPicPr>
            <a:picLocks noChangeAspect="1"/>
          </p:cNvPicPr>
          <p:nvPr/>
        </p:nvPicPr>
        <p:blipFill>
          <a:blip r:embed="rId4">
            <a:alphaModFix amt="93000"/>
            <a:extLst>
              <a:ext uri="{28A0092B-C50C-407E-A947-70E740481C1C}">
                <a14:useLocalDpi xmlns:a14="http://schemas.microsoft.com/office/drawing/2010/main"/>
              </a:ext>
            </a:extLst>
          </a:blip>
          <a:stretch>
            <a:fillRect/>
          </a:stretch>
        </p:blipFill>
        <p:spPr>
          <a:xfrm>
            <a:off x="0" y="139959"/>
            <a:ext cx="12192000" cy="6531733"/>
          </a:xfrm>
          <a:prstGeom prst="rect">
            <a:avLst/>
          </a:prstGeom>
          <a:effectLst>
            <a:softEdge rad="342900"/>
          </a:effectLst>
        </p:spPr>
      </p:pic>
      <p:sp>
        <p:nvSpPr>
          <p:cNvPr id="7" name="Rectangle 6"/>
          <p:cNvSpPr/>
          <p:nvPr/>
        </p:nvSpPr>
        <p:spPr>
          <a:xfrm>
            <a:off x="5214261" y="5372858"/>
            <a:ext cx="7195456" cy="1487267"/>
          </a:xfrm>
          <a:prstGeom prst="rect">
            <a:avLst/>
          </a:prstGeom>
        </p:spPr>
        <p:txBody>
          <a:bodyPr wrap="square">
            <a:spAutoFit/>
          </a:bodyPr>
          <a:lstStyle/>
          <a:p>
            <a:r>
              <a:rPr lang="en-US" sz="2400" b="1" dirty="0">
                <a:solidFill>
                  <a:srgbClr val="D9D9D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BAIFA, </a:t>
            </a:r>
            <a:r>
              <a:rPr lang="en-US" sz="1333" b="1" dirty="0">
                <a:solidFill>
                  <a:srgbClr val="D9D9D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headquartered in the Wuxi National High-Tech Industrial Development Zone, owns one of the largest generating set manufacturing bases in Asia.</a:t>
            </a:r>
          </a:p>
          <a:p>
            <a:endParaRPr lang="en-US" sz="1333" b="1" dirty="0">
              <a:solidFill>
                <a:srgbClr val="D9D9D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en-US" sz="1333" b="1" dirty="0">
                <a:solidFill>
                  <a:srgbClr val="D9D9D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With over 33 years of experience, Baifa has dedicated itself to the development and manufacture of power generation products and tailored services, offering "one-stop" comprehensive solutions.</a:t>
            </a:r>
          </a:p>
        </p:txBody>
      </p:sp>
    </p:spTree>
    <p:extLst>
      <p:ext uri="{BB962C8B-B14F-4D97-AF65-F5344CB8AC3E}">
        <p14:creationId xmlns:p14="http://schemas.microsoft.com/office/powerpoint/2010/main" val="7597059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458781" y="5554327"/>
            <a:ext cx="6189926" cy="1200329"/>
          </a:xfrm>
          <a:prstGeom prst="rect">
            <a:avLst/>
          </a:prstGeom>
          <a:noFill/>
        </p:spPr>
        <p:txBody>
          <a:bodyPr wrap="square" rtlCol="0">
            <a:spAutoFit/>
          </a:bodyPr>
          <a:lstStyle/>
          <a:p>
            <a:r>
              <a:rPr lang="en-US" sz="2400" dirty="0">
                <a:solidFill>
                  <a:schemeClr val="bg1">
                    <a:lumMod val="75000"/>
                  </a:schemeClr>
                </a:solidFill>
                <a:latin typeface="Abadi MT Condensed Extra Bold"/>
                <a:cs typeface="Abadi MT Condensed Extra Bold"/>
              </a:rPr>
              <a:t>TURNKEY ACCESSORIES </a:t>
            </a:r>
            <a:r>
              <a:rPr lang="en-US" altLang="zh-CN" sz="2400" dirty="0">
                <a:solidFill>
                  <a:schemeClr val="bg1">
                    <a:lumMod val="75000"/>
                  </a:schemeClr>
                </a:solidFill>
                <a:latin typeface="Abadi MT Condensed Extra Bold"/>
                <a:cs typeface="Abadi MT Condensed Extra Bold"/>
              </a:rPr>
              <a:t>TRANSFORMER/CABLE/ATS/HV PANEL/ HV GENERATOR/ LOADBANK</a:t>
            </a:r>
            <a:endParaRPr lang="en-US" sz="2400" dirty="0">
              <a:solidFill>
                <a:schemeClr val="bg1">
                  <a:lumMod val="75000"/>
                </a:schemeClr>
              </a:solidFill>
              <a:latin typeface="Abadi MT Condensed Extra Bold"/>
              <a:cs typeface="Abadi MT Condensed Extra Bold"/>
            </a:endParaRPr>
          </a:p>
        </p:txBody>
      </p:sp>
      <p:cxnSp>
        <p:nvCxnSpPr>
          <p:cNvPr id="9" name="Straight Connector 8"/>
          <p:cNvCxnSpPr/>
          <p:nvPr/>
        </p:nvCxnSpPr>
        <p:spPr>
          <a:xfrm flipH="1">
            <a:off x="2216776" y="6349703"/>
            <a:ext cx="5773132" cy="12828"/>
          </a:xfrm>
          <a:prstGeom prst="line">
            <a:avLst/>
          </a:prstGeom>
          <a:ln>
            <a:gradFill flip="none" rotWithShape="1">
              <a:gsLst>
                <a:gs pos="0">
                  <a:srgbClr val="62A234"/>
                </a:gs>
                <a:gs pos="100000">
                  <a:srgbClr val="FFFFFF"/>
                </a:gs>
              </a:gsLst>
              <a:lin ang="0" scaled="1"/>
              <a:tileRect/>
            </a:gradFill>
          </a:ln>
          <a:effectLst/>
        </p:spPr>
        <p:style>
          <a:lnRef idx="2">
            <a:schemeClr val="accent1"/>
          </a:lnRef>
          <a:fillRef idx="0">
            <a:schemeClr val="accent1"/>
          </a:fillRef>
          <a:effectRef idx="1">
            <a:schemeClr val="accent1"/>
          </a:effectRef>
          <a:fontRef idx="minor">
            <a:schemeClr val="tx1"/>
          </a:fontRef>
        </p:style>
      </p:cxnSp>
      <p:pic>
        <p:nvPicPr>
          <p:cNvPr id="10" name="Picture 2" descr="C:\Users\Administrator.SC-201903181053\Desktop\资源 6@4x.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527419" y="5252623"/>
            <a:ext cx="1358005" cy="1425791"/>
          </a:xfrm>
          <a:prstGeom prst="rect">
            <a:avLst/>
          </a:prstGeom>
          <a:noFill/>
        </p:spPr>
      </p:pic>
      <p:pic>
        <p:nvPicPr>
          <p:cNvPr id="2" name="Picture 1" descr="Screen Shot 2024-03-03 at 4.52.45 PM.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681836" y="2701971"/>
            <a:ext cx="5069668" cy="2411897"/>
          </a:xfrm>
          <a:prstGeom prst="rect">
            <a:avLst/>
          </a:prstGeom>
        </p:spPr>
      </p:pic>
      <p:pic>
        <p:nvPicPr>
          <p:cNvPr id="3" name="Picture 2" descr="Screen Shot 2024-03-03 at 4.53.18 PM.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67800" y="135399"/>
            <a:ext cx="3932905" cy="2417234"/>
          </a:xfrm>
          <a:prstGeom prst="rect">
            <a:avLst/>
          </a:prstGeom>
        </p:spPr>
      </p:pic>
      <p:pic>
        <p:nvPicPr>
          <p:cNvPr id="4" name="Picture 3" descr="SM2250-2副本.jp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524001" y="2552634"/>
            <a:ext cx="4107035" cy="2699989"/>
          </a:xfrm>
          <a:prstGeom prst="rect">
            <a:avLst/>
          </a:prstGeom>
        </p:spPr>
      </p:pic>
      <p:pic>
        <p:nvPicPr>
          <p:cNvPr id="5" name="Picture 4" descr="Screen Shot 2024-03-03 at 4.56.31 PM.png"/>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524001" y="398781"/>
            <a:ext cx="2009965" cy="1741970"/>
          </a:xfrm>
          <a:prstGeom prst="rect">
            <a:avLst/>
          </a:prstGeom>
        </p:spPr>
      </p:pic>
      <p:pic>
        <p:nvPicPr>
          <p:cNvPr id="8" name="Picture 7" descr="Screen Shot 2024-03-03 at 4.58.09 PM.pn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533966" y="882650"/>
            <a:ext cx="997583" cy="910166"/>
          </a:xfrm>
          <a:prstGeom prst="rect">
            <a:avLst/>
          </a:prstGeom>
        </p:spPr>
      </p:pic>
      <p:pic>
        <p:nvPicPr>
          <p:cNvPr id="11" name="Picture 10" descr="FUEL TANK.png"/>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553744" y="483705"/>
            <a:ext cx="2388923" cy="2068929"/>
          </a:xfrm>
          <a:prstGeom prst="rect">
            <a:avLst/>
          </a:prstGeom>
        </p:spPr>
      </p:pic>
    </p:spTree>
    <p:extLst>
      <p:ext uri="{BB962C8B-B14F-4D97-AF65-F5344CB8AC3E}">
        <p14:creationId xmlns:p14="http://schemas.microsoft.com/office/powerpoint/2010/main" val="32006895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95153" y="2237874"/>
            <a:ext cx="11617691" cy="1595321"/>
          </a:xfrm>
          <a:prstGeom prst="rect">
            <a:avLst/>
          </a:prstGeom>
          <a:effectLst>
            <a:reflection stA="67000" endPos="10000" dir="5400000" sy="-100000" algn="bl" rotWithShape="0"/>
          </a:effectLst>
        </p:spPr>
      </p:pic>
      <p:sp>
        <p:nvSpPr>
          <p:cNvPr id="6" name="TextBox 5"/>
          <p:cNvSpPr txBox="1"/>
          <p:nvPr/>
        </p:nvSpPr>
        <p:spPr>
          <a:xfrm>
            <a:off x="1524002" y="5888041"/>
            <a:ext cx="4736151" cy="461665"/>
          </a:xfrm>
          <a:prstGeom prst="rect">
            <a:avLst/>
          </a:prstGeom>
          <a:noFill/>
        </p:spPr>
        <p:txBody>
          <a:bodyPr wrap="square" rtlCol="0">
            <a:spAutoFit/>
          </a:bodyPr>
          <a:lstStyle/>
          <a:p>
            <a:r>
              <a:rPr lang="en-US" sz="2400" dirty="0">
                <a:solidFill>
                  <a:schemeClr val="bg1">
                    <a:lumMod val="75000"/>
                  </a:schemeClr>
                </a:solidFill>
                <a:latin typeface="Abadi MT Condensed Extra Bold"/>
                <a:cs typeface="Abadi MT Condensed Extra Bold"/>
              </a:rPr>
              <a:t>PROJECT CASE STUDIES</a:t>
            </a:r>
          </a:p>
        </p:txBody>
      </p:sp>
      <p:cxnSp>
        <p:nvCxnSpPr>
          <p:cNvPr id="9" name="Straight Connector 8"/>
          <p:cNvCxnSpPr/>
          <p:nvPr/>
        </p:nvCxnSpPr>
        <p:spPr>
          <a:xfrm flipH="1">
            <a:off x="2216776" y="6349703"/>
            <a:ext cx="5773132" cy="12828"/>
          </a:xfrm>
          <a:prstGeom prst="line">
            <a:avLst/>
          </a:prstGeom>
          <a:ln>
            <a:gradFill flip="none" rotWithShape="1">
              <a:gsLst>
                <a:gs pos="0">
                  <a:srgbClr val="62A234"/>
                </a:gs>
                <a:gs pos="100000">
                  <a:srgbClr val="FFFFFF"/>
                </a:gs>
              </a:gsLst>
              <a:lin ang="0" scaled="1"/>
              <a:tileRect/>
            </a:gradFill>
          </a:ln>
          <a:effectLst/>
        </p:spPr>
        <p:style>
          <a:lnRef idx="2">
            <a:schemeClr val="accent1"/>
          </a:lnRef>
          <a:fillRef idx="0">
            <a:schemeClr val="accent1"/>
          </a:fillRef>
          <a:effectRef idx="1">
            <a:schemeClr val="accent1"/>
          </a:effectRef>
          <a:fontRef idx="minor">
            <a:schemeClr val="tx1"/>
          </a:fontRef>
        </p:style>
      </p:cxnSp>
      <p:pic>
        <p:nvPicPr>
          <p:cNvPr id="10" name="Picture 2" descr="C:\Users\Administrator.SC-201903181053\Desktop\资源 6@4x.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527419" y="5252623"/>
            <a:ext cx="1358005" cy="1425791"/>
          </a:xfrm>
          <a:prstGeom prst="rect">
            <a:avLst/>
          </a:prstGeom>
          <a:noFill/>
        </p:spPr>
      </p:pic>
    </p:spTree>
    <p:extLst>
      <p:ext uri="{BB962C8B-B14F-4D97-AF65-F5344CB8AC3E}">
        <p14:creationId xmlns:p14="http://schemas.microsoft.com/office/powerpoint/2010/main" val="3465277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pic>
        <p:nvPicPr>
          <p:cNvPr id="8" name="Picture 7" descr="Screen Shot 2018-01-15 at 3.25.11 PM.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841261" y="4424565"/>
            <a:ext cx="5299940" cy="1859231"/>
          </a:xfrm>
          <a:prstGeom prst="rect">
            <a:avLst/>
          </a:prstGeom>
        </p:spPr>
      </p:pic>
      <p:pic>
        <p:nvPicPr>
          <p:cNvPr id="9" name="Picture 8" descr="Screen Shot 2018-01-15 at 3.25.00 PM.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941936" y="1961011"/>
            <a:ext cx="2899324" cy="4337805"/>
          </a:xfrm>
          <a:prstGeom prst="rect">
            <a:avLst/>
          </a:prstGeom>
        </p:spPr>
      </p:pic>
      <p:pic>
        <p:nvPicPr>
          <p:cNvPr id="10" name="Picture 9" descr="Screen Shot 2018-01-15 at 3.24.37 PM.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43293" y="1966455"/>
            <a:ext cx="2903121" cy="4337805"/>
          </a:xfrm>
          <a:prstGeom prst="rect">
            <a:avLst/>
          </a:prstGeom>
        </p:spPr>
      </p:pic>
      <p:sp>
        <p:nvSpPr>
          <p:cNvPr id="15" name="Rectangle 14"/>
          <p:cNvSpPr/>
          <p:nvPr/>
        </p:nvSpPr>
        <p:spPr>
          <a:xfrm>
            <a:off x="10031816" y="2806528"/>
            <a:ext cx="1636456" cy="1077218"/>
          </a:xfrm>
          <a:prstGeom prst="rect">
            <a:avLst/>
          </a:prstGeom>
        </p:spPr>
        <p:txBody>
          <a:bodyPr wrap="square">
            <a:spAutoFit/>
          </a:bodyPr>
          <a:lstStyle/>
          <a:p>
            <a:r>
              <a:rPr lang="en-US" altLang="zh-CN" sz="1600" dirty="0">
                <a:solidFill>
                  <a:schemeClr val="accent3">
                    <a:lumMod val="75000"/>
                  </a:schemeClr>
                </a:solidFill>
                <a:latin typeface="Arial" panose="020B0604020202020204" pitchFamily="34" charset="0"/>
                <a:cs typeface="Arial" panose="020B0604020202020204" pitchFamily="34" charset="0"/>
              </a:rPr>
              <a:t>Gen-set model: </a:t>
            </a:r>
          </a:p>
          <a:p>
            <a:r>
              <a:rPr lang="en-US" altLang="zh-CN" sz="1600" dirty="0">
                <a:solidFill>
                  <a:schemeClr val="accent3">
                    <a:lumMod val="75000"/>
                  </a:schemeClr>
                </a:solidFill>
                <a:latin typeface="Arial" panose="020B0604020202020204" pitchFamily="34" charset="0"/>
                <a:cs typeface="Arial" panose="020B0604020202020204" pitchFamily="34" charset="0"/>
              </a:rPr>
              <a:t>4*BF-M3250HV </a:t>
            </a:r>
          </a:p>
          <a:p>
            <a:r>
              <a:rPr lang="en-US" altLang="zh-CN" sz="1600" dirty="0">
                <a:solidFill>
                  <a:schemeClr val="accent3">
                    <a:lumMod val="75000"/>
                  </a:schemeClr>
                </a:solidFill>
                <a:latin typeface="Arial" panose="020B0604020202020204" pitchFamily="34" charset="0"/>
                <a:cs typeface="Arial" panose="020B0604020202020204" pitchFamily="34" charset="0"/>
              </a:rPr>
              <a:t>2*BF-M2750HV</a:t>
            </a:r>
          </a:p>
          <a:p>
            <a:r>
              <a:rPr lang="en-US" altLang="zh-CN" sz="1600" dirty="0">
                <a:solidFill>
                  <a:schemeClr val="accent3">
                    <a:lumMod val="75000"/>
                  </a:schemeClr>
                </a:solidFill>
                <a:latin typeface="Arial" panose="020B0604020202020204" pitchFamily="34" charset="0"/>
                <a:cs typeface="Arial" panose="020B0604020202020204" pitchFamily="34" charset="0"/>
              </a:rPr>
              <a:t>1*BF-M2750</a:t>
            </a:r>
          </a:p>
        </p:txBody>
      </p:sp>
      <p:sp>
        <p:nvSpPr>
          <p:cNvPr id="16" name="Rectangle 15"/>
          <p:cNvSpPr/>
          <p:nvPr/>
        </p:nvSpPr>
        <p:spPr>
          <a:xfrm>
            <a:off x="6952649" y="2296349"/>
            <a:ext cx="2700165" cy="2031325"/>
          </a:xfrm>
          <a:prstGeom prst="rect">
            <a:avLst/>
          </a:prstGeom>
        </p:spPr>
        <p:txBody>
          <a:bodyPr wrap="square">
            <a:spAutoFit/>
          </a:bodyPr>
          <a:lstStyle/>
          <a:p>
            <a:r>
              <a:rPr lang="en-US" altLang="zh-CN" sz="1400" dirty="0">
                <a:solidFill>
                  <a:srgbClr val="000000"/>
                </a:solidFill>
                <a:latin typeface="Times New Roman" panose="02020603050405020304" pitchFamily="18" charset="0"/>
                <a:ea typeface="宋体" charset="0"/>
                <a:cs typeface="Times New Roman" panose="02020603050405020304" pitchFamily="18" charset="0"/>
              </a:rPr>
              <a:t>In 2015, Baifa supplied standby diesel generators to Tianjin 117 Building, which is the tallest building in North China. </a:t>
            </a:r>
          </a:p>
          <a:p>
            <a:endParaRPr lang="en-US" altLang="zh-CN" sz="1400" dirty="0">
              <a:solidFill>
                <a:srgbClr val="000000"/>
              </a:solidFill>
              <a:latin typeface="Times New Roman" panose="02020603050405020304" pitchFamily="18" charset="0"/>
              <a:ea typeface="宋体" charset="0"/>
              <a:cs typeface="Times New Roman" panose="02020603050405020304" pitchFamily="18" charset="0"/>
            </a:endParaRPr>
          </a:p>
          <a:p>
            <a:r>
              <a:rPr lang="en-US" altLang="zh-CN" sz="1400" dirty="0">
                <a:solidFill>
                  <a:srgbClr val="000000"/>
                </a:solidFill>
                <a:latin typeface="Times New Roman" panose="02020603050405020304" pitchFamily="18" charset="0"/>
                <a:ea typeface="宋体" charset="0"/>
                <a:cs typeface="Times New Roman" panose="02020603050405020304" pitchFamily="18" charset="0"/>
              </a:rPr>
              <a:t>The total height of the building is 597m, with 4 floors underground and 117 floors on the ground. This project totally applied:</a:t>
            </a:r>
            <a:endParaRPr lang="en-US" sz="1400" dirty="0">
              <a:solidFill>
                <a:srgbClr val="000000"/>
              </a:solidFill>
              <a:latin typeface="Times New Roman" panose="02020603050405020304" pitchFamily="18" charset="0"/>
              <a:cs typeface="Times New Roman" panose="02020603050405020304" pitchFamily="18" charset="0"/>
            </a:endParaRPr>
          </a:p>
        </p:txBody>
      </p:sp>
      <p:sp>
        <p:nvSpPr>
          <p:cNvPr id="2" name="Rectangle 10">
            <a:extLst>
              <a:ext uri="{FF2B5EF4-FFF2-40B4-BE49-F238E27FC236}">
                <a16:creationId xmlns:a16="http://schemas.microsoft.com/office/drawing/2014/main" id="{859DB0A1-E9E5-1127-DA98-467FDF6C2048}"/>
              </a:ext>
            </a:extLst>
          </p:cNvPr>
          <p:cNvSpPr/>
          <p:nvPr/>
        </p:nvSpPr>
        <p:spPr>
          <a:xfrm>
            <a:off x="2564335" y="1396757"/>
            <a:ext cx="6690365"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HIGH-VOLTAGE STANDBY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BUILDING</a:t>
            </a:r>
          </a:p>
        </p:txBody>
      </p:sp>
      <p:pic>
        <p:nvPicPr>
          <p:cNvPr id="3" name="Picture 9" descr="展会旗1.psd">
            <a:extLst>
              <a:ext uri="{FF2B5EF4-FFF2-40B4-BE49-F238E27FC236}">
                <a16:creationId xmlns:a16="http://schemas.microsoft.com/office/drawing/2014/main" id="{704CAEB6-6189-FDE7-FFEA-9C6B2A9E97EE}"/>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4" name="文本框 3">
            <a:extLst>
              <a:ext uri="{FF2B5EF4-FFF2-40B4-BE49-F238E27FC236}">
                <a16:creationId xmlns:a16="http://schemas.microsoft.com/office/drawing/2014/main" id="{7F87E303-7433-BD5E-9541-E983E19F6466}"/>
              </a:ext>
            </a:extLst>
          </p:cNvPr>
          <p:cNvSpPr txBox="1"/>
          <p:nvPr/>
        </p:nvSpPr>
        <p:spPr>
          <a:xfrm>
            <a:off x="7647201" y="1560937"/>
            <a:ext cx="4196287" cy="646331"/>
          </a:xfrm>
          <a:prstGeom prst="rect">
            <a:avLst/>
          </a:prstGeom>
          <a:noFill/>
        </p:spPr>
        <p:txBody>
          <a:bodyPr wrap="square">
            <a:spAutoFit/>
          </a:bodyPr>
          <a:lstStyle/>
          <a:p>
            <a:pPr algn="ct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panose="020B0306030101010103" pitchFamily="34" charset="77"/>
                <a:ea typeface="宋体" charset="0"/>
                <a:cs typeface="Arial" panose="020B0604020202020204" pitchFamily="34" charset="0"/>
              </a:rPr>
              <a:t>2015, THE 117 TALLEST HIGH RISE,</a:t>
            </a:r>
          </a:p>
          <a:p>
            <a:pPr algn="ct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panose="020B0306030101010103" pitchFamily="34" charset="77"/>
                <a:ea typeface="宋体" charset="0"/>
                <a:cs typeface="Arial" panose="020B0604020202020204" pitchFamily="34" charset="0"/>
              </a:rPr>
              <a:t>NORTHERN, CHINA</a:t>
            </a:r>
          </a:p>
        </p:txBody>
      </p:sp>
    </p:spTree>
    <p:extLst>
      <p:ext uri="{BB962C8B-B14F-4D97-AF65-F5344CB8AC3E}">
        <p14:creationId xmlns:p14="http://schemas.microsoft.com/office/powerpoint/2010/main" val="14325000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pic>
        <p:nvPicPr>
          <p:cNvPr id="9" name="Picture 8" descr="ACAE251B-94C4-42AA-984A-4225A7241D70.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15602" y="1833209"/>
            <a:ext cx="4901132" cy="4901132"/>
          </a:xfrm>
          <a:prstGeom prst="rect">
            <a:avLst/>
          </a:prstGeom>
        </p:spPr>
      </p:pic>
      <p:sp>
        <p:nvSpPr>
          <p:cNvPr id="10" name="Rectangle 9"/>
          <p:cNvSpPr/>
          <p:nvPr/>
        </p:nvSpPr>
        <p:spPr>
          <a:xfrm>
            <a:off x="2377075" y="3325977"/>
            <a:ext cx="3090845" cy="877163"/>
          </a:xfrm>
          <a:prstGeom prst="rect">
            <a:avLst/>
          </a:prstGeom>
        </p:spPr>
        <p:txBody>
          <a:bodyPr wrap="square">
            <a:spAutoFit/>
          </a:bodyPr>
          <a:lstStyle/>
          <a:p>
            <a:r>
              <a:rPr lang="en-US" altLang="zh-CN" sz="1700" dirty="0">
                <a:solidFill>
                  <a:schemeClr val="accent3">
                    <a:lumMod val="75000"/>
                  </a:schemeClr>
                </a:solidFill>
                <a:latin typeface="Arial" panose="020B0604020202020204" pitchFamily="34" charset="0"/>
                <a:cs typeface="Arial" panose="020B0604020202020204" pitchFamily="34" charset="0"/>
              </a:rPr>
              <a:t>Gen-set model: BF-M2750HV</a:t>
            </a:r>
          </a:p>
          <a:p>
            <a:r>
              <a:rPr lang="en-US" altLang="zh-CN" sz="1700" dirty="0">
                <a:solidFill>
                  <a:schemeClr val="accent3">
                    <a:lumMod val="75000"/>
                  </a:schemeClr>
                </a:solidFill>
                <a:latin typeface="Arial" panose="020B0604020202020204" pitchFamily="34" charset="0"/>
                <a:cs typeface="Arial" panose="020B0604020202020204" pitchFamily="34" charset="0"/>
              </a:rPr>
              <a:t>Standby power: 2750kVA</a:t>
            </a:r>
          </a:p>
          <a:p>
            <a:r>
              <a:rPr lang="en-US" altLang="zh-CN" sz="1700" dirty="0">
                <a:solidFill>
                  <a:schemeClr val="accent3">
                    <a:lumMod val="75000"/>
                  </a:schemeClr>
                </a:solidFill>
                <a:latin typeface="Arial" panose="020B0604020202020204" pitchFamily="34" charset="0"/>
                <a:cs typeface="Arial" panose="020B0604020202020204" pitchFamily="34" charset="0"/>
              </a:rPr>
              <a:t>Quantity: 2 units</a:t>
            </a:r>
          </a:p>
        </p:txBody>
      </p:sp>
      <p:sp>
        <p:nvSpPr>
          <p:cNvPr id="11" name="TextBox 10"/>
          <p:cNvSpPr txBox="1"/>
          <p:nvPr/>
        </p:nvSpPr>
        <p:spPr>
          <a:xfrm>
            <a:off x="1969873" y="4625143"/>
            <a:ext cx="3905250" cy="830997"/>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Two Baifa BF-M2750HV </a:t>
            </a:r>
            <a:r>
              <a:rPr lang="en-US" altLang="zh-CN" sz="1600" dirty="0">
                <a:latin typeface="Times New Roman" panose="02020603050405020304" pitchFamily="18" charset="0"/>
                <a:cs typeface="Times New Roman" panose="02020603050405020304" pitchFamily="18" charset="0"/>
              </a:rPr>
              <a:t>units</a:t>
            </a:r>
            <a:r>
              <a:rPr lang="en-US" sz="1600" dirty="0">
                <a:latin typeface="Times New Roman" panose="02020603050405020304" pitchFamily="18" charset="0"/>
                <a:cs typeface="Times New Roman" panose="02020603050405020304" pitchFamily="18" charset="0"/>
              </a:rPr>
              <a:t> providing backup power for </a:t>
            </a:r>
            <a:r>
              <a:rPr lang="en-US" altLang="zh-CN" sz="1600" dirty="0">
                <a:latin typeface="Times New Roman" panose="02020603050405020304" pitchFamily="18" charset="0"/>
                <a:cs typeface="Times New Roman" panose="02020603050405020304" pitchFamily="18" charset="0"/>
              </a:rPr>
              <a:t>the</a:t>
            </a:r>
            <a:r>
              <a:rPr lang="en-US" sz="1600" dirty="0">
                <a:latin typeface="Times New Roman" panose="02020603050405020304" pitchFamily="18" charset="0"/>
                <a:cs typeface="Times New Roman" panose="02020603050405020304" pitchFamily="18" charset="0"/>
              </a:rPr>
              <a:t> most iconic building in Colombo, Sri Lanka.</a:t>
            </a:r>
          </a:p>
        </p:txBody>
      </p:sp>
      <p:sp>
        <p:nvSpPr>
          <p:cNvPr id="2" name="Rectangle 10">
            <a:extLst>
              <a:ext uri="{FF2B5EF4-FFF2-40B4-BE49-F238E27FC236}">
                <a16:creationId xmlns:a16="http://schemas.microsoft.com/office/drawing/2014/main" id="{FA2B037B-0847-5534-8C0A-DEBCF6367A82}"/>
              </a:ext>
            </a:extLst>
          </p:cNvPr>
          <p:cNvSpPr/>
          <p:nvPr/>
        </p:nvSpPr>
        <p:spPr>
          <a:xfrm>
            <a:off x="2564335" y="1396757"/>
            <a:ext cx="6982436"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HIGH-VOLTAGE STANDBY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BUILDING</a:t>
            </a:r>
          </a:p>
        </p:txBody>
      </p:sp>
      <p:pic>
        <p:nvPicPr>
          <p:cNvPr id="3" name="Picture 9" descr="展会旗1.psd">
            <a:extLst>
              <a:ext uri="{FF2B5EF4-FFF2-40B4-BE49-F238E27FC236}">
                <a16:creationId xmlns:a16="http://schemas.microsoft.com/office/drawing/2014/main" id="{3AB3F030-BFA8-F095-6138-1C3E3C067E3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5" name="文本框 4">
            <a:extLst>
              <a:ext uri="{FF2B5EF4-FFF2-40B4-BE49-F238E27FC236}">
                <a16:creationId xmlns:a16="http://schemas.microsoft.com/office/drawing/2014/main" id="{90987861-26EA-A1C3-926B-EF121398BA65}"/>
              </a:ext>
            </a:extLst>
          </p:cNvPr>
          <p:cNvSpPr txBox="1"/>
          <p:nvPr/>
        </p:nvSpPr>
        <p:spPr>
          <a:xfrm>
            <a:off x="2239486" y="2481603"/>
            <a:ext cx="3336913" cy="464871"/>
          </a:xfrm>
          <a:prstGeom prst="rect">
            <a:avLst/>
          </a:prstGeom>
          <a:noFill/>
        </p:spPr>
        <p:txBody>
          <a:bodyPr wrap="square">
            <a:spAutoFit/>
          </a:bodyPr>
          <a:lstStyle/>
          <a:p>
            <a:pPr algn="ctr">
              <a:lnSpc>
                <a:spcPct val="150000"/>
              </a:lnSpc>
            </a:pPr>
            <a:r>
              <a:rPr lang="fi-FI" altLang="zh-CN" dirty="0">
                <a:solidFill>
                  <a:schemeClr val="tx1">
                    <a:lumMod val="50000"/>
                    <a:lumOff val="50000"/>
                  </a:schemeClr>
                </a:solidFill>
                <a:effectLst>
                  <a:outerShdw blurRad="38100" dist="38100" dir="2700000" algn="tl">
                    <a:srgbClr val="000000">
                      <a:alpha val="43137"/>
                    </a:srgbClr>
                  </a:outerShdw>
                </a:effectLst>
                <a:latin typeface="Abadi MT Condensed Extra Bold" panose="020B0306030101010103" pitchFamily="34" charset="77"/>
                <a:ea typeface="宋体" charset="0"/>
                <a:cs typeface="Arial" panose="020B0604020202020204" pitchFamily="34" charset="0"/>
              </a:rPr>
              <a:t>2017, LOTUS TOWER, SRI LANKA </a:t>
            </a:r>
          </a:p>
        </p:txBody>
      </p:sp>
    </p:spTree>
    <p:extLst>
      <p:ext uri="{BB962C8B-B14F-4D97-AF65-F5344CB8AC3E}">
        <p14:creationId xmlns:p14="http://schemas.microsoft.com/office/powerpoint/2010/main" val="27522464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pic>
        <p:nvPicPr>
          <p:cNvPr id="8" name="内容占位符 2"/>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6930275" y="2077455"/>
            <a:ext cx="3721297" cy="2535728"/>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副标题 2"/>
          <p:cNvSpPr txBox="1">
            <a:spLocks/>
          </p:cNvSpPr>
          <p:nvPr/>
        </p:nvSpPr>
        <p:spPr>
          <a:xfrm>
            <a:off x="2728532" y="3495010"/>
            <a:ext cx="3422808" cy="918789"/>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spcBef>
                <a:spcPts val="0"/>
              </a:spcBef>
            </a:pPr>
            <a:r>
              <a:rPr lang="en-US" altLang="zh-CN" sz="1700" dirty="0">
                <a:solidFill>
                  <a:schemeClr val="accent3">
                    <a:lumMod val="75000"/>
                  </a:schemeClr>
                </a:solidFill>
                <a:latin typeface="Arial" panose="020B0604020202020204" pitchFamily="34" charset="0"/>
                <a:cs typeface="Arial" panose="020B0604020202020204" pitchFamily="34" charset="0"/>
              </a:rPr>
              <a:t>Gen-set model: BF-M2500HV Standby power: 2500kVA, 10.5kV</a:t>
            </a:r>
          </a:p>
          <a:p>
            <a:pPr algn="l">
              <a:spcBef>
                <a:spcPts val="0"/>
              </a:spcBef>
            </a:pPr>
            <a:r>
              <a:rPr lang="en-US" altLang="zh-CN" sz="1700" dirty="0">
                <a:solidFill>
                  <a:schemeClr val="accent3">
                    <a:lumMod val="75000"/>
                  </a:schemeClr>
                </a:solidFill>
                <a:latin typeface="Arial" panose="020B0604020202020204" pitchFamily="34" charset="0"/>
                <a:cs typeface="Arial" panose="020B0604020202020204" pitchFamily="34" charset="0"/>
              </a:rPr>
              <a:t>Quantity: 4 units</a:t>
            </a:r>
          </a:p>
        </p:txBody>
      </p:sp>
      <p:sp>
        <p:nvSpPr>
          <p:cNvPr id="13" name="TextBox 12"/>
          <p:cNvSpPr txBox="1"/>
          <p:nvPr/>
        </p:nvSpPr>
        <p:spPr>
          <a:xfrm>
            <a:off x="1991763" y="4901664"/>
            <a:ext cx="9247677" cy="1323439"/>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In 2013, Baifa provided auto transferred, auto paralleled high-voltage 10.5kV diesel gen-sets and auto-control system powered by four 2000kW MTU engine, total capacity reached 8MW.</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MTU engine has the world most advanced fueling system and injection system. This technology allows MTU engines to have advantages in high reliability, fuel economy and low emission compared to other engines</a:t>
            </a:r>
            <a:r>
              <a:rPr lang="en-US" altLang="zh-CN" sz="1600" dirty="0">
                <a:latin typeface="Times New Roman" panose="02020603050405020304" pitchFamily="18" charset="0"/>
                <a:cs typeface="Times New Roman" panose="02020603050405020304" pitchFamily="18" charset="0"/>
              </a:rPr>
              <a:t>.</a:t>
            </a:r>
            <a:endParaRPr lang="en-US" sz="1600" dirty="0">
              <a:latin typeface="Times New Roman" panose="02020603050405020304" pitchFamily="18" charset="0"/>
              <a:cs typeface="Times New Roman" panose="02020603050405020304" pitchFamily="18" charset="0"/>
            </a:endParaRPr>
          </a:p>
        </p:txBody>
      </p:sp>
      <p:sp>
        <p:nvSpPr>
          <p:cNvPr id="14" name="副标题 2"/>
          <p:cNvSpPr txBox="1">
            <a:spLocks/>
          </p:cNvSpPr>
          <p:nvPr/>
        </p:nvSpPr>
        <p:spPr>
          <a:xfrm>
            <a:off x="2728532" y="2627046"/>
            <a:ext cx="3308505" cy="380099"/>
          </a:xfrm>
          <a:prstGeom prst="rect">
            <a:avLst/>
          </a:prstGeom>
        </p:spPr>
        <p:txBody>
          <a:bodyPr vert="horz" lIns="91440" tIns="45720" rIns="91440" bIns="45720" rtlCol="0">
            <a:noAutofit/>
          </a:bodyPr>
          <a:lstStyle/>
          <a:p>
            <a:pPr marL="342900" indent="-342900" algn="ctr">
              <a:spcBef>
                <a:spcPct val="20000"/>
              </a:spcBef>
              <a:defRPr/>
            </a:pP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2013, SAMSUNG FACTORY, CHINA</a:t>
            </a:r>
          </a:p>
        </p:txBody>
      </p:sp>
      <p:pic>
        <p:nvPicPr>
          <p:cNvPr id="10" name="Picture 9" descr="展会旗1.psd"/>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2" name="Rectangle 10">
            <a:extLst>
              <a:ext uri="{FF2B5EF4-FFF2-40B4-BE49-F238E27FC236}">
                <a16:creationId xmlns:a16="http://schemas.microsoft.com/office/drawing/2014/main" id="{9EC0A33F-A2E2-E5CC-52B6-C9C525784555}"/>
              </a:ext>
            </a:extLst>
          </p:cNvPr>
          <p:cNvSpPr/>
          <p:nvPr/>
        </p:nvSpPr>
        <p:spPr>
          <a:xfrm>
            <a:off x="2564335" y="1396757"/>
            <a:ext cx="7113065"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HIGH-VOLTAGE BACK-UP POWER. SAMSUNG: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FACTORY</a:t>
            </a:r>
          </a:p>
        </p:txBody>
      </p:sp>
    </p:spTree>
    <p:extLst>
      <p:ext uri="{BB962C8B-B14F-4D97-AF65-F5344CB8AC3E}">
        <p14:creationId xmlns:p14="http://schemas.microsoft.com/office/powerpoint/2010/main" val="44702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3">
            <a:extLst>
              <a:ext uri="{FF2B5EF4-FFF2-40B4-BE49-F238E27FC236}">
                <a16:creationId xmlns:a16="http://schemas.microsoft.com/office/drawing/2014/main" id="{484DD34B-04B7-68F2-F589-0ABB4917AA2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pic>
        <p:nvPicPr>
          <p:cNvPr id="8" name="Picture 7" descr="Screen Shot 2015-07-07 at 3.07.44 pm.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848841" y="2104628"/>
            <a:ext cx="3818031" cy="2867839"/>
          </a:xfrm>
          <a:prstGeom prst="rect">
            <a:avLst/>
          </a:prstGeom>
        </p:spPr>
      </p:pic>
      <p:sp>
        <p:nvSpPr>
          <p:cNvPr id="10" name="副标题 2"/>
          <p:cNvSpPr txBox="1">
            <a:spLocks/>
          </p:cNvSpPr>
          <p:nvPr/>
        </p:nvSpPr>
        <p:spPr>
          <a:xfrm>
            <a:off x="2859935" y="2658336"/>
            <a:ext cx="2960914" cy="488854"/>
          </a:xfrm>
          <a:prstGeom prst="rect">
            <a:avLst/>
          </a:prstGeom>
        </p:spPr>
        <p:txBody>
          <a:bodyPr vert="horz" lIns="91440" tIns="45720" rIns="91440" bIns="45720" rtlCol="0">
            <a:noAutofit/>
          </a:bodyPr>
          <a:lstStyle/>
          <a:p>
            <a:pPr marL="342900" indent="-342900" algn="ctr">
              <a:spcBef>
                <a:spcPct val="20000"/>
              </a:spcBef>
              <a:defRPr/>
            </a:pP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2013, TOYO FACTORY, KOREA</a:t>
            </a:r>
          </a:p>
        </p:txBody>
      </p:sp>
      <p:sp>
        <p:nvSpPr>
          <p:cNvPr id="11" name="副标题 2"/>
          <p:cNvSpPr txBox="1">
            <a:spLocks/>
          </p:cNvSpPr>
          <p:nvPr/>
        </p:nvSpPr>
        <p:spPr>
          <a:xfrm>
            <a:off x="2564335" y="3607032"/>
            <a:ext cx="3470648" cy="948056"/>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altLang="zh-CN" sz="1700" dirty="0">
                <a:solidFill>
                  <a:schemeClr val="accent3">
                    <a:lumMod val="75000"/>
                  </a:schemeClr>
                </a:solidFill>
                <a:latin typeface="Arial" panose="020B0604020202020204" pitchFamily="34" charset="0"/>
                <a:cs typeface="Arial" panose="020B0604020202020204" pitchFamily="34" charset="0"/>
              </a:rPr>
              <a:t>Gen-set model: BF-M2000,HV-60 Standby power: 2200kVA, 6.9kV</a:t>
            </a:r>
            <a:endParaRPr lang="en-US" altLang="zh-CN" sz="1700" dirty="0">
              <a:solidFill>
                <a:srgbClr val="77933C"/>
              </a:solidFill>
              <a:latin typeface="Arial" panose="020B0604020202020204" pitchFamily="34" charset="0"/>
              <a:cs typeface="Arial" panose="020B0604020202020204" pitchFamily="34" charset="0"/>
            </a:endParaRPr>
          </a:p>
          <a:p>
            <a:pPr algn="l"/>
            <a:r>
              <a:rPr lang="en-US" altLang="zh-CN" sz="1700" dirty="0">
                <a:solidFill>
                  <a:srgbClr val="77933C"/>
                </a:solidFill>
                <a:latin typeface="Arial" panose="020B0604020202020204" pitchFamily="34" charset="0"/>
                <a:cs typeface="Arial" panose="020B0604020202020204" pitchFamily="34" charset="0"/>
              </a:rPr>
              <a:t>Quantity: 4 units</a:t>
            </a:r>
          </a:p>
        </p:txBody>
      </p:sp>
      <p:sp>
        <p:nvSpPr>
          <p:cNvPr id="12" name="TextBox 11"/>
          <p:cNvSpPr txBox="1"/>
          <p:nvPr/>
        </p:nvSpPr>
        <p:spPr>
          <a:xfrm>
            <a:off x="2091607" y="5383958"/>
            <a:ext cx="8762093" cy="830997"/>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In 2013, we provide</a:t>
            </a:r>
            <a:r>
              <a:rPr lang="en-US" altLang="zh-CN" sz="1600" dirty="0">
                <a:latin typeface="Times New Roman" panose="02020603050405020304" pitchFamily="18" charset="0"/>
                <a:cs typeface="Times New Roman" panose="02020603050405020304" pitchFamily="18" charset="0"/>
              </a:rPr>
              <a:t>d</a:t>
            </a:r>
            <a:r>
              <a:rPr lang="en-US" sz="1600" dirty="0">
                <a:latin typeface="Times New Roman" panose="02020603050405020304" pitchFamily="18" charset="0"/>
                <a:cs typeface="Times New Roman" panose="02020603050405020304" pitchFamily="18" charset="0"/>
              </a:rPr>
              <a:t> 4 sets of 2200kVA diesel generators as back-up power for Toyo Factory in Korea.</a:t>
            </a:r>
          </a:p>
          <a:p>
            <a:endParaRPr lang="en-US" altLang="zh-CN" sz="1600" dirty="0">
              <a:latin typeface="Times New Roman" panose="02020603050405020304" pitchFamily="18" charset="0"/>
              <a:cs typeface="Times New Roman" panose="02020603050405020304" pitchFamily="18" charset="0"/>
            </a:endParaRPr>
          </a:p>
          <a:p>
            <a:r>
              <a:rPr lang="en-US" altLang="zh-CN" sz="1600" dirty="0">
                <a:latin typeface="Times New Roman" panose="02020603050405020304" pitchFamily="18" charset="0"/>
                <a:cs typeface="Times New Roman" panose="02020603050405020304" pitchFamily="18" charset="0"/>
              </a:rPr>
              <a:t>60Hz, 6.6kV high-voltage, fully auto controlled and paralleled.</a:t>
            </a:r>
            <a:endParaRPr lang="en-US" sz="1600" dirty="0">
              <a:latin typeface="Times New Roman" panose="02020603050405020304" pitchFamily="18" charset="0"/>
              <a:cs typeface="Times New Roman" panose="02020603050405020304" pitchFamily="18" charset="0"/>
            </a:endParaRPr>
          </a:p>
        </p:txBody>
      </p:sp>
      <p:pic>
        <p:nvPicPr>
          <p:cNvPr id="5" name="Picture 9" descr="展会旗1.psd">
            <a:extLst>
              <a:ext uri="{FF2B5EF4-FFF2-40B4-BE49-F238E27FC236}">
                <a16:creationId xmlns:a16="http://schemas.microsoft.com/office/drawing/2014/main" id="{FA3BB36E-FD11-F388-0B6A-9D60869A8B0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6" name="Rectangle 10">
            <a:extLst>
              <a:ext uri="{FF2B5EF4-FFF2-40B4-BE49-F238E27FC236}">
                <a16:creationId xmlns:a16="http://schemas.microsoft.com/office/drawing/2014/main" id="{D35BF445-016D-2482-0A12-1C26EE8EB72A}"/>
              </a:ext>
            </a:extLst>
          </p:cNvPr>
          <p:cNvSpPr/>
          <p:nvPr/>
        </p:nvSpPr>
        <p:spPr>
          <a:xfrm>
            <a:off x="2564335" y="1396757"/>
            <a:ext cx="7284515"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HIGH-VOLTAGE BACK-UP POWER. TOYO: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OFFICE BUILDING/FACTORY</a:t>
            </a:r>
          </a:p>
        </p:txBody>
      </p:sp>
    </p:spTree>
    <p:extLst>
      <p:ext uri="{BB962C8B-B14F-4D97-AF65-F5344CB8AC3E}">
        <p14:creationId xmlns:p14="http://schemas.microsoft.com/office/powerpoint/2010/main" val="28834245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22104A-8F7C-F86B-2F4F-AC530458C507}"/>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AB5F0AC8-8CEC-AE84-BAAA-F33851738E2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sp>
        <p:nvSpPr>
          <p:cNvPr id="7" name="副标题 2">
            <a:extLst>
              <a:ext uri="{FF2B5EF4-FFF2-40B4-BE49-F238E27FC236}">
                <a16:creationId xmlns:a16="http://schemas.microsoft.com/office/drawing/2014/main" id="{5E547AA1-BEC9-8A99-81CE-0B94BB949194}"/>
              </a:ext>
            </a:extLst>
          </p:cNvPr>
          <p:cNvSpPr txBox="1">
            <a:spLocks/>
          </p:cNvSpPr>
          <p:nvPr/>
        </p:nvSpPr>
        <p:spPr>
          <a:xfrm>
            <a:off x="2633855" y="2742781"/>
            <a:ext cx="3134333" cy="733021"/>
          </a:xfrm>
          <a:prstGeom prst="rect">
            <a:avLst/>
          </a:prstGeom>
        </p:spPr>
        <p:txBody>
          <a:bodyPr vert="horz" lIns="91440" tIns="45720" rIns="91440" bIns="45720" rtlCol="0">
            <a:noAutofit/>
          </a:bodyPr>
          <a:lstStyle/>
          <a:p>
            <a:pPr algn="ctr">
              <a:spcBef>
                <a:spcPct val="20000"/>
              </a:spcBef>
              <a:defRPr/>
            </a:pPr>
            <a:r>
              <a:rPr lang="en-US" altLang="zh-CN" b="1" dirty="0">
                <a:solidFill>
                  <a:schemeClr val="tx1">
                    <a:lumMod val="50000"/>
                    <a:lumOff val="50000"/>
                  </a:schemeClr>
                </a:solidFill>
                <a:latin typeface="Abadi MT Condensed Extra Bold" panose="020B0306030101010103" pitchFamily="34" charset="77"/>
                <a:ea typeface="方正黑体_GBK" pitchFamily="65" charset="-122"/>
                <a:cs typeface="Abadi MT Condensed Extra Bold"/>
              </a:rPr>
              <a:t>A CHEMICAL GROUP, SHANDONG</a:t>
            </a:r>
            <a:r>
              <a:rPr lang="en-AU" altLang="zh-CN" b="1" dirty="0">
                <a:solidFill>
                  <a:schemeClr val="tx1">
                    <a:lumMod val="50000"/>
                    <a:lumOff val="50000"/>
                  </a:schemeClr>
                </a:solidFill>
                <a:latin typeface="Abadi MT Condensed Extra Bold" panose="020B0306030101010103" pitchFamily="34" charset="77"/>
                <a:ea typeface="方正黑体_GBK" pitchFamily="65" charset="-122"/>
                <a:cs typeface="Abadi MT Condensed Extra Bold"/>
              </a:rPr>
              <a:t> PROVINCE, CHINA</a:t>
            </a:r>
          </a:p>
        </p:txBody>
      </p:sp>
      <p:sp>
        <p:nvSpPr>
          <p:cNvPr id="11" name="Rectangle 10">
            <a:extLst>
              <a:ext uri="{FF2B5EF4-FFF2-40B4-BE49-F238E27FC236}">
                <a16:creationId xmlns:a16="http://schemas.microsoft.com/office/drawing/2014/main" id="{CD499F33-18EB-1D85-BB42-5538F2FA45DF}"/>
              </a:ext>
            </a:extLst>
          </p:cNvPr>
          <p:cNvSpPr/>
          <p:nvPr/>
        </p:nvSpPr>
        <p:spPr>
          <a:xfrm>
            <a:off x="2564335" y="1396757"/>
            <a:ext cx="6690365"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ENTERPRISE EMERGENCY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CHEMICAL ENTERPRISE</a:t>
            </a:r>
          </a:p>
        </p:txBody>
      </p:sp>
      <p:pic>
        <p:nvPicPr>
          <p:cNvPr id="2" name="Picture 9" descr="展会旗1.psd">
            <a:extLst>
              <a:ext uri="{FF2B5EF4-FFF2-40B4-BE49-F238E27FC236}">
                <a16:creationId xmlns:a16="http://schemas.microsoft.com/office/drawing/2014/main" id="{9827CEDE-B57F-F842-B5B3-4F1994769FA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pic>
        <p:nvPicPr>
          <p:cNvPr id="5" name="图片 4">
            <a:extLst>
              <a:ext uri="{FF2B5EF4-FFF2-40B4-BE49-F238E27FC236}">
                <a16:creationId xmlns:a16="http://schemas.microsoft.com/office/drawing/2014/main" id="{E3703C83-6532-0C06-AA12-48B46E3F360C}"/>
              </a:ext>
            </a:extLst>
          </p:cNvPr>
          <p:cNvPicPr>
            <a:picLocks noChangeAspect="1"/>
          </p:cNvPicPr>
          <p:nvPr/>
        </p:nvPicPr>
        <p:blipFill>
          <a:blip r:embed="rId5"/>
          <a:stretch>
            <a:fillRect/>
          </a:stretch>
        </p:blipFill>
        <p:spPr>
          <a:xfrm>
            <a:off x="7214099" y="1963777"/>
            <a:ext cx="3452773" cy="2291031"/>
          </a:xfrm>
          <a:prstGeom prst="rect">
            <a:avLst/>
          </a:prstGeom>
        </p:spPr>
      </p:pic>
      <p:pic>
        <p:nvPicPr>
          <p:cNvPr id="6" name="图片 5">
            <a:extLst>
              <a:ext uri="{FF2B5EF4-FFF2-40B4-BE49-F238E27FC236}">
                <a16:creationId xmlns:a16="http://schemas.microsoft.com/office/drawing/2014/main" id="{0BB0F928-161A-E70A-2DAF-C41A14CAA69B}"/>
              </a:ext>
            </a:extLst>
          </p:cNvPr>
          <p:cNvPicPr>
            <a:picLocks noChangeAspect="1"/>
          </p:cNvPicPr>
          <p:nvPr/>
        </p:nvPicPr>
        <p:blipFill>
          <a:blip r:embed="rId6"/>
          <a:stretch>
            <a:fillRect/>
          </a:stretch>
        </p:blipFill>
        <p:spPr>
          <a:xfrm>
            <a:off x="7214099" y="4259427"/>
            <a:ext cx="3448507" cy="2184054"/>
          </a:xfrm>
          <a:prstGeom prst="rect">
            <a:avLst/>
          </a:prstGeom>
        </p:spPr>
      </p:pic>
      <p:sp>
        <p:nvSpPr>
          <p:cNvPr id="9" name="副标题 2">
            <a:extLst>
              <a:ext uri="{FF2B5EF4-FFF2-40B4-BE49-F238E27FC236}">
                <a16:creationId xmlns:a16="http://schemas.microsoft.com/office/drawing/2014/main" id="{0163181A-7CE1-3517-2F6A-D163DDE84BAD}"/>
              </a:ext>
            </a:extLst>
          </p:cNvPr>
          <p:cNvSpPr txBox="1">
            <a:spLocks/>
          </p:cNvSpPr>
          <p:nvPr/>
        </p:nvSpPr>
        <p:spPr>
          <a:xfrm>
            <a:off x="2162855" y="3378762"/>
            <a:ext cx="4369280" cy="89679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spcBef>
                <a:spcPts val="0"/>
              </a:spcBef>
            </a:pPr>
            <a:r>
              <a:rPr lang="en-US" altLang="zh-CN" sz="1700" dirty="0">
                <a:solidFill>
                  <a:schemeClr val="accent3">
                    <a:lumMod val="75000"/>
                  </a:schemeClr>
                </a:solidFill>
                <a:latin typeface="Arial" panose="020B0604020202020204" pitchFamily="34" charset="0"/>
                <a:cs typeface="Arial" panose="020B0604020202020204" pitchFamily="34" charset="0"/>
              </a:rPr>
              <a:t>Gen-set model: BF-M2250HV, BF-2500S</a:t>
            </a:r>
          </a:p>
          <a:p>
            <a:pPr algn="l">
              <a:spcBef>
                <a:spcPts val="0"/>
              </a:spcBef>
            </a:pPr>
            <a:r>
              <a:rPr lang="en-US" altLang="zh-CN" sz="1700" dirty="0">
                <a:solidFill>
                  <a:schemeClr val="accent3">
                    <a:lumMod val="75000"/>
                  </a:schemeClr>
                </a:solidFill>
                <a:latin typeface="Arial" panose="020B0604020202020204" pitchFamily="34" charset="0"/>
                <a:cs typeface="Arial" panose="020B0604020202020204" pitchFamily="34" charset="0"/>
              </a:rPr>
              <a:t>Standby power: 2500kVA, 10.5kV</a:t>
            </a:r>
            <a:endParaRPr lang="en-US" altLang="zh-CN" sz="1700" dirty="0">
              <a:solidFill>
                <a:srgbClr val="77933C"/>
              </a:solidFill>
              <a:latin typeface="Arial" panose="020B0604020202020204" pitchFamily="34" charset="0"/>
              <a:cs typeface="Arial" panose="020B0604020202020204" pitchFamily="34" charset="0"/>
            </a:endParaRPr>
          </a:p>
          <a:p>
            <a:pPr algn="l">
              <a:spcBef>
                <a:spcPts val="0"/>
              </a:spcBef>
            </a:pPr>
            <a:r>
              <a:rPr lang="en-US" altLang="zh-CN" sz="1700" dirty="0">
                <a:solidFill>
                  <a:srgbClr val="77933C"/>
                </a:solidFill>
                <a:latin typeface="Arial" panose="020B0604020202020204" pitchFamily="34" charset="0"/>
                <a:cs typeface="Arial" panose="020B0604020202020204" pitchFamily="34" charset="0"/>
              </a:rPr>
              <a:t>Quantity: 4 units + 1 unit</a:t>
            </a:r>
          </a:p>
        </p:txBody>
      </p:sp>
      <p:pic>
        <p:nvPicPr>
          <p:cNvPr id="10" name="图片 3">
            <a:extLst>
              <a:ext uri="{FF2B5EF4-FFF2-40B4-BE49-F238E27FC236}">
                <a16:creationId xmlns:a16="http://schemas.microsoft.com/office/drawing/2014/main" id="{ECDFC023-CC68-544E-96D9-70364DB21FCE}"/>
              </a:ext>
            </a:extLst>
          </p:cNvPr>
          <p:cNvPicPr>
            <a:picLocks noChangeAspect="1"/>
          </p:cNvPicPr>
          <p:nvPr/>
        </p:nvPicPr>
        <p:blipFill>
          <a:blip r:embed="rId7"/>
          <a:stretch>
            <a:fillRect/>
          </a:stretch>
        </p:blipFill>
        <p:spPr>
          <a:xfrm>
            <a:off x="3355741" y="4275553"/>
            <a:ext cx="3854092" cy="2167927"/>
          </a:xfrm>
          <a:prstGeom prst="rect">
            <a:avLst/>
          </a:prstGeom>
        </p:spPr>
      </p:pic>
    </p:spTree>
    <p:extLst>
      <p:ext uri="{BB962C8B-B14F-4D97-AF65-F5344CB8AC3E}">
        <p14:creationId xmlns:p14="http://schemas.microsoft.com/office/powerpoint/2010/main" val="30739097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pic>
        <p:nvPicPr>
          <p:cNvPr id="12" name="图片 10" descr="QQ图片20160407155618.pn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2729318" y="2115004"/>
            <a:ext cx="3827014" cy="22573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 name="图片 11" descr="QQ图片20160407155636.pn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2564332" y="4762907"/>
            <a:ext cx="4156986" cy="15723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5" name="Rectangle 14"/>
          <p:cNvSpPr/>
          <p:nvPr/>
        </p:nvSpPr>
        <p:spPr>
          <a:xfrm>
            <a:off x="7653182" y="2989984"/>
            <a:ext cx="3347968" cy="877163"/>
          </a:xfrm>
          <a:prstGeom prst="rect">
            <a:avLst/>
          </a:prstGeom>
        </p:spPr>
        <p:txBody>
          <a:bodyPr wrap="square">
            <a:spAutoFit/>
          </a:bodyPr>
          <a:lstStyle/>
          <a:p>
            <a:r>
              <a:rPr lang="en-US" altLang="zh-CN" sz="1700" dirty="0">
                <a:solidFill>
                  <a:schemeClr val="accent3">
                    <a:lumMod val="75000"/>
                  </a:schemeClr>
                </a:solidFill>
                <a:latin typeface="Arial" panose="020B0604020202020204" pitchFamily="34" charset="0"/>
                <a:cs typeface="Arial" panose="020B0604020202020204" pitchFamily="34" charset="0"/>
              </a:rPr>
              <a:t>Gen-set model: BF-M2500HV </a:t>
            </a:r>
          </a:p>
          <a:p>
            <a:r>
              <a:rPr lang="en-US" altLang="zh-CN" sz="1700" dirty="0">
                <a:solidFill>
                  <a:schemeClr val="accent3">
                    <a:lumMod val="75000"/>
                  </a:schemeClr>
                </a:solidFill>
                <a:latin typeface="Arial" panose="020B0604020202020204" pitchFamily="34" charset="0"/>
                <a:cs typeface="Arial" panose="020B0604020202020204" pitchFamily="34" charset="0"/>
              </a:rPr>
              <a:t>Prime power: 2250kVA, 22kV</a:t>
            </a:r>
            <a:endParaRPr lang="en-US" altLang="zh-CN" sz="1700" dirty="0">
              <a:solidFill>
                <a:srgbClr val="77933C"/>
              </a:solidFill>
              <a:latin typeface="Arial" panose="020B0604020202020204" pitchFamily="34" charset="0"/>
              <a:cs typeface="Arial" panose="020B0604020202020204" pitchFamily="34" charset="0"/>
            </a:endParaRPr>
          </a:p>
          <a:p>
            <a:r>
              <a:rPr lang="en-US" altLang="zh-CN" sz="1700" dirty="0">
                <a:solidFill>
                  <a:srgbClr val="77933C"/>
                </a:solidFill>
                <a:latin typeface="Arial" panose="020B0604020202020204" pitchFamily="34" charset="0"/>
                <a:cs typeface="Arial" panose="020B0604020202020204" pitchFamily="34" charset="0"/>
              </a:rPr>
              <a:t>Quantity: 5 units</a:t>
            </a:r>
          </a:p>
        </p:txBody>
      </p:sp>
      <p:sp>
        <p:nvSpPr>
          <p:cNvPr id="16" name="Rectangle 15"/>
          <p:cNvSpPr/>
          <p:nvPr/>
        </p:nvSpPr>
        <p:spPr>
          <a:xfrm>
            <a:off x="7278533" y="4111848"/>
            <a:ext cx="4097265" cy="1893339"/>
          </a:xfrm>
          <a:prstGeom prst="rect">
            <a:avLst/>
          </a:prstGeom>
        </p:spPr>
        <p:txBody>
          <a:bodyPr wrap="square">
            <a:spAutoFit/>
          </a:bodyPr>
          <a:lstStyle/>
          <a:p>
            <a:pPr>
              <a:lnSpc>
                <a:spcPct val="150000"/>
              </a:lnSpc>
            </a:pPr>
            <a:r>
              <a:rPr lang="en-US" altLang="zh-CN" sz="1600" dirty="0">
                <a:solidFill>
                  <a:srgbClr val="000000"/>
                </a:solidFill>
                <a:latin typeface="Times New Roman" panose="02020603050405020304" pitchFamily="18" charset="0"/>
                <a:ea typeface="宋体" charset="0"/>
                <a:cs typeface="Times New Roman" panose="02020603050405020304" pitchFamily="18" charset="0"/>
              </a:rPr>
              <a:t>Baifa provided a Benin customer 5 sets Germany MTU 2250kVA container soundproof diesel gensets, with the whole system boosting to 22kV, used as main power supply on customer’s site</a:t>
            </a:r>
            <a:r>
              <a:rPr lang="en-US" altLang="zh-CN" sz="1600" dirty="0">
                <a:solidFill>
                  <a:srgbClr val="000000"/>
                </a:solidFill>
                <a:latin typeface="Times New Roman" panose="02020603050405020304" pitchFamily="18" charset="0"/>
                <a:cs typeface="Times New Roman" panose="02020603050405020304" pitchFamily="18" charset="0"/>
              </a:rPr>
              <a:t>.</a:t>
            </a:r>
            <a:endParaRPr lang="zh-CN" altLang="en-US" sz="1600" dirty="0">
              <a:solidFill>
                <a:srgbClr val="000000"/>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2564335" y="1396757"/>
            <a:ext cx="6690365"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HIGH-VOLTAGE PRIME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FACTORY</a:t>
            </a:r>
          </a:p>
        </p:txBody>
      </p:sp>
      <p:pic>
        <p:nvPicPr>
          <p:cNvPr id="2" name="Picture 9" descr="展会旗1.psd">
            <a:extLst>
              <a:ext uri="{FF2B5EF4-FFF2-40B4-BE49-F238E27FC236}">
                <a16:creationId xmlns:a16="http://schemas.microsoft.com/office/drawing/2014/main" id="{61934806-DBBA-449F-D1BA-BADFE0E422A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4" name="文本框 3">
            <a:extLst>
              <a:ext uri="{FF2B5EF4-FFF2-40B4-BE49-F238E27FC236}">
                <a16:creationId xmlns:a16="http://schemas.microsoft.com/office/drawing/2014/main" id="{FD05E691-95F2-9C05-8F85-D42A4E057B32}"/>
              </a:ext>
            </a:extLst>
          </p:cNvPr>
          <p:cNvSpPr txBox="1"/>
          <p:nvPr/>
        </p:nvSpPr>
        <p:spPr>
          <a:xfrm>
            <a:off x="7225125" y="2262516"/>
            <a:ext cx="3911981" cy="369332"/>
          </a:xfrm>
          <a:prstGeom prst="rect">
            <a:avLst/>
          </a:prstGeom>
          <a:noFill/>
        </p:spPr>
        <p:txBody>
          <a:bodyPr wrap="square">
            <a:spAutoFit/>
          </a:bodyPr>
          <a:lstStyle/>
          <a:p>
            <a:pPr algn="ctr"/>
            <a:r>
              <a:rPr lang="en-US" altLang="zh-CN" b="1" dirty="0">
                <a:solidFill>
                  <a:schemeClr val="tx1">
                    <a:lumMod val="50000"/>
                    <a:lumOff val="50000"/>
                  </a:schemeClr>
                </a:solidFill>
                <a:latin typeface="Abadi MT Condensed Extra Bold"/>
                <a:ea typeface="宋体" charset="0"/>
                <a:cs typeface="Abadi MT Condensed Extra Bold"/>
              </a:rPr>
              <a:t>2015-2016, INDUSTRIAL ZONE, BENIN</a:t>
            </a:r>
          </a:p>
        </p:txBody>
      </p:sp>
    </p:spTree>
    <p:extLst>
      <p:ext uri="{BB962C8B-B14F-4D97-AF65-F5344CB8AC3E}">
        <p14:creationId xmlns:p14="http://schemas.microsoft.com/office/powerpoint/2010/main" val="33340774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sp>
        <p:nvSpPr>
          <p:cNvPr id="7" name="副标题 2">
            <a:extLst>
              <a:ext uri="{FF2B5EF4-FFF2-40B4-BE49-F238E27FC236}">
                <a16:creationId xmlns:a16="http://schemas.microsoft.com/office/drawing/2014/main" id="{F38D62A0-54A0-174C-BB15-DE645AC82B3F}"/>
              </a:ext>
            </a:extLst>
          </p:cNvPr>
          <p:cNvSpPr txBox="1">
            <a:spLocks/>
          </p:cNvSpPr>
          <p:nvPr/>
        </p:nvSpPr>
        <p:spPr>
          <a:xfrm>
            <a:off x="1369130" y="2897034"/>
            <a:ext cx="2978370" cy="733021"/>
          </a:xfrm>
          <a:prstGeom prst="rect">
            <a:avLst/>
          </a:prstGeom>
        </p:spPr>
        <p:txBody>
          <a:bodyPr vert="horz" lIns="91440" tIns="45720" rIns="91440" bIns="45720" rtlCol="0">
            <a:noAutofit/>
          </a:bodyPr>
          <a:lstStyle/>
          <a:p>
            <a:pPr algn="ctr">
              <a:spcBef>
                <a:spcPct val="20000"/>
              </a:spcBef>
              <a:defRPr/>
            </a:pPr>
            <a:r>
              <a:rPr lang="en-US" altLang="zh-CN" b="1" dirty="0">
                <a:solidFill>
                  <a:schemeClr val="tx1">
                    <a:lumMod val="50000"/>
                    <a:lumOff val="50000"/>
                  </a:schemeClr>
                </a:solidFill>
                <a:latin typeface="Abadi MT Condensed Extra Bold" panose="020B0306030101010103" pitchFamily="34" charset="77"/>
                <a:ea typeface="方正黑体_GBK" pitchFamily="65" charset="-122"/>
                <a:cs typeface="Abadi MT Condensed Extra Bold"/>
              </a:rPr>
              <a:t>2023,</a:t>
            </a:r>
            <a:r>
              <a:rPr lang="en-AU" altLang="zh-CN" b="1" dirty="0">
                <a:solidFill>
                  <a:schemeClr val="tx1">
                    <a:lumMod val="50000"/>
                    <a:lumOff val="50000"/>
                  </a:schemeClr>
                </a:solidFill>
                <a:latin typeface="Abadi MT Condensed Extra Bold" panose="020B0306030101010103" pitchFamily="34" charset="77"/>
                <a:ea typeface="方正黑体_GBK" pitchFamily="65" charset="-122"/>
                <a:cs typeface="Abadi MT Condensed Extra Bold"/>
              </a:rPr>
              <a:t> GLASS FACTORY, ANHUI PROVINCE, CHINA</a:t>
            </a:r>
          </a:p>
        </p:txBody>
      </p:sp>
      <p:sp>
        <p:nvSpPr>
          <p:cNvPr id="8" name="副标题 2">
            <a:extLst>
              <a:ext uri="{FF2B5EF4-FFF2-40B4-BE49-F238E27FC236}">
                <a16:creationId xmlns:a16="http://schemas.microsoft.com/office/drawing/2014/main" id="{28B8C06D-AFF5-4349-B350-597DEA5F201A}"/>
              </a:ext>
            </a:extLst>
          </p:cNvPr>
          <p:cNvSpPr txBox="1">
            <a:spLocks/>
          </p:cNvSpPr>
          <p:nvPr/>
        </p:nvSpPr>
        <p:spPr>
          <a:xfrm>
            <a:off x="1222425" y="3930246"/>
            <a:ext cx="3603314" cy="95133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spcBef>
                <a:spcPts val="0"/>
              </a:spcBef>
            </a:pPr>
            <a:r>
              <a:rPr lang="en-US" altLang="zh-CN" sz="1700" dirty="0">
                <a:solidFill>
                  <a:schemeClr val="accent3">
                    <a:lumMod val="75000"/>
                  </a:schemeClr>
                </a:solidFill>
                <a:latin typeface="Arial" panose="020B0604020202020204" pitchFamily="34" charset="0"/>
                <a:cs typeface="Arial" panose="020B0604020202020204" pitchFamily="34" charset="0"/>
              </a:rPr>
              <a:t>Gen-set model: BF-SM2250-HV Standby power: 2250kVA, 10.5kV</a:t>
            </a:r>
            <a:endParaRPr lang="en-US" altLang="zh-CN" sz="1700" dirty="0">
              <a:solidFill>
                <a:srgbClr val="77933C"/>
              </a:solidFill>
              <a:latin typeface="Arial" panose="020B0604020202020204" pitchFamily="34" charset="0"/>
              <a:cs typeface="Arial" panose="020B0604020202020204" pitchFamily="34" charset="0"/>
            </a:endParaRPr>
          </a:p>
          <a:p>
            <a:pPr algn="l">
              <a:spcBef>
                <a:spcPts val="0"/>
              </a:spcBef>
            </a:pPr>
            <a:r>
              <a:rPr lang="en-US" altLang="zh-CN" sz="1700" dirty="0">
                <a:solidFill>
                  <a:srgbClr val="77933C"/>
                </a:solidFill>
                <a:latin typeface="Arial" panose="020B0604020202020204" pitchFamily="34" charset="0"/>
                <a:cs typeface="Arial" panose="020B0604020202020204" pitchFamily="34" charset="0"/>
              </a:rPr>
              <a:t>Quantity: 6 units</a:t>
            </a:r>
          </a:p>
        </p:txBody>
      </p:sp>
      <p:pic>
        <p:nvPicPr>
          <p:cNvPr id="5" name="Picture 4">
            <a:extLst>
              <a:ext uri="{FF2B5EF4-FFF2-40B4-BE49-F238E27FC236}">
                <a16:creationId xmlns:a16="http://schemas.microsoft.com/office/drawing/2014/main" id="{F47948A9-A208-6942-996D-29A89BFBB5B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25739" y="2008595"/>
            <a:ext cx="7057264" cy="4593784"/>
          </a:xfrm>
          <a:prstGeom prst="rect">
            <a:avLst/>
          </a:prstGeom>
        </p:spPr>
      </p:pic>
      <p:sp>
        <p:nvSpPr>
          <p:cNvPr id="11" name="Rectangle 10"/>
          <p:cNvSpPr/>
          <p:nvPr/>
        </p:nvSpPr>
        <p:spPr>
          <a:xfrm>
            <a:off x="2564335" y="1396757"/>
            <a:ext cx="6690365"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ENTERPRISE EMERGENCY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GLASS FACTORY</a:t>
            </a:r>
          </a:p>
        </p:txBody>
      </p:sp>
      <p:pic>
        <p:nvPicPr>
          <p:cNvPr id="2" name="Picture 9" descr="展会旗1.psd">
            <a:extLst>
              <a:ext uri="{FF2B5EF4-FFF2-40B4-BE49-F238E27FC236}">
                <a16:creationId xmlns:a16="http://schemas.microsoft.com/office/drawing/2014/main" id="{595BE5BA-DB1E-362D-DD40-C70B78AFD13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Tree>
    <p:extLst>
      <p:ext uri="{BB962C8B-B14F-4D97-AF65-F5344CB8AC3E}">
        <p14:creationId xmlns:p14="http://schemas.microsoft.com/office/powerpoint/2010/main" val="26096459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5006E-5D75-8492-150F-F9A5F3CC682C}"/>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474E0775-4AD6-CE8B-CC1A-4F3FBFBD10C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sp>
        <p:nvSpPr>
          <p:cNvPr id="7" name="副标题 2">
            <a:extLst>
              <a:ext uri="{FF2B5EF4-FFF2-40B4-BE49-F238E27FC236}">
                <a16:creationId xmlns:a16="http://schemas.microsoft.com/office/drawing/2014/main" id="{8A511298-7902-6B4E-28FE-736F624A3C62}"/>
              </a:ext>
            </a:extLst>
          </p:cNvPr>
          <p:cNvSpPr txBox="1">
            <a:spLocks/>
          </p:cNvSpPr>
          <p:nvPr/>
        </p:nvSpPr>
        <p:spPr>
          <a:xfrm>
            <a:off x="2688441" y="2264702"/>
            <a:ext cx="3221076" cy="684059"/>
          </a:xfrm>
          <a:prstGeom prst="rect">
            <a:avLst/>
          </a:prstGeom>
        </p:spPr>
        <p:txBody>
          <a:bodyPr vert="horz" lIns="91440" tIns="45720" rIns="91440" bIns="45720" rtlCol="0">
            <a:noAutofit/>
          </a:bodyPr>
          <a:lstStyle/>
          <a:p>
            <a:pPr algn="ctr">
              <a:spcBef>
                <a:spcPct val="20000"/>
              </a:spcBef>
              <a:defRPr/>
            </a:pPr>
            <a:r>
              <a:rPr lang="en-US" altLang="zh-CN" b="1" dirty="0">
                <a:solidFill>
                  <a:schemeClr val="tx1">
                    <a:lumMod val="50000"/>
                    <a:lumOff val="50000"/>
                  </a:schemeClr>
                </a:solidFill>
                <a:latin typeface="Abadi MT Condensed Extra Bold" panose="020B0306030101010103" pitchFamily="34" charset="77"/>
                <a:ea typeface="方正黑体_GBK" pitchFamily="65" charset="-122"/>
                <a:cs typeface="Abadi MT Condensed Extra Bold"/>
              </a:rPr>
              <a:t>CHONGQING WANGUO SEMICONDUCTOR</a:t>
            </a:r>
            <a:r>
              <a:rPr lang="en-AU" altLang="zh-CN" b="1" dirty="0">
                <a:solidFill>
                  <a:schemeClr val="tx1">
                    <a:lumMod val="50000"/>
                    <a:lumOff val="50000"/>
                  </a:schemeClr>
                </a:solidFill>
                <a:latin typeface="Abadi MT Condensed Extra Bold" panose="020B0306030101010103" pitchFamily="34" charset="77"/>
                <a:ea typeface="方正黑体_GBK" pitchFamily="65" charset="-122"/>
                <a:cs typeface="Abadi MT Condensed Extra Bold"/>
              </a:rPr>
              <a:t>, CHINA</a:t>
            </a:r>
          </a:p>
        </p:txBody>
      </p:sp>
      <p:sp>
        <p:nvSpPr>
          <p:cNvPr id="11" name="Rectangle 10">
            <a:extLst>
              <a:ext uri="{FF2B5EF4-FFF2-40B4-BE49-F238E27FC236}">
                <a16:creationId xmlns:a16="http://schemas.microsoft.com/office/drawing/2014/main" id="{04AA5828-3A08-EAC9-FAAB-D3D45B7032A6}"/>
              </a:ext>
            </a:extLst>
          </p:cNvPr>
          <p:cNvSpPr/>
          <p:nvPr/>
        </p:nvSpPr>
        <p:spPr>
          <a:xfrm>
            <a:off x="2564335" y="1396757"/>
            <a:ext cx="6690365"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ENTERPRISE EMERGENCY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SEMICONDUCTOR FACTORY</a:t>
            </a:r>
          </a:p>
        </p:txBody>
      </p:sp>
      <p:pic>
        <p:nvPicPr>
          <p:cNvPr id="2" name="Picture 9" descr="展会旗1.psd">
            <a:extLst>
              <a:ext uri="{FF2B5EF4-FFF2-40B4-BE49-F238E27FC236}">
                <a16:creationId xmlns:a16="http://schemas.microsoft.com/office/drawing/2014/main" id="{DDE732D5-197B-ABA8-8713-53AEDC854D5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9" name="副标题 2">
            <a:extLst>
              <a:ext uri="{FF2B5EF4-FFF2-40B4-BE49-F238E27FC236}">
                <a16:creationId xmlns:a16="http://schemas.microsoft.com/office/drawing/2014/main" id="{7613D1EF-FF2B-D535-128F-A5B3754FD544}"/>
              </a:ext>
            </a:extLst>
          </p:cNvPr>
          <p:cNvSpPr txBox="1">
            <a:spLocks/>
          </p:cNvSpPr>
          <p:nvPr/>
        </p:nvSpPr>
        <p:spPr>
          <a:xfrm>
            <a:off x="2688441" y="3277144"/>
            <a:ext cx="3603314" cy="95133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spcBef>
                <a:spcPts val="0"/>
              </a:spcBef>
            </a:pPr>
            <a:r>
              <a:rPr lang="en-US" altLang="zh-CN" sz="1700" dirty="0">
                <a:solidFill>
                  <a:schemeClr val="accent3">
                    <a:lumMod val="75000"/>
                  </a:schemeClr>
                </a:solidFill>
                <a:latin typeface="Arial" panose="020B0604020202020204" pitchFamily="34" charset="0"/>
                <a:cs typeface="Arial" panose="020B0604020202020204" pitchFamily="34" charset="0"/>
              </a:rPr>
              <a:t>Gen-set model: BF-SM2250HV Standby power: 1875kVA, 10.5kV</a:t>
            </a:r>
            <a:endParaRPr lang="en-US" altLang="zh-CN" sz="1700" dirty="0">
              <a:solidFill>
                <a:srgbClr val="77933C"/>
              </a:solidFill>
              <a:latin typeface="Arial" panose="020B0604020202020204" pitchFamily="34" charset="0"/>
              <a:cs typeface="Arial" panose="020B0604020202020204" pitchFamily="34" charset="0"/>
            </a:endParaRPr>
          </a:p>
          <a:p>
            <a:pPr algn="l">
              <a:spcBef>
                <a:spcPts val="0"/>
              </a:spcBef>
            </a:pPr>
            <a:r>
              <a:rPr lang="en-US" altLang="zh-CN" sz="1700" dirty="0">
                <a:solidFill>
                  <a:srgbClr val="77933C"/>
                </a:solidFill>
                <a:latin typeface="Arial" panose="020B0604020202020204" pitchFamily="34" charset="0"/>
                <a:cs typeface="Arial" panose="020B0604020202020204" pitchFamily="34" charset="0"/>
              </a:rPr>
              <a:t>Quantity: 2 units + 1 unit</a:t>
            </a:r>
          </a:p>
        </p:txBody>
      </p:sp>
      <p:pic>
        <p:nvPicPr>
          <p:cNvPr id="3" name="图片 8">
            <a:extLst>
              <a:ext uri="{FF2B5EF4-FFF2-40B4-BE49-F238E27FC236}">
                <a16:creationId xmlns:a16="http://schemas.microsoft.com/office/drawing/2014/main" id="{4C5DFE98-B655-4BD2-1D34-1DF0842B18C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755679" y="1991953"/>
            <a:ext cx="4242448" cy="2384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7">
            <a:extLst>
              <a:ext uri="{FF2B5EF4-FFF2-40B4-BE49-F238E27FC236}">
                <a16:creationId xmlns:a16="http://schemas.microsoft.com/office/drawing/2014/main" id="{2A2A4128-3BFF-C960-DB70-A010DA2661B2}"/>
              </a:ext>
            </a:extLst>
          </p:cNvPr>
          <p:cNvSpPr txBox="1"/>
          <p:nvPr/>
        </p:nvSpPr>
        <p:spPr>
          <a:xfrm>
            <a:off x="1803400" y="4556864"/>
            <a:ext cx="10132302" cy="1815882"/>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Chongqing </a:t>
            </a:r>
            <a:r>
              <a:rPr lang="en-US" sz="1600" dirty="0" err="1">
                <a:latin typeface="Times New Roman" panose="02020603050405020304" pitchFamily="18" charset="0"/>
                <a:cs typeface="Times New Roman" panose="02020603050405020304" pitchFamily="18" charset="0"/>
              </a:rPr>
              <a:t>Wanguo</a:t>
            </a:r>
            <a:r>
              <a:rPr lang="en-US" sz="1600" dirty="0">
                <a:latin typeface="Times New Roman" panose="02020603050405020304" pitchFamily="18" charset="0"/>
                <a:cs typeface="Times New Roman" panose="02020603050405020304" pitchFamily="18" charset="0"/>
              </a:rPr>
              <a:t> Semiconductor Technology Co., Ltd. is a globally leading power semiconductor enterprise. As the first semiconductor manufacturer in Chongqing to integrate chip manufacturing, packaging, and testing, its 12-inch power semiconductor chip manufacturing and packaging &amp; testing base project is primarily engaged in the product design and manufacturing of power semiconductor devices.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accompanying image shows the two sets of 1875kVA, 10.5kV diesel generator sets configured for this project as backup power.</a:t>
            </a:r>
          </a:p>
        </p:txBody>
      </p:sp>
    </p:spTree>
    <p:extLst>
      <p:ext uri="{BB962C8B-B14F-4D97-AF65-F5344CB8AC3E}">
        <p14:creationId xmlns:p14="http://schemas.microsoft.com/office/powerpoint/2010/main" val="42743804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IMG_4403.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88336" y="0"/>
            <a:ext cx="7503664" cy="6858000"/>
          </a:xfrm>
          <a:prstGeom prst="rect">
            <a:avLst/>
          </a:prstGeom>
        </p:spPr>
      </p:pic>
      <p:pic>
        <p:nvPicPr>
          <p:cNvPr id="2" name="Picture 1" descr="BG2 BF2026-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0"/>
            <a:ext cx="10628923" cy="6858000"/>
          </a:xfrm>
          <a:prstGeom prst="rect">
            <a:avLst/>
          </a:prstGeom>
        </p:spPr>
      </p:pic>
      <p:sp>
        <p:nvSpPr>
          <p:cNvPr id="7" name="TextBox 6"/>
          <p:cNvSpPr txBox="1"/>
          <p:nvPr/>
        </p:nvSpPr>
        <p:spPr>
          <a:xfrm>
            <a:off x="301076" y="280538"/>
            <a:ext cx="6234168" cy="5877571"/>
          </a:xfrm>
          <a:prstGeom prst="rect">
            <a:avLst/>
          </a:prstGeom>
          <a:noFill/>
        </p:spPr>
        <p:txBody>
          <a:bodyPr wrap="square" rtlCol="0">
            <a:spAutoFit/>
          </a:bodyPr>
          <a:lstStyle/>
          <a:p>
            <a:r>
              <a:rPr lang="en-US" sz="1600" dirty="0">
                <a:solidFill>
                  <a:schemeClr val="bg1">
                    <a:lumMod val="95000"/>
                  </a:schemeClr>
                </a:solidFill>
                <a:latin typeface="Arial"/>
                <a:cs typeface="Arial"/>
              </a:rPr>
              <a:t>Our </a:t>
            </a:r>
            <a:r>
              <a:rPr lang="en-US" sz="1600" dirty="0">
                <a:solidFill>
                  <a:srgbClr val="FFFFFF"/>
                </a:solidFill>
                <a:latin typeface="DIN Condensed Bold"/>
                <a:cs typeface="DIN Condensed Bold"/>
              </a:rPr>
              <a:t>MISSION </a:t>
            </a:r>
            <a:r>
              <a:rPr lang="en-US" sz="2400" dirty="0">
                <a:solidFill>
                  <a:srgbClr val="FFFFFF"/>
                </a:solidFill>
                <a:latin typeface="DIN Condensed Bold"/>
                <a:cs typeface="DIN Condensed Bold"/>
              </a:rPr>
              <a:t>ARS</a:t>
            </a:r>
            <a:r>
              <a:rPr lang="en-US" sz="1600" dirty="0">
                <a:solidFill>
                  <a:srgbClr val="FFFFFF"/>
                </a:solidFill>
                <a:latin typeface="DIN Condensed Bold"/>
                <a:cs typeface="DIN Condensed Bold"/>
              </a:rPr>
              <a:t> </a:t>
            </a:r>
            <a:r>
              <a:rPr lang="en-US" sz="1600" dirty="0">
                <a:solidFill>
                  <a:schemeClr val="bg1">
                    <a:lumMod val="95000"/>
                  </a:schemeClr>
                </a:solidFill>
                <a:latin typeface="Arial"/>
                <a:cs typeface="Arial"/>
              </a:rPr>
              <a:t>is to deliver </a:t>
            </a:r>
          </a:p>
          <a:p>
            <a:endParaRPr lang="en-US" sz="1600" dirty="0">
              <a:solidFill>
                <a:schemeClr val="bg1">
                  <a:lumMod val="95000"/>
                </a:schemeClr>
              </a:solidFill>
              <a:latin typeface="Avenir Next Condensed Demi Bold"/>
              <a:cs typeface="Avenir Next Condensed Demi Bold"/>
            </a:endParaRPr>
          </a:p>
          <a:p>
            <a:r>
              <a:rPr lang="en-US" sz="1600" dirty="0">
                <a:solidFill>
                  <a:srgbClr val="FFFFFF"/>
                </a:solidFill>
                <a:latin typeface="DIN Condensed Bold"/>
                <a:cs typeface="DIN Condensed Bold"/>
              </a:rPr>
              <a:t>ACCESSIBLE, RELIABLE &amp; SUSTAINABLE</a:t>
            </a:r>
          </a:p>
          <a:p>
            <a:r>
              <a:rPr lang="en-AU" altLang="zh-CN" sz="1333" dirty="0">
                <a:solidFill>
                  <a:schemeClr val="bg1">
                    <a:lumMod val="95000"/>
                  </a:schemeClr>
                </a:solidFill>
                <a:latin typeface="Avenir Next Condensed Medium"/>
                <a:cs typeface="Avenir Next Condensed Medium"/>
              </a:rPr>
              <a:t>‘</a:t>
            </a:r>
            <a:r>
              <a:rPr lang="en-US" altLang="zh-CN" sz="1333" dirty="0">
                <a:solidFill>
                  <a:schemeClr val="bg1">
                    <a:lumMod val="95000"/>
                  </a:schemeClr>
                </a:solidFill>
                <a:latin typeface="Avenir Next Condensed Medium"/>
                <a:cs typeface="Avenir Next Condensed Medium"/>
              </a:rPr>
              <a:t>ONE STOP’ comprehensive </a:t>
            </a:r>
            <a:r>
              <a:rPr lang="en-US" sz="1333" dirty="0">
                <a:solidFill>
                  <a:schemeClr val="bg1">
                    <a:lumMod val="95000"/>
                  </a:schemeClr>
                </a:solidFill>
                <a:latin typeface="Avenir Next Condensed Medium"/>
                <a:cs typeface="Avenir Next Condensed Medium"/>
              </a:rPr>
              <a:t>power generation anywhere on our planet together with our extensive global network.</a:t>
            </a:r>
          </a:p>
          <a:p>
            <a:endParaRPr lang="en-US" sz="1600" dirty="0">
              <a:solidFill>
                <a:schemeClr val="bg1">
                  <a:lumMod val="95000"/>
                </a:schemeClr>
              </a:solidFill>
              <a:latin typeface="Arial"/>
              <a:cs typeface="Arial"/>
            </a:endParaRPr>
          </a:p>
          <a:p>
            <a:r>
              <a:rPr lang="en-US" sz="2400" dirty="0">
                <a:solidFill>
                  <a:srgbClr val="FFFFFF"/>
                </a:solidFill>
                <a:latin typeface="DIN Condensed Bold"/>
                <a:cs typeface="DIN Condensed Bold"/>
              </a:rPr>
              <a:t>A</a:t>
            </a:r>
            <a:r>
              <a:rPr lang="en-US" sz="1600" dirty="0">
                <a:solidFill>
                  <a:srgbClr val="FFFFFF"/>
                </a:solidFill>
                <a:latin typeface="DIN Condensed Bold"/>
                <a:cs typeface="DIN Condensed Bold"/>
              </a:rPr>
              <a:t>CCESSIBLE</a:t>
            </a:r>
          </a:p>
          <a:p>
            <a:r>
              <a:rPr lang="en-US" sz="1333" dirty="0">
                <a:solidFill>
                  <a:schemeClr val="bg1">
                    <a:lumMod val="95000"/>
                  </a:schemeClr>
                </a:solidFill>
                <a:latin typeface="Avenir Next Condensed Bold"/>
                <a:cs typeface="Avenir Next Condensed Bold"/>
              </a:rPr>
              <a:t>We are committed to </a:t>
            </a:r>
          </a:p>
          <a:p>
            <a:r>
              <a:rPr lang="en-US" sz="1333" dirty="0">
                <a:solidFill>
                  <a:schemeClr val="bg1">
                    <a:lumMod val="95000"/>
                  </a:schemeClr>
                </a:solidFill>
                <a:latin typeface="Avenir Next Condensed Bold"/>
                <a:cs typeface="Avenir Next Condensed Bold"/>
              </a:rPr>
              <a:t>enhancing efficiency of management, production &amp; service, </a:t>
            </a:r>
          </a:p>
          <a:p>
            <a:r>
              <a:rPr lang="en-US" sz="1333" dirty="0">
                <a:solidFill>
                  <a:schemeClr val="bg1">
                    <a:lumMod val="95000"/>
                  </a:schemeClr>
                </a:solidFill>
                <a:latin typeface="Avenir Next Condensed Bold"/>
                <a:cs typeface="Avenir Next Condensed Bold"/>
              </a:rPr>
              <a:t>aiming to reduce capital and operational expenditures</a:t>
            </a:r>
          </a:p>
          <a:p>
            <a:r>
              <a:rPr lang="en-US" sz="1333" dirty="0">
                <a:solidFill>
                  <a:schemeClr val="bg1">
                    <a:lumMod val="95000"/>
                  </a:schemeClr>
                </a:solidFill>
                <a:latin typeface="Avenir Next Condensed Bold"/>
                <a:cs typeface="Avenir Next Condensed Bold"/>
              </a:rPr>
              <a:t>associated with owning BF power generators. </a:t>
            </a:r>
          </a:p>
          <a:p>
            <a:endParaRPr lang="en-US" sz="1600" dirty="0">
              <a:solidFill>
                <a:schemeClr val="bg1">
                  <a:lumMod val="95000"/>
                </a:schemeClr>
              </a:solidFill>
              <a:latin typeface="Arial"/>
              <a:cs typeface="Arial"/>
            </a:endParaRPr>
          </a:p>
          <a:p>
            <a:r>
              <a:rPr lang="en-US" sz="2400" dirty="0">
                <a:solidFill>
                  <a:srgbClr val="FFFFFF"/>
                </a:solidFill>
                <a:latin typeface="DIN Condensed Bold"/>
                <a:cs typeface="DIN Condensed Bold"/>
              </a:rPr>
              <a:t>R</a:t>
            </a:r>
            <a:r>
              <a:rPr lang="en-US" sz="1600" dirty="0">
                <a:solidFill>
                  <a:srgbClr val="FFFFFF"/>
                </a:solidFill>
                <a:latin typeface="DIN Condensed Bold"/>
                <a:cs typeface="DIN Condensed Bold"/>
              </a:rPr>
              <a:t>ELIABLE</a:t>
            </a:r>
          </a:p>
          <a:p>
            <a:r>
              <a:rPr lang="en-US" sz="1333" dirty="0">
                <a:solidFill>
                  <a:schemeClr val="bg1">
                    <a:lumMod val="95000"/>
                  </a:schemeClr>
                </a:solidFill>
                <a:latin typeface="Avenir Next Condensed Bold"/>
                <a:cs typeface="Avenir Next Condensed Bold"/>
              </a:rPr>
              <a:t>We are committed to </a:t>
            </a:r>
          </a:p>
          <a:p>
            <a:r>
              <a:rPr lang="en-US" sz="1333" dirty="0">
                <a:solidFill>
                  <a:schemeClr val="bg1">
                    <a:lumMod val="95000"/>
                  </a:schemeClr>
                </a:solidFill>
                <a:latin typeface="Avenir Next Condensed Bold"/>
                <a:cs typeface="Avenir Next Condensed Bold"/>
              </a:rPr>
              <a:t>continuing innovating for solutions, and</a:t>
            </a:r>
          </a:p>
          <a:p>
            <a:r>
              <a:rPr lang="en-US" sz="1333" dirty="0">
                <a:solidFill>
                  <a:schemeClr val="bg1">
                    <a:lumMod val="95000"/>
                  </a:schemeClr>
                </a:solidFill>
                <a:latin typeface="Avenir Next Condensed Bold"/>
                <a:cs typeface="Avenir Next Condensed Bold"/>
              </a:rPr>
              <a:t>strive to maximize generator capabilities &amp; flexibilities to adapt to diversified applications &amp; environments.</a:t>
            </a:r>
          </a:p>
          <a:p>
            <a:endParaRPr lang="en-US" sz="1600" dirty="0">
              <a:solidFill>
                <a:schemeClr val="bg1">
                  <a:lumMod val="95000"/>
                </a:schemeClr>
              </a:solidFill>
              <a:latin typeface="Arial"/>
              <a:cs typeface="Arial"/>
            </a:endParaRPr>
          </a:p>
          <a:p>
            <a:r>
              <a:rPr lang="en-US" sz="2400" dirty="0">
                <a:solidFill>
                  <a:srgbClr val="FFFFFF"/>
                </a:solidFill>
                <a:latin typeface="DIN Condensed Bold"/>
                <a:cs typeface="DIN Condensed Bold"/>
              </a:rPr>
              <a:t>S</a:t>
            </a:r>
            <a:r>
              <a:rPr lang="en-US" sz="1600" dirty="0">
                <a:solidFill>
                  <a:srgbClr val="FFFFFF"/>
                </a:solidFill>
                <a:latin typeface="DIN Condensed Bold"/>
                <a:cs typeface="DIN Condensed Bold"/>
              </a:rPr>
              <a:t>USTAINABLE</a:t>
            </a:r>
          </a:p>
          <a:p>
            <a:r>
              <a:rPr lang="en-US" sz="1333" dirty="0">
                <a:solidFill>
                  <a:schemeClr val="bg1">
                    <a:lumMod val="95000"/>
                  </a:schemeClr>
                </a:solidFill>
                <a:latin typeface="Avenir Next Condensed Bold"/>
                <a:cs typeface="Avenir Next Condensed Bold"/>
              </a:rPr>
              <a:t>Integrating leading technologies to </a:t>
            </a:r>
          </a:p>
          <a:p>
            <a:r>
              <a:rPr lang="en-US" sz="1333" dirty="0">
                <a:solidFill>
                  <a:schemeClr val="bg1">
                    <a:lumMod val="95000"/>
                  </a:schemeClr>
                </a:solidFill>
                <a:latin typeface="Avenir Next Condensed Bold"/>
                <a:cs typeface="Avenir Next Condensed Bold"/>
              </a:rPr>
              <a:t>minimize energy consumption and </a:t>
            </a:r>
            <a:r>
              <a:rPr lang="en-US" sz="1333" dirty="0" err="1">
                <a:solidFill>
                  <a:schemeClr val="bg1">
                    <a:lumMod val="95000"/>
                  </a:schemeClr>
                </a:solidFill>
                <a:latin typeface="Avenir Next Condensed Bold"/>
                <a:cs typeface="Avenir Next Condensed Bold"/>
              </a:rPr>
              <a:t>COx</a:t>
            </a:r>
            <a:r>
              <a:rPr lang="en-US" sz="1333" dirty="0">
                <a:solidFill>
                  <a:schemeClr val="bg1">
                    <a:lumMod val="95000"/>
                  </a:schemeClr>
                </a:solidFill>
                <a:latin typeface="Avenir Next Condensed Bold"/>
                <a:cs typeface="Avenir Next Condensed Bold"/>
              </a:rPr>
              <a:t>/</a:t>
            </a:r>
            <a:r>
              <a:rPr lang="en-US" sz="1333" dirty="0" err="1">
                <a:solidFill>
                  <a:schemeClr val="bg1">
                    <a:lumMod val="95000"/>
                  </a:schemeClr>
                </a:solidFill>
                <a:latin typeface="Avenir Next Condensed Bold"/>
                <a:cs typeface="Avenir Next Condensed Bold"/>
              </a:rPr>
              <a:t>NOx</a:t>
            </a:r>
            <a:r>
              <a:rPr lang="en-US" sz="1333" dirty="0">
                <a:solidFill>
                  <a:schemeClr val="bg1">
                    <a:lumMod val="95000"/>
                  </a:schemeClr>
                </a:solidFill>
                <a:latin typeface="Avenir Next Condensed Bold"/>
                <a:cs typeface="Avenir Next Condensed Bold"/>
              </a:rPr>
              <a:t> emissions </a:t>
            </a:r>
          </a:p>
          <a:p>
            <a:r>
              <a:rPr lang="en-US" sz="1333" dirty="0">
                <a:solidFill>
                  <a:schemeClr val="bg1">
                    <a:lumMod val="95000"/>
                  </a:schemeClr>
                </a:solidFill>
                <a:latin typeface="Avenir Next Condensed Bold"/>
                <a:cs typeface="Avenir Next Condensed Bold"/>
              </a:rPr>
              <a:t>for every kilowatt-hour produced from our product, </a:t>
            </a:r>
          </a:p>
          <a:p>
            <a:r>
              <a:rPr lang="en-US" sz="1333" dirty="0">
                <a:solidFill>
                  <a:schemeClr val="bg1">
                    <a:lumMod val="95000"/>
                  </a:schemeClr>
                </a:solidFill>
                <a:latin typeface="Avenir Next Condensed Bold"/>
                <a:cs typeface="Avenir Next Condensed Bold"/>
              </a:rPr>
              <a:t>safeguarding our precious natural environment.</a:t>
            </a:r>
          </a:p>
        </p:txBody>
      </p:sp>
      <p:sp>
        <p:nvSpPr>
          <p:cNvPr id="5" name="TextBox 4">
            <a:extLst>
              <a:ext uri="{FF2B5EF4-FFF2-40B4-BE49-F238E27FC236}">
                <a16:creationId xmlns:a16="http://schemas.microsoft.com/office/drawing/2014/main" id="{7D3F0422-8A44-7547-B01F-17E372DE7C5D}"/>
              </a:ext>
            </a:extLst>
          </p:cNvPr>
          <p:cNvSpPr txBox="1"/>
          <p:nvPr/>
        </p:nvSpPr>
        <p:spPr>
          <a:xfrm>
            <a:off x="301076" y="6110309"/>
            <a:ext cx="2633229" cy="461665"/>
          </a:xfrm>
          <a:prstGeom prst="rect">
            <a:avLst/>
          </a:prstGeom>
          <a:noFill/>
        </p:spPr>
        <p:txBody>
          <a:bodyPr wrap="square" rtlCol="0">
            <a:spAutoFit/>
          </a:bodyPr>
          <a:lstStyle/>
          <a:p>
            <a:r>
              <a:rPr lang="en-US" sz="2400" dirty="0">
                <a:solidFill>
                  <a:schemeClr val="bg1">
                    <a:lumMod val="75000"/>
                  </a:schemeClr>
                </a:solidFill>
                <a:latin typeface="Abadi MT Condensed Extra Bold"/>
                <a:cs typeface="Abadi MT Condensed Extra Bold"/>
              </a:rPr>
              <a:t>OUR MISSION ARS</a:t>
            </a:r>
          </a:p>
        </p:txBody>
      </p:sp>
      <p:cxnSp>
        <p:nvCxnSpPr>
          <p:cNvPr id="6" name="Straight Connector 5">
            <a:extLst>
              <a:ext uri="{FF2B5EF4-FFF2-40B4-BE49-F238E27FC236}">
                <a16:creationId xmlns:a16="http://schemas.microsoft.com/office/drawing/2014/main" id="{44143894-DC13-F44B-9E02-803D7A75BCD0}"/>
              </a:ext>
            </a:extLst>
          </p:cNvPr>
          <p:cNvCxnSpPr/>
          <p:nvPr/>
        </p:nvCxnSpPr>
        <p:spPr>
          <a:xfrm flipH="1">
            <a:off x="961006" y="6559146"/>
            <a:ext cx="5773132" cy="12828"/>
          </a:xfrm>
          <a:prstGeom prst="line">
            <a:avLst/>
          </a:prstGeom>
          <a:ln>
            <a:gradFill flip="none" rotWithShape="1">
              <a:gsLst>
                <a:gs pos="0">
                  <a:srgbClr val="62A234"/>
                </a:gs>
                <a:gs pos="100000">
                  <a:srgbClr val="FFFFFF"/>
                </a:gs>
              </a:gsLst>
              <a:lin ang="0" scaled="1"/>
              <a:tileRect/>
            </a:gradFill>
          </a:ln>
          <a:effectLst/>
        </p:spPr>
        <p:style>
          <a:lnRef idx="2">
            <a:schemeClr val="accent1"/>
          </a:lnRef>
          <a:fillRef idx="0">
            <a:schemeClr val="accent1"/>
          </a:fillRef>
          <a:effectRef idx="1">
            <a:schemeClr val="accent1"/>
          </a:effectRef>
          <a:fontRef idx="minor">
            <a:schemeClr val="tx1"/>
          </a:fontRef>
        </p:style>
      </p:cxnSp>
      <p:pic>
        <p:nvPicPr>
          <p:cNvPr id="8" name="Picture 2" descr="C:\Users\Administrator.SC-201903181053\Desktop\资源 6@4x.png">
            <a:extLst>
              <a:ext uri="{FF2B5EF4-FFF2-40B4-BE49-F238E27FC236}">
                <a16:creationId xmlns:a16="http://schemas.microsoft.com/office/drawing/2014/main" id="{828A2982-E476-0F44-A6CD-D6C6A82BF0DA}"/>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563170" y="5069798"/>
            <a:ext cx="1358005" cy="1425791"/>
          </a:xfrm>
          <a:prstGeom prst="rect">
            <a:avLst/>
          </a:prstGeom>
          <a:noFill/>
        </p:spPr>
      </p:pic>
    </p:spTree>
    <p:extLst>
      <p:ext uri="{BB962C8B-B14F-4D97-AF65-F5344CB8AC3E}">
        <p14:creationId xmlns:p14="http://schemas.microsoft.com/office/powerpoint/2010/main" val="344047410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B2412-680C-7CA8-22A2-9D07C60A724F}"/>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413B9EF4-F4C2-9927-D396-071CEB5223C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sp>
        <p:nvSpPr>
          <p:cNvPr id="7" name="副标题 2">
            <a:extLst>
              <a:ext uri="{FF2B5EF4-FFF2-40B4-BE49-F238E27FC236}">
                <a16:creationId xmlns:a16="http://schemas.microsoft.com/office/drawing/2014/main" id="{FA008406-6A30-4627-9A10-F22677CDB39E}"/>
              </a:ext>
            </a:extLst>
          </p:cNvPr>
          <p:cNvSpPr txBox="1">
            <a:spLocks/>
          </p:cNvSpPr>
          <p:nvPr/>
        </p:nvSpPr>
        <p:spPr>
          <a:xfrm>
            <a:off x="2438400" y="2676873"/>
            <a:ext cx="3613149" cy="427222"/>
          </a:xfrm>
          <a:prstGeom prst="rect">
            <a:avLst/>
          </a:prstGeom>
        </p:spPr>
        <p:txBody>
          <a:bodyPr vert="horz" lIns="91440" tIns="45720" rIns="91440" bIns="45720" rtlCol="0">
            <a:noAutofit/>
          </a:bodyPr>
          <a:lstStyle/>
          <a:p>
            <a:pPr algn="ctr">
              <a:spcBef>
                <a:spcPct val="20000"/>
              </a:spcBef>
              <a:defRPr/>
            </a:pPr>
            <a:r>
              <a:rPr lang="en-US" altLang="zh-CN" b="1" dirty="0">
                <a:solidFill>
                  <a:schemeClr val="tx1">
                    <a:lumMod val="50000"/>
                    <a:lumOff val="50000"/>
                  </a:schemeClr>
                </a:solidFill>
                <a:latin typeface="Abadi MT Condensed Extra Bold" panose="020B0306030101010103" pitchFamily="34" charset="77"/>
                <a:ea typeface="方正黑体_GBK" pitchFamily="65" charset="-122"/>
                <a:cs typeface="Abadi MT Condensed Extra Bold"/>
              </a:rPr>
              <a:t>A UNIVERSITY, GUANGZHOU</a:t>
            </a:r>
            <a:r>
              <a:rPr lang="en-AU" altLang="zh-CN" b="1" dirty="0">
                <a:solidFill>
                  <a:schemeClr val="tx1">
                    <a:lumMod val="50000"/>
                    <a:lumOff val="50000"/>
                  </a:schemeClr>
                </a:solidFill>
                <a:latin typeface="Abadi MT Condensed Extra Bold" panose="020B0306030101010103" pitchFamily="34" charset="77"/>
                <a:ea typeface="方正黑体_GBK" pitchFamily="65" charset="-122"/>
                <a:cs typeface="Abadi MT Condensed Extra Bold"/>
              </a:rPr>
              <a:t>, CHINA</a:t>
            </a:r>
          </a:p>
        </p:txBody>
      </p:sp>
      <p:sp>
        <p:nvSpPr>
          <p:cNvPr id="11" name="Rectangle 10">
            <a:extLst>
              <a:ext uri="{FF2B5EF4-FFF2-40B4-BE49-F238E27FC236}">
                <a16:creationId xmlns:a16="http://schemas.microsoft.com/office/drawing/2014/main" id="{6188FC01-D0F8-04E5-38BF-3697BE68B01D}"/>
              </a:ext>
            </a:extLst>
          </p:cNvPr>
          <p:cNvSpPr/>
          <p:nvPr/>
        </p:nvSpPr>
        <p:spPr>
          <a:xfrm>
            <a:off x="2564335" y="1396757"/>
            <a:ext cx="6690365"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ENTERPRISE EMERGENCY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EDUCATIONAL INSTITUTION</a:t>
            </a:r>
          </a:p>
        </p:txBody>
      </p:sp>
      <p:pic>
        <p:nvPicPr>
          <p:cNvPr id="2" name="Picture 9" descr="展会旗1.psd">
            <a:extLst>
              <a:ext uri="{FF2B5EF4-FFF2-40B4-BE49-F238E27FC236}">
                <a16:creationId xmlns:a16="http://schemas.microsoft.com/office/drawing/2014/main" id="{5A9E4E75-4694-3907-0604-9B275884BD4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9" name="副标题 2">
            <a:extLst>
              <a:ext uri="{FF2B5EF4-FFF2-40B4-BE49-F238E27FC236}">
                <a16:creationId xmlns:a16="http://schemas.microsoft.com/office/drawing/2014/main" id="{790F15FC-1C67-ED9B-F69E-96E5B9421559}"/>
              </a:ext>
            </a:extLst>
          </p:cNvPr>
          <p:cNvSpPr txBox="1">
            <a:spLocks/>
          </p:cNvSpPr>
          <p:nvPr/>
        </p:nvSpPr>
        <p:spPr>
          <a:xfrm>
            <a:off x="2849915" y="3418155"/>
            <a:ext cx="2987879" cy="2008909"/>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spcBef>
                <a:spcPts val="0"/>
              </a:spcBef>
            </a:pPr>
            <a:r>
              <a:rPr lang="en-US" altLang="zh-CN" sz="1700" dirty="0">
                <a:solidFill>
                  <a:schemeClr val="accent3">
                    <a:lumMod val="75000"/>
                  </a:schemeClr>
                </a:solidFill>
                <a:latin typeface="Arial" panose="020B0604020202020204" pitchFamily="34" charset="0"/>
                <a:cs typeface="Arial" panose="020B0604020202020204" pitchFamily="34" charset="0"/>
              </a:rPr>
              <a:t>Gen-set model: BF-M1100</a:t>
            </a:r>
          </a:p>
          <a:p>
            <a:pPr algn="l">
              <a:spcBef>
                <a:spcPts val="0"/>
              </a:spcBef>
            </a:pPr>
            <a:r>
              <a:rPr lang="en-US" altLang="zh-CN" sz="1700" dirty="0">
                <a:solidFill>
                  <a:schemeClr val="accent3">
                    <a:lumMod val="75000"/>
                  </a:schemeClr>
                </a:solidFill>
                <a:latin typeface="Arial" panose="020B0604020202020204" pitchFamily="34" charset="0"/>
                <a:cs typeface="Arial" panose="020B0604020202020204" pitchFamily="34" charset="0"/>
              </a:rPr>
              <a:t>Rated power: 1000kVA</a:t>
            </a:r>
            <a:endParaRPr lang="en-US" altLang="zh-CN" sz="1700" dirty="0">
              <a:solidFill>
                <a:srgbClr val="77933C"/>
              </a:solidFill>
              <a:latin typeface="Arial" panose="020B0604020202020204" pitchFamily="34" charset="0"/>
              <a:cs typeface="Arial" panose="020B0604020202020204" pitchFamily="34" charset="0"/>
            </a:endParaRPr>
          </a:p>
          <a:p>
            <a:pPr algn="l">
              <a:spcBef>
                <a:spcPts val="0"/>
              </a:spcBef>
            </a:pPr>
            <a:r>
              <a:rPr lang="en-US" altLang="zh-CN" sz="1700" dirty="0">
                <a:solidFill>
                  <a:srgbClr val="77933C"/>
                </a:solidFill>
                <a:latin typeface="Arial" panose="020B0604020202020204" pitchFamily="34" charset="0"/>
                <a:cs typeface="Arial" panose="020B0604020202020204" pitchFamily="34" charset="0"/>
              </a:rPr>
              <a:t>Quantity: 7 units</a:t>
            </a:r>
          </a:p>
          <a:p>
            <a:pPr algn="l">
              <a:spcBef>
                <a:spcPts val="0"/>
              </a:spcBef>
            </a:pPr>
            <a:endParaRPr lang="en-US" altLang="zh-CN" sz="1700" dirty="0">
              <a:solidFill>
                <a:srgbClr val="77933C"/>
              </a:solidFill>
              <a:latin typeface="Arial" panose="020B0604020202020204" pitchFamily="34" charset="0"/>
              <a:cs typeface="Arial" panose="020B0604020202020204" pitchFamily="34" charset="0"/>
            </a:endParaRPr>
          </a:p>
          <a:p>
            <a:pPr algn="l">
              <a:spcBef>
                <a:spcPts val="0"/>
              </a:spcBef>
            </a:pPr>
            <a:r>
              <a:rPr lang="en-US" altLang="zh-CN" sz="1700" dirty="0">
                <a:solidFill>
                  <a:srgbClr val="77933C"/>
                </a:solidFill>
                <a:latin typeface="Arial" panose="020B0604020202020204" pitchFamily="34" charset="0"/>
                <a:cs typeface="Arial" panose="020B0604020202020204" pitchFamily="34" charset="0"/>
              </a:rPr>
              <a:t>Gen-set model: BF-V700-III</a:t>
            </a:r>
          </a:p>
          <a:p>
            <a:pPr algn="l">
              <a:spcBef>
                <a:spcPts val="0"/>
              </a:spcBef>
            </a:pPr>
            <a:r>
              <a:rPr lang="en-US" altLang="zh-CN" sz="1700" dirty="0">
                <a:solidFill>
                  <a:srgbClr val="77933C"/>
                </a:solidFill>
                <a:latin typeface="Arial" panose="020B0604020202020204" pitchFamily="34" charset="0"/>
                <a:cs typeface="Arial" panose="020B0604020202020204" pitchFamily="34" charset="0"/>
              </a:rPr>
              <a:t>Rated power: 625kVA</a:t>
            </a:r>
          </a:p>
          <a:p>
            <a:pPr algn="l">
              <a:spcBef>
                <a:spcPts val="0"/>
              </a:spcBef>
            </a:pPr>
            <a:r>
              <a:rPr lang="en-US" altLang="zh-CN" sz="1700" dirty="0">
                <a:solidFill>
                  <a:srgbClr val="77933C"/>
                </a:solidFill>
                <a:latin typeface="Arial" panose="020B0604020202020204" pitchFamily="34" charset="0"/>
                <a:cs typeface="Arial" panose="020B0604020202020204" pitchFamily="34" charset="0"/>
              </a:rPr>
              <a:t>Quantity: 3 units</a:t>
            </a:r>
          </a:p>
        </p:txBody>
      </p:sp>
      <p:pic>
        <p:nvPicPr>
          <p:cNvPr id="5" name="图片 4">
            <a:extLst>
              <a:ext uri="{FF2B5EF4-FFF2-40B4-BE49-F238E27FC236}">
                <a16:creationId xmlns:a16="http://schemas.microsoft.com/office/drawing/2014/main" id="{107BC01A-F309-0A75-444B-6601989903CD}"/>
              </a:ext>
            </a:extLst>
          </p:cNvPr>
          <p:cNvPicPr>
            <a:picLocks noChangeAspect="1"/>
          </p:cNvPicPr>
          <p:nvPr/>
        </p:nvPicPr>
        <p:blipFill>
          <a:blip r:embed="rId5"/>
          <a:stretch>
            <a:fillRect/>
          </a:stretch>
        </p:blipFill>
        <p:spPr>
          <a:xfrm>
            <a:off x="7077595" y="1918915"/>
            <a:ext cx="3434772" cy="2576079"/>
          </a:xfrm>
          <a:prstGeom prst="rect">
            <a:avLst/>
          </a:prstGeom>
        </p:spPr>
      </p:pic>
      <p:pic>
        <p:nvPicPr>
          <p:cNvPr id="6" name="图片 5">
            <a:extLst>
              <a:ext uri="{FF2B5EF4-FFF2-40B4-BE49-F238E27FC236}">
                <a16:creationId xmlns:a16="http://schemas.microsoft.com/office/drawing/2014/main" id="{4C42A5CF-57AC-5CC9-7F00-4FF297C99267}"/>
              </a:ext>
            </a:extLst>
          </p:cNvPr>
          <p:cNvPicPr>
            <a:picLocks noChangeAspect="1"/>
          </p:cNvPicPr>
          <p:nvPr/>
        </p:nvPicPr>
        <p:blipFill>
          <a:blip r:embed="rId6"/>
          <a:stretch>
            <a:fillRect/>
          </a:stretch>
        </p:blipFill>
        <p:spPr>
          <a:xfrm>
            <a:off x="6354207" y="4502251"/>
            <a:ext cx="2487958" cy="1865969"/>
          </a:xfrm>
          <a:prstGeom prst="rect">
            <a:avLst/>
          </a:prstGeom>
        </p:spPr>
      </p:pic>
      <p:pic>
        <p:nvPicPr>
          <p:cNvPr id="8" name="图片 7">
            <a:extLst>
              <a:ext uri="{FF2B5EF4-FFF2-40B4-BE49-F238E27FC236}">
                <a16:creationId xmlns:a16="http://schemas.microsoft.com/office/drawing/2014/main" id="{664B8F1F-CFF1-C941-CEC1-B870F641A50C}"/>
              </a:ext>
            </a:extLst>
          </p:cNvPr>
          <p:cNvPicPr>
            <a:picLocks noChangeAspect="1"/>
          </p:cNvPicPr>
          <p:nvPr/>
        </p:nvPicPr>
        <p:blipFill>
          <a:blip r:embed="rId7"/>
          <a:stretch>
            <a:fillRect/>
          </a:stretch>
        </p:blipFill>
        <p:spPr>
          <a:xfrm>
            <a:off x="8845616" y="4502251"/>
            <a:ext cx="2487959" cy="1865969"/>
          </a:xfrm>
          <a:prstGeom prst="rect">
            <a:avLst/>
          </a:prstGeom>
        </p:spPr>
      </p:pic>
    </p:spTree>
    <p:extLst>
      <p:ext uri="{BB962C8B-B14F-4D97-AF65-F5344CB8AC3E}">
        <p14:creationId xmlns:p14="http://schemas.microsoft.com/office/powerpoint/2010/main" val="29990214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1E165-2A2D-F0F7-5D8A-199BFB1ECFD0}"/>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99AA3D8B-E321-D6B1-CA39-2F03D1D3188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sp>
        <p:nvSpPr>
          <p:cNvPr id="7" name="副标题 2">
            <a:extLst>
              <a:ext uri="{FF2B5EF4-FFF2-40B4-BE49-F238E27FC236}">
                <a16:creationId xmlns:a16="http://schemas.microsoft.com/office/drawing/2014/main" id="{46837B7A-D173-C015-44C3-F2D07FCE1E78}"/>
              </a:ext>
            </a:extLst>
          </p:cNvPr>
          <p:cNvSpPr txBox="1">
            <a:spLocks/>
          </p:cNvSpPr>
          <p:nvPr/>
        </p:nvSpPr>
        <p:spPr>
          <a:xfrm>
            <a:off x="2136552" y="2850347"/>
            <a:ext cx="3772965" cy="427222"/>
          </a:xfrm>
          <a:prstGeom prst="rect">
            <a:avLst/>
          </a:prstGeom>
        </p:spPr>
        <p:txBody>
          <a:bodyPr vert="horz" lIns="91440" tIns="45720" rIns="91440" bIns="45720" rtlCol="0">
            <a:noAutofit/>
          </a:bodyPr>
          <a:lstStyle/>
          <a:p>
            <a:pPr algn="ctr">
              <a:spcBef>
                <a:spcPct val="20000"/>
              </a:spcBef>
              <a:defRPr/>
            </a:pPr>
            <a:r>
              <a:rPr lang="en-US" altLang="zh-CN" b="1" dirty="0">
                <a:solidFill>
                  <a:schemeClr val="tx1">
                    <a:lumMod val="50000"/>
                    <a:lumOff val="50000"/>
                  </a:schemeClr>
                </a:solidFill>
                <a:latin typeface="Abadi MT Condensed Extra Bold" panose="020B0306030101010103" pitchFamily="34" charset="77"/>
                <a:ea typeface="方正黑体_GBK" pitchFamily="65" charset="-122"/>
                <a:cs typeface="Abadi MT Condensed Extra Bold"/>
              </a:rPr>
              <a:t>A FIRE AND RESCUE BRIGADE</a:t>
            </a:r>
            <a:r>
              <a:rPr lang="en-AU" altLang="zh-CN" b="1" dirty="0">
                <a:solidFill>
                  <a:schemeClr val="tx1">
                    <a:lumMod val="50000"/>
                    <a:lumOff val="50000"/>
                  </a:schemeClr>
                </a:solidFill>
                <a:latin typeface="Abadi MT Condensed Extra Bold" panose="020B0306030101010103" pitchFamily="34" charset="77"/>
                <a:ea typeface="方正黑体_GBK" pitchFamily="65" charset="-122"/>
                <a:cs typeface="Abadi MT Condensed Extra Bold"/>
              </a:rPr>
              <a:t>, CHINA</a:t>
            </a:r>
          </a:p>
        </p:txBody>
      </p:sp>
      <p:sp>
        <p:nvSpPr>
          <p:cNvPr id="11" name="Rectangle 10">
            <a:extLst>
              <a:ext uri="{FF2B5EF4-FFF2-40B4-BE49-F238E27FC236}">
                <a16:creationId xmlns:a16="http://schemas.microsoft.com/office/drawing/2014/main" id="{8C465A2C-C12C-EFDD-52F7-97AC2EB62C5B}"/>
              </a:ext>
            </a:extLst>
          </p:cNvPr>
          <p:cNvSpPr/>
          <p:nvPr/>
        </p:nvSpPr>
        <p:spPr>
          <a:xfrm>
            <a:off x="2564335" y="1396757"/>
            <a:ext cx="6690365"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NATIONAL EMERGENCY AUTHORITY: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DRAINAGE TRAILER</a:t>
            </a:r>
          </a:p>
        </p:txBody>
      </p:sp>
      <p:pic>
        <p:nvPicPr>
          <p:cNvPr id="2" name="Picture 9" descr="展会旗1.psd">
            <a:extLst>
              <a:ext uri="{FF2B5EF4-FFF2-40B4-BE49-F238E27FC236}">
                <a16:creationId xmlns:a16="http://schemas.microsoft.com/office/drawing/2014/main" id="{A54AED3C-008F-968F-FA45-EDA785653D7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9" name="副标题 2">
            <a:extLst>
              <a:ext uri="{FF2B5EF4-FFF2-40B4-BE49-F238E27FC236}">
                <a16:creationId xmlns:a16="http://schemas.microsoft.com/office/drawing/2014/main" id="{10C4E7A7-E97C-FF10-F787-B89C01FF9824}"/>
              </a:ext>
            </a:extLst>
          </p:cNvPr>
          <p:cNvSpPr txBox="1">
            <a:spLocks/>
          </p:cNvSpPr>
          <p:nvPr/>
        </p:nvSpPr>
        <p:spPr>
          <a:xfrm>
            <a:off x="2500314" y="3649542"/>
            <a:ext cx="3045439" cy="140687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spcBef>
                <a:spcPts val="0"/>
              </a:spcBef>
            </a:pPr>
            <a:r>
              <a:rPr lang="en-US" altLang="zh-CN" sz="1700" dirty="0">
                <a:solidFill>
                  <a:schemeClr val="accent3">
                    <a:lumMod val="75000"/>
                  </a:schemeClr>
                </a:solidFill>
                <a:latin typeface="Arial" panose="020B0604020202020204" pitchFamily="34" charset="0"/>
                <a:cs typeface="Arial" panose="020B0604020202020204" pitchFamily="34" charset="0"/>
              </a:rPr>
              <a:t>Gen-set</a:t>
            </a:r>
            <a:r>
              <a:rPr lang="zh-CN" altLang="en-US" sz="1700" dirty="0">
                <a:solidFill>
                  <a:schemeClr val="accent3">
                    <a:lumMod val="75000"/>
                  </a:schemeClr>
                </a:solidFill>
                <a:latin typeface="Arial" panose="020B0604020202020204" pitchFamily="34" charset="0"/>
                <a:cs typeface="Arial" panose="020B0604020202020204" pitchFamily="34" charset="0"/>
              </a:rPr>
              <a:t> </a:t>
            </a:r>
            <a:r>
              <a:rPr lang="en-US" altLang="zh-CN" sz="1700" dirty="0">
                <a:solidFill>
                  <a:schemeClr val="accent3">
                    <a:lumMod val="75000"/>
                  </a:schemeClr>
                </a:solidFill>
                <a:latin typeface="Arial" panose="020B0604020202020204" pitchFamily="34" charset="0"/>
                <a:cs typeface="Arial" panose="020B0604020202020204" pitchFamily="34" charset="0"/>
              </a:rPr>
              <a:t>model:</a:t>
            </a:r>
            <a:r>
              <a:rPr lang="zh-CN" altLang="en-US" sz="1700" dirty="0">
                <a:solidFill>
                  <a:schemeClr val="accent3">
                    <a:lumMod val="75000"/>
                  </a:schemeClr>
                </a:solidFill>
                <a:latin typeface="Arial" panose="020B0604020202020204" pitchFamily="34" charset="0"/>
                <a:cs typeface="Arial" panose="020B0604020202020204" pitchFamily="34" charset="0"/>
              </a:rPr>
              <a:t> </a:t>
            </a:r>
            <a:r>
              <a:rPr lang="en-US" altLang="zh-CN" sz="1700" dirty="0">
                <a:solidFill>
                  <a:schemeClr val="accent3">
                    <a:lumMod val="75000"/>
                  </a:schemeClr>
                </a:solidFill>
                <a:latin typeface="Arial" panose="020B0604020202020204" pitchFamily="34" charset="0"/>
                <a:cs typeface="Arial" panose="020B0604020202020204" pitchFamily="34" charset="0"/>
              </a:rPr>
              <a:t>BF-C70QWT</a:t>
            </a:r>
          </a:p>
          <a:p>
            <a:pPr algn="l">
              <a:spcBef>
                <a:spcPts val="0"/>
              </a:spcBef>
            </a:pPr>
            <a:r>
              <a:rPr lang="en-US" altLang="zh-CN" sz="1700" dirty="0">
                <a:solidFill>
                  <a:schemeClr val="accent3">
                    <a:lumMod val="75000"/>
                  </a:schemeClr>
                </a:solidFill>
                <a:latin typeface="Arial" panose="020B0604020202020204" pitchFamily="34" charset="0"/>
                <a:cs typeface="Arial" panose="020B0604020202020204" pitchFamily="34" charset="0"/>
              </a:rPr>
              <a:t>Power: 63kVA</a:t>
            </a:r>
            <a:endParaRPr lang="en-US" altLang="zh-CN" sz="1700" dirty="0">
              <a:solidFill>
                <a:srgbClr val="77933C"/>
              </a:solidFill>
              <a:latin typeface="Arial" panose="020B0604020202020204" pitchFamily="34" charset="0"/>
              <a:cs typeface="Arial" panose="020B0604020202020204" pitchFamily="34" charset="0"/>
            </a:endParaRPr>
          </a:p>
          <a:p>
            <a:pPr algn="l">
              <a:spcBef>
                <a:spcPts val="0"/>
              </a:spcBef>
            </a:pPr>
            <a:r>
              <a:rPr lang="en-US" altLang="zh-CN" sz="1700" dirty="0">
                <a:solidFill>
                  <a:srgbClr val="77933C"/>
                </a:solidFill>
                <a:latin typeface="Arial" panose="020B0604020202020204" pitchFamily="34" charset="0"/>
                <a:cs typeface="Arial" panose="020B0604020202020204" pitchFamily="34" charset="0"/>
              </a:rPr>
              <a:t>Quantity: 54 units</a:t>
            </a:r>
          </a:p>
          <a:p>
            <a:pPr algn="l">
              <a:spcBef>
                <a:spcPts val="0"/>
              </a:spcBef>
            </a:pPr>
            <a:r>
              <a:rPr lang="en-US" altLang="zh-CN" sz="1700" dirty="0">
                <a:solidFill>
                  <a:srgbClr val="77933C"/>
                </a:solidFill>
                <a:latin typeface="Arial" panose="020B0604020202020204" pitchFamily="34" charset="0"/>
                <a:cs typeface="Arial" panose="020B0604020202020204" pitchFamily="34" charset="0"/>
              </a:rPr>
              <a:t>Equipped with two 500m³/h drainage units.</a:t>
            </a:r>
          </a:p>
        </p:txBody>
      </p:sp>
      <p:pic>
        <p:nvPicPr>
          <p:cNvPr id="3" name="图片 2">
            <a:extLst>
              <a:ext uri="{FF2B5EF4-FFF2-40B4-BE49-F238E27FC236}">
                <a16:creationId xmlns:a16="http://schemas.microsoft.com/office/drawing/2014/main" id="{5D7CA53D-C58B-3791-1DAB-3C16280D3CBF}"/>
              </a:ext>
            </a:extLst>
          </p:cNvPr>
          <p:cNvPicPr>
            <a:picLocks noChangeAspect="1"/>
          </p:cNvPicPr>
          <p:nvPr/>
        </p:nvPicPr>
        <p:blipFill rotWithShape="1">
          <a:blip r:embed="rId5"/>
          <a:srcRect r="8586"/>
          <a:stretch/>
        </p:blipFill>
        <p:spPr>
          <a:xfrm>
            <a:off x="6428518" y="2377553"/>
            <a:ext cx="4994214" cy="3073103"/>
          </a:xfrm>
          <a:prstGeom prst="rect">
            <a:avLst/>
          </a:prstGeom>
        </p:spPr>
      </p:pic>
    </p:spTree>
    <p:extLst>
      <p:ext uri="{BB962C8B-B14F-4D97-AF65-F5344CB8AC3E}">
        <p14:creationId xmlns:p14="http://schemas.microsoft.com/office/powerpoint/2010/main" val="38920670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sp>
        <p:nvSpPr>
          <p:cNvPr id="7" name="Rectangle 6"/>
          <p:cNvSpPr/>
          <p:nvPr/>
        </p:nvSpPr>
        <p:spPr>
          <a:xfrm>
            <a:off x="2431235" y="3257742"/>
            <a:ext cx="2932995" cy="877163"/>
          </a:xfrm>
          <a:prstGeom prst="rect">
            <a:avLst/>
          </a:prstGeom>
        </p:spPr>
        <p:txBody>
          <a:bodyPr wrap="square">
            <a:spAutoFit/>
          </a:bodyPr>
          <a:lstStyle/>
          <a:p>
            <a:r>
              <a:rPr lang="en-US" altLang="zh-CN" sz="1700" dirty="0">
                <a:solidFill>
                  <a:schemeClr val="accent3">
                    <a:lumMod val="75000"/>
                  </a:schemeClr>
                </a:solidFill>
                <a:latin typeface="Arial" panose="020B0604020202020204" pitchFamily="34" charset="0"/>
                <a:cs typeface="Arial" panose="020B0604020202020204" pitchFamily="34" charset="0"/>
              </a:rPr>
              <a:t>Gen-set model: BF-SM2100</a:t>
            </a:r>
          </a:p>
          <a:p>
            <a:r>
              <a:rPr lang="en-US" altLang="zh-CN" sz="1700" dirty="0">
                <a:solidFill>
                  <a:schemeClr val="accent3">
                    <a:lumMod val="75000"/>
                  </a:schemeClr>
                </a:solidFill>
                <a:latin typeface="Arial" panose="020B0604020202020204" pitchFamily="34" charset="0"/>
                <a:cs typeface="Arial" panose="020B0604020202020204" pitchFamily="34" charset="0"/>
              </a:rPr>
              <a:t>Standby power: 1900kVA</a:t>
            </a:r>
          </a:p>
          <a:p>
            <a:r>
              <a:rPr lang="en-US" altLang="zh-CN" sz="1700" dirty="0">
                <a:solidFill>
                  <a:schemeClr val="accent3">
                    <a:lumMod val="75000"/>
                  </a:schemeClr>
                </a:solidFill>
                <a:latin typeface="Arial" panose="020B0604020202020204" pitchFamily="34" charset="0"/>
                <a:cs typeface="Arial" panose="020B0604020202020204" pitchFamily="34" charset="0"/>
              </a:rPr>
              <a:t>Quantity: 1 unit</a:t>
            </a:r>
          </a:p>
        </p:txBody>
      </p:sp>
      <p:sp>
        <p:nvSpPr>
          <p:cNvPr id="8" name="TextBox 7"/>
          <p:cNvSpPr txBox="1"/>
          <p:nvPr/>
        </p:nvSpPr>
        <p:spPr>
          <a:xfrm>
            <a:off x="1873030" y="4503266"/>
            <a:ext cx="4089401" cy="584775"/>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Baifa BF-SM1650 providing backup power for the most iconic building DUBAI MARINE.</a:t>
            </a:r>
          </a:p>
        </p:txBody>
      </p:sp>
      <p:pic>
        <p:nvPicPr>
          <p:cNvPr id="10" name="Picture 9" descr="IMG_2683.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578602" y="2027680"/>
            <a:ext cx="4089401" cy="4148667"/>
          </a:xfrm>
          <a:prstGeom prst="rect">
            <a:avLst/>
          </a:prstGeom>
        </p:spPr>
      </p:pic>
      <p:sp>
        <p:nvSpPr>
          <p:cNvPr id="2" name="Rectangle 10">
            <a:extLst>
              <a:ext uri="{FF2B5EF4-FFF2-40B4-BE49-F238E27FC236}">
                <a16:creationId xmlns:a16="http://schemas.microsoft.com/office/drawing/2014/main" id="{9F75213B-CE70-F880-9728-CFB66779849A}"/>
              </a:ext>
            </a:extLst>
          </p:cNvPr>
          <p:cNvSpPr/>
          <p:nvPr/>
        </p:nvSpPr>
        <p:spPr>
          <a:xfrm>
            <a:off x="2564336" y="1396757"/>
            <a:ext cx="5344136"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STANDBY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BUILDING</a:t>
            </a:r>
          </a:p>
        </p:txBody>
      </p:sp>
      <p:pic>
        <p:nvPicPr>
          <p:cNvPr id="3" name="Picture 9" descr="展会旗1.psd">
            <a:extLst>
              <a:ext uri="{FF2B5EF4-FFF2-40B4-BE49-F238E27FC236}">
                <a16:creationId xmlns:a16="http://schemas.microsoft.com/office/drawing/2014/main" id="{A8076D25-9822-7579-5CD6-BC424A9F8AE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5" name="TextBox 9">
            <a:extLst>
              <a:ext uri="{FF2B5EF4-FFF2-40B4-BE49-F238E27FC236}">
                <a16:creationId xmlns:a16="http://schemas.microsoft.com/office/drawing/2014/main" id="{D39C5EC9-F0B6-A1B9-F664-03E1B267833E}"/>
              </a:ext>
            </a:extLst>
          </p:cNvPr>
          <p:cNvSpPr txBox="1"/>
          <p:nvPr/>
        </p:nvSpPr>
        <p:spPr>
          <a:xfrm>
            <a:off x="1873030" y="2520049"/>
            <a:ext cx="3875833" cy="369332"/>
          </a:xfrm>
          <a:prstGeom prst="rect">
            <a:avLst/>
          </a:prstGeom>
          <a:noFill/>
        </p:spPr>
        <p:txBody>
          <a:bodyPr wrap="square" rtlCol="0">
            <a:spAutoFit/>
          </a:bodyPr>
          <a:lstStyle/>
          <a:p>
            <a:pPr algn="ctr"/>
            <a:r>
              <a:rPr lang="it-IT"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2018, MARINE GATE1, DUBAI, UAE</a:t>
            </a:r>
          </a:p>
        </p:txBody>
      </p:sp>
    </p:spTree>
    <p:extLst>
      <p:ext uri="{BB962C8B-B14F-4D97-AF65-F5344CB8AC3E}">
        <p14:creationId xmlns:p14="http://schemas.microsoft.com/office/powerpoint/2010/main" val="324788807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pic>
        <p:nvPicPr>
          <p:cNvPr id="9" name="Picture 8" descr="1-151116160A55J.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906855" y="3813720"/>
            <a:ext cx="5037143" cy="2639630"/>
          </a:xfrm>
          <a:prstGeom prst="rect">
            <a:avLst/>
          </a:prstGeom>
        </p:spPr>
      </p:pic>
      <p:pic>
        <p:nvPicPr>
          <p:cNvPr id="10" name="Picture 9" descr="1-151116160R02c.JP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668600" y="1438316"/>
            <a:ext cx="3577268" cy="2384847"/>
          </a:xfrm>
          <a:prstGeom prst="rect">
            <a:avLst/>
          </a:prstGeom>
        </p:spPr>
      </p:pic>
      <p:pic>
        <p:nvPicPr>
          <p:cNvPr id="11" name="Picture 10" descr="IMG_6098.jp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663157" y="3823163"/>
            <a:ext cx="3577268" cy="2639630"/>
          </a:xfrm>
          <a:prstGeom prst="rect">
            <a:avLst/>
          </a:prstGeom>
        </p:spPr>
      </p:pic>
      <p:sp>
        <p:nvSpPr>
          <p:cNvPr id="12" name="Rectangle 11"/>
          <p:cNvSpPr/>
          <p:nvPr/>
        </p:nvSpPr>
        <p:spPr>
          <a:xfrm>
            <a:off x="2002633" y="2701278"/>
            <a:ext cx="4941365" cy="830997"/>
          </a:xfrm>
          <a:prstGeom prst="rect">
            <a:avLst/>
          </a:prstGeom>
        </p:spPr>
        <p:txBody>
          <a:bodyPr wrap="square">
            <a:spAutoFit/>
          </a:bodyPr>
          <a:lstStyle/>
          <a:p>
            <a:r>
              <a:rPr lang="en-US" altLang="zh-CN" sz="1600" dirty="0">
                <a:solidFill>
                  <a:schemeClr val="accent3">
                    <a:lumMod val="75000"/>
                  </a:schemeClr>
                </a:solidFill>
                <a:latin typeface="Arial" panose="020B0604020202020204" pitchFamily="34" charset="0"/>
                <a:cs typeface="Arial" panose="020B0604020202020204" pitchFamily="34" charset="0"/>
              </a:rPr>
              <a:t>A total of 20MW of emergency power was supplied to different sites of the transnational hotel franchise Mangrove Tree in Sanya, China.</a:t>
            </a:r>
          </a:p>
        </p:txBody>
      </p:sp>
      <p:sp>
        <p:nvSpPr>
          <p:cNvPr id="2" name="Rectangle 10">
            <a:extLst>
              <a:ext uri="{FF2B5EF4-FFF2-40B4-BE49-F238E27FC236}">
                <a16:creationId xmlns:a16="http://schemas.microsoft.com/office/drawing/2014/main" id="{80072A1B-6750-3D18-1E50-8C52E12D2ADF}"/>
              </a:ext>
            </a:extLst>
          </p:cNvPr>
          <p:cNvSpPr/>
          <p:nvPr/>
        </p:nvSpPr>
        <p:spPr>
          <a:xfrm>
            <a:off x="2564335" y="1396757"/>
            <a:ext cx="4941365"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STANDBY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HOTEL</a:t>
            </a:r>
          </a:p>
        </p:txBody>
      </p:sp>
      <p:pic>
        <p:nvPicPr>
          <p:cNvPr id="3" name="Picture 9" descr="展会旗1.psd">
            <a:extLst>
              <a:ext uri="{FF2B5EF4-FFF2-40B4-BE49-F238E27FC236}">
                <a16:creationId xmlns:a16="http://schemas.microsoft.com/office/drawing/2014/main" id="{B25578DF-AEC3-3F48-3004-3126D9633709}"/>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4" name="TextBox 9">
            <a:extLst>
              <a:ext uri="{FF2B5EF4-FFF2-40B4-BE49-F238E27FC236}">
                <a16:creationId xmlns:a16="http://schemas.microsoft.com/office/drawing/2014/main" id="{295125A2-C1DA-B854-F4C8-782328D7FCAD}"/>
              </a:ext>
            </a:extLst>
          </p:cNvPr>
          <p:cNvSpPr txBox="1"/>
          <p:nvPr/>
        </p:nvSpPr>
        <p:spPr>
          <a:xfrm>
            <a:off x="2487509" y="2114326"/>
            <a:ext cx="3875833" cy="369332"/>
          </a:xfrm>
          <a:prstGeom prst="rect">
            <a:avLst/>
          </a:prstGeom>
          <a:noFill/>
        </p:spPr>
        <p:txBody>
          <a:bodyPr wrap="square" rtlCol="0">
            <a:spAutoFit/>
          </a:bodyPr>
          <a:lstStyle/>
          <a:p>
            <a:pPr algn="ctr"/>
            <a:r>
              <a:rPr lang="it-IT"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2012-2015, MANGROVE HOTE, CHINA</a:t>
            </a:r>
          </a:p>
        </p:txBody>
      </p:sp>
    </p:spTree>
    <p:extLst>
      <p:ext uri="{BB962C8B-B14F-4D97-AF65-F5344CB8AC3E}">
        <p14:creationId xmlns:p14="http://schemas.microsoft.com/office/powerpoint/2010/main" val="1132132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pic>
        <p:nvPicPr>
          <p:cNvPr id="8" name="Picture 7" descr="2011-卡塔尔酒店(法国万禧集团).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35432" y="3663484"/>
            <a:ext cx="4691921" cy="2639206"/>
          </a:xfrm>
          <a:prstGeom prst="rect">
            <a:avLst/>
          </a:prstGeom>
        </p:spPr>
      </p:pic>
      <p:sp>
        <p:nvSpPr>
          <p:cNvPr id="9" name="TextBox 8"/>
          <p:cNvSpPr txBox="1"/>
          <p:nvPr/>
        </p:nvSpPr>
        <p:spPr>
          <a:xfrm>
            <a:off x="2083862" y="2167515"/>
            <a:ext cx="4317121" cy="1323439"/>
          </a:xfrm>
          <a:prstGeom prst="rect">
            <a:avLst/>
          </a:prstGeom>
          <a:noFill/>
        </p:spPr>
        <p:txBody>
          <a:bodyPr wrap="square" rtlCol="0">
            <a:spAutoFit/>
          </a:bodyPr>
          <a:lstStyle/>
          <a:p>
            <a:r>
              <a:rPr lang="en-US" altLang="zh-CN" sz="1600" dirty="0">
                <a:solidFill>
                  <a:schemeClr val="accent3">
                    <a:lumMod val="75000"/>
                  </a:schemeClr>
                </a:solidFill>
                <a:latin typeface="Arial" panose="020B0604020202020204" pitchFamily="34" charset="0"/>
                <a:cs typeface="Arial" panose="020B0604020202020204" pitchFamily="34" charset="0"/>
              </a:rPr>
              <a:t>Baifa gensets have been popular for their robustness and low noise levels, which has allowed our units to supply power for famous overseas hotels.</a:t>
            </a:r>
          </a:p>
          <a:p>
            <a:r>
              <a:rPr lang="en-US" altLang="zh-CN" sz="1600" dirty="0">
                <a:solidFill>
                  <a:schemeClr val="accent3">
                    <a:lumMod val="75000"/>
                  </a:schemeClr>
                </a:solidFill>
                <a:latin typeface="Arial" panose="020B0604020202020204" pitchFamily="34" charset="0"/>
                <a:cs typeface="Arial" panose="020B0604020202020204" pitchFamily="34" charset="0"/>
              </a:rPr>
              <a:t>(Below: Qatar – French Vinci group) </a:t>
            </a:r>
          </a:p>
        </p:txBody>
      </p:sp>
      <p:pic>
        <p:nvPicPr>
          <p:cNvPr id="10" name="Picture 10"/>
          <p:cNvPicPr>
            <a:picLocks noChangeAspect="1" noChangeArrowheads="1"/>
          </p:cNvPicPr>
          <p:nvPr/>
        </p:nvPicPr>
        <p:blipFill>
          <a:blip r:embed="rId5" cstate="email">
            <a:lum bright="14000"/>
            <a:extLst>
              <a:ext uri="{28A0092B-C50C-407E-A947-70E740481C1C}">
                <a14:useLocalDpi xmlns:a14="http://schemas.microsoft.com/office/drawing/2010/main"/>
              </a:ext>
            </a:extLst>
          </a:blip>
          <a:srcRect/>
          <a:stretch>
            <a:fillRect/>
          </a:stretch>
        </p:blipFill>
        <p:spPr bwMode="auto">
          <a:xfrm>
            <a:off x="7458471" y="4618010"/>
            <a:ext cx="3304761" cy="18460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57150">
                <a:solidFill>
                  <a:srgbClr val="000000"/>
                </a:solidFill>
                <a:miter lim="800000"/>
                <a:headEnd/>
                <a:tailEnd/>
              </a14:hiddenLine>
            </a:ext>
          </a:extLst>
        </p:spPr>
      </p:pic>
      <p:sp>
        <p:nvSpPr>
          <p:cNvPr id="2" name="Rectangle 10">
            <a:extLst>
              <a:ext uri="{FF2B5EF4-FFF2-40B4-BE49-F238E27FC236}">
                <a16:creationId xmlns:a16="http://schemas.microsoft.com/office/drawing/2014/main" id="{954BEDA7-BCFF-2C67-A6CA-E0AE2E346D03}"/>
              </a:ext>
            </a:extLst>
          </p:cNvPr>
          <p:cNvSpPr/>
          <p:nvPr/>
        </p:nvSpPr>
        <p:spPr>
          <a:xfrm>
            <a:off x="2564335" y="1396757"/>
            <a:ext cx="4941365"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STANDBY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HOTEL</a:t>
            </a:r>
          </a:p>
        </p:txBody>
      </p:sp>
      <p:pic>
        <p:nvPicPr>
          <p:cNvPr id="3" name="Picture 9" descr="展会旗1.psd">
            <a:extLst>
              <a:ext uri="{FF2B5EF4-FFF2-40B4-BE49-F238E27FC236}">
                <a16:creationId xmlns:a16="http://schemas.microsoft.com/office/drawing/2014/main" id="{F6FB8FF2-01A6-04D0-31C8-E29610D68F0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11" name="Rectangle 10"/>
          <p:cNvSpPr/>
          <p:nvPr/>
        </p:nvSpPr>
        <p:spPr>
          <a:xfrm>
            <a:off x="7193123" y="1419908"/>
            <a:ext cx="3802800" cy="3163815"/>
          </a:xfrm>
          <a:prstGeom prst="rect">
            <a:avLst/>
          </a:prstGeom>
        </p:spPr>
        <p:txBody>
          <a:bodyPr wrap="square">
            <a:spAutoFit/>
          </a:bodyPr>
          <a:lstStyle/>
          <a:p>
            <a:pPr>
              <a:lnSpc>
                <a:spcPct val="150000"/>
              </a:lnSpc>
              <a:spcBef>
                <a:spcPct val="0"/>
              </a:spcBef>
            </a:pPr>
            <a:r>
              <a:rPr lang="en-AU" altLang="zh-CN" sz="1400" b="1" dirty="0">
                <a:solidFill>
                  <a:srgbClr val="000000"/>
                </a:solidFill>
                <a:latin typeface="Times New Roman" panose="02020603050405020304" pitchFamily="18" charset="0"/>
                <a:ea typeface="宋体" charset="0"/>
                <a:cs typeface="Times New Roman" panose="02020603050405020304" pitchFamily="18" charset="0"/>
              </a:rPr>
              <a:t>Reference list:</a:t>
            </a:r>
          </a:p>
          <a:p>
            <a:pPr indent="144000">
              <a:lnSpc>
                <a:spcPct val="125000"/>
              </a:lnSpc>
              <a:spcBef>
                <a:spcPct val="0"/>
              </a:spcBef>
            </a:pPr>
            <a:r>
              <a:rPr lang="en-AU" altLang="zh-CN" sz="1200" dirty="0">
                <a:solidFill>
                  <a:srgbClr val="000000"/>
                </a:solidFill>
                <a:latin typeface="Times New Roman" panose="02020603050405020304" pitchFamily="18" charset="0"/>
                <a:ea typeface="宋体" charset="0"/>
                <a:cs typeface="Times New Roman" panose="02020603050405020304" pitchFamily="18" charset="0"/>
              </a:rPr>
              <a:t>Beijing Crown hotel (Below)</a:t>
            </a:r>
            <a:endParaRPr lang="zh-CN" altLang="en-US" sz="1200" dirty="0">
              <a:solidFill>
                <a:srgbClr val="000000"/>
              </a:solidFill>
              <a:latin typeface="Times New Roman" panose="02020603050405020304" pitchFamily="18" charset="0"/>
              <a:ea typeface="宋体" charset="0"/>
              <a:cs typeface="Times New Roman" panose="02020603050405020304" pitchFamily="18" charset="0"/>
            </a:endParaRPr>
          </a:p>
          <a:p>
            <a:pPr indent="144000">
              <a:lnSpc>
                <a:spcPct val="125000"/>
              </a:lnSpc>
              <a:spcBef>
                <a:spcPct val="0"/>
              </a:spcBef>
            </a:pPr>
            <a:r>
              <a:rPr lang="en-US" altLang="zh-CN" sz="1200" dirty="0" err="1">
                <a:solidFill>
                  <a:srgbClr val="000000"/>
                </a:solidFill>
                <a:latin typeface="Times New Roman" panose="02020603050405020304" pitchFamily="18" charset="0"/>
                <a:ea typeface="宋体" charset="0"/>
                <a:cs typeface="Times New Roman" panose="02020603050405020304" pitchFamily="18" charset="0"/>
              </a:rPr>
              <a:t>Sanya</a:t>
            </a:r>
            <a:r>
              <a:rPr lang="en-US" altLang="zh-CN" sz="1200" dirty="0">
                <a:solidFill>
                  <a:srgbClr val="000000"/>
                </a:solidFill>
                <a:latin typeface="Times New Roman" panose="02020603050405020304" pitchFamily="18" charset="0"/>
                <a:ea typeface="宋体" charset="0"/>
                <a:cs typeface="Times New Roman" panose="02020603050405020304" pitchFamily="18" charset="0"/>
              </a:rPr>
              <a:t> </a:t>
            </a:r>
            <a:r>
              <a:rPr lang="en-US" altLang="zh-CN" sz="1200" dirty="0">
                <a:solidFill>
                  <a:srgbClr val="000000"/>
                </a:solidFill>
                <a:latin typeface="Times New Roman" panose="02020603050405020304" pitchFamily="18" charset="0"/>
                <a:cs typeface="Times New Roman" panose="02020603050405020304" pitchFamily="18" charset="0"/>
              </a:rPr>
              <a:t>Hainan</a:t>
            </a:r>
            <a:r>
              <a:rPr lang="en-US" altLang="zh-CN" sz="1200" dirty="0">
                <a:solidFill>
                  <a:srgbClr val="000000"/>
                </a:solidFill>
                <a:latin typeface="Times New Roman" panose="02020603050405020304" pitchFamily="18" charset="0"/>
                <a:ea typeface="宋体" charset="0"/>
                <a:cs typeface="Times New Roman" panose="02020603050405020304" pitchFamily="18" charset="0"/>
              </a:rPr>
              <a:t> Red Forest Hotel</a:t>
            </a:r>
          </a:p>
          <a:p>
            <a:pPr indent="144000">
              <a:lnSpc>
                <a:spcPct val="125000"/>
              </a:lnSpc>
              <a:spcBef>
                <a:spcPct val="0"/>
              </a:spcBef>
            </a:pPr>
            <a:r>
              <a:rPr lang="en-US" altLang="zh-CN" sz="1200" dirty="0">
                <a:solidFill>
                  <a:srgbClr val="000000"/>
                </a:solidFill>
                <a:latin typeface="Times New Roman" panose="02020603050405020304" pitchFamily="18" charset="0"/>
                <a:ea typeface="宋体" charset="0"/>
                <a:cs typeface="Times New Roman" panose="02020603050405020304" pitchFamily="18" charset="0"/>
              </a:rPr>
              <a:t>South </a:t>
            </a:r>
            <a:r>
              <a:rPr lang="en-US" altLang="zh-CN" sz="1200" dirty="0" err="1">
                <a:solidFill>
                  <a:srgbClr val="000000"/>
                </a:solidFill>
                <a:latin typeface="Times New Roman" panose="02020603050405020304" pitchFamily="18" charset="0"/>
                <a:ea typeface="宋体" charset="0"/>
                <a:cs typeface="Times New Roman" panose="02020603050405020304" pitchFamily="18" charset="0"/>
              </a:rPr>
              <a:t>Sanya</a:t>
            </a:r>
            <a:r>
              <a:rPr lang="en-US" altLang="zh-CN" sz="1200" dirty="0">
                <a:solidFill>
                  <a:srgbClr val="000000"/>
                </a:solidFill>
                <a:latin typeface="Times New Roman" panose="02020603050405020304" pitchFamily="18" charset="0"/>
                <a:ea typeface="宋体" charset="0"/>
                <a:cs typeface="Times New Roman" panose="02020603050405020304" pitchFamily="18" charset="0"/>
              </a:rPr>
              <a:t> </a:t>
            </a:r>
            <a:r>
              <a:rPr lang="en-US" altLang="zh-CN" sz="1200" dirty="0">
                <a:solidFill>
                  <a:srgbClr val="000000"/>
                </a:solidFill>
                <a:latin typeface="Times New Roman" panose="02020603050405020304" pitchFamily="18" charset="0"/>
                <a:cs typeface="Times New Roman" panose="02020603050405020304" pitchFamily="18" charset="0"/>
              </a:rPr>
              <a:t>Red Forest Hotel</a:t>
            </a:r>
            <a:r>
              <a:rPr lang="en-US" altLang="zh-CN" sz="1200" dirty="0">
                <a:solidFill>
                  <a:srgbClr val="000000"/>
                </a:solidFill>
                <a:latin typeface="Times New Roman" panose="02020603050405020304" pitchFamily="18" charset="0"/>
                <a:ea typeface="宋体" charset="0"/>
                <a:cs typeface="Times New Roman" panose="02020603050405020304" pitchFamily="18" charset="0"/>
              </a:rPr>
              <a:t> </a:t>
            </a:r>
            <a:r>
              <a:rPr lang="zh-CN" altLang="en-US" sz="1200" dirty="0">
                <a:solidFill>
                  <a:srgbClr val="000000"/>
                </a:solidFill>
                <a:latin typeface="Times New Roman" panose="02020603050405020304" pitchFamily="18" charset="0"/>
                <a:ea typeface="宋体" charset="0"/>
                <a:cs typeface="Times New Roman" panose="02020603050405020304" pitchFamily="18" charset="0"/>
              </a:rPr>
              <a:t>  </a:t>
            </a:r>
          </a:p>
          <a:p>
            <a:pPr indent="144000">
              <a:lnSpc>
                <a:spcPct val="125000"/>
              </a:lnSpc>
              <a:spcBef>
                <a:spcPct val="0"/>
              </a:spcBef>
            </a:pPr>
            <a:r>
              <a:rPr lang="en-US" altLang="zh-CN" sz="1200" dirty="0">
                <a:solidFill>
                  <a:srgbClr val="000000"/>
                </a:solidFill>
                <a:latin typeface="Times New Roman" panose="02020603050405020304" pitchFamily="18" charset="0"/>
                <a:ea typeface="宋体" charset="0"/>
                <a:cs typeface="Times New Roman" panose="02020603050405020304" pitchFamily="18" charset="0"/>
              </a:rPr>
              <a:t>Coral Hotel of </a:t>
            </a:r>
            <a:r>
              <a:rPr lang="en-US" altLang="zh-CN" sz="1200" dirty="0" err="1">
                <a:solidFill>
                  <a:srgbClr val="000000"/>
                </a:solidFill>
                <a:latin typeface="Times New Roman" panose="02020603050405020304" pitchFamily="18" charset="0"/>
                <a:cs typeface="Times New Roman" panose="02020603050405020304" pitchFamily="18" charset="0"/>
              </a:rPr>
              <a:t>Wuzhizhou</a:t>
            </a:r>
            <a:r>
              <a:rPr lang="en-US" altLang="zh-CN" sz="1200" dirty="0">
                <a:solidFill>
                  <a:srgbClr val="000000"/>
                </a:solidFill>
                <a:latin typeface="Times New Roman" panose="02020603050405020304" pitchFamily="18" charset="0"/>
                <a:cs typeface="Times New Roman" panose="02020603050405020304" pitchFamily="18" charset="0"/>
              </a:rPr>
              <a:t> Island  </a:t>
            </a:r>
            <a:r>
              <a:rPr lang="en-US" altLang="zh-CN" sz="1200" dirty="0" err="1">
                <a:solidFill>
                  <a:srgbClr val="000000"/>
                </a:solidFill>
                <a:latin typeface="Times New Roman" panose="02020603050405020304" pitchFamily="18" charset="0"/>
                <a:cs typeface="Times New Roman" panose="02020603050405020304" pitchFamily="18" charset="0"/>
              </a:rPr>
              <a:t>Sanya</a:t>
            </a:r>
            <a:endParaRPr lang="zh-CN" altLang="en-US" sz="1200" dirty="0">
              <a:solidFill>
                <a:srgbClr val="000000"/>
              </a:solidFill>
              <a:latin typeface="Times New Roman" panose="02020603050405020304" pitchFamily="18" charset="0"/>
              <a:ea typeface="宋体" charset="0"/>
              <a:cs typeface="Times New Roman" panose="02020603050405020304" pitchFamily="18" charset="0"/>
            </a:endParaRPr>
          </a:p>
          <a:p>
            <a:pPr indent="144000">
              <a:lnSpc>
                <a:spcPct val="125000"/>
              </a:lnSpc>
              <a:spcBef>
                <a:spcPct val="0"/>
              </a:spcBef>
            </a:pPr>
            <a:r>
              <a:rPr lang="en-US" altLang="zh-CN" sz="1200" dirty="0" err="1">
                <a:solidFill>
                  <a:srgbClr val="000000"/>
                </a:solidFill>
                <a:latin typeface="Times New Roman" panose="02020603050405020304" pitchFamily="18" charset="0"/>
                <a:cs typeface="Times New Roman" panose="02020603050405020304" pitchFamily="18" charset="0"/>
              </a:rPr>
              <a:t>Jiujiang</a:t>
            </a:r>
            <a:r>
              <a:rPr lang="en-US" altLang="zh-CN" sz="1200" dirty="0">
                <a:solidFill>
                  <a:srgbClr val="000000"/>
                </a:solidFill>
                <a:latin typeface="Times New Roman" panose="02020603050405020304" pitchFamily="18" charset="0"/>
                <a:cs typeface="Times New Roman" panose="02020603050405020304" pitchFamily="18" charset="0"/>
              </a:rPr>
              <a:t> Mount Lu </a:t>
            </a:r>
            <a:r>
              <a:rPr lang="en-US" altLang="zh-CN" sz="1200" dirty="0" err="1">
                <a:solidFill>
                  <a:srgbClr val="000000"/>
                </a:solidFill>
                <a:latin typeface="Times New Roman" panose="02020603050405020304" pitchFamily="18" charset="0"/>
                <a:cs typeface="Times New Roman" panose="02020603050405020304" pitchFamily="18" charset="0"/>
              </a:rPr>
              <a:t>zuishi</a:t>
            </a:r>
            <a:r>
              <a:rPr lang="en-US" altLang="zh-CN" sz="1200" dirty="0">
                <a:solidFill>
                  <a:srgbClr val="000000"/>
                </a:solidFill>
                <a:latin typeface="Times New Roman" panose="02020603050405020304" pitchFamily="18" charset="0"/>
                <a:cs typeface="Times New Roman" panose="02020603050405020304" pitchFamily="18" charset="0"/>
              </a:rPr>
              <a:t> Spa Resort </a:t>
            </a:r>
          </a:p>
          <a:p>
            <a:pPr indent="144000">
              <a:lnSpc>
                <a:spcPct val="125000"/>
              </a:lnSpc>
              <a:spcBef>
                <a:spcPct val="0"/>
              </a:spcBef>
            </a:pPr>
            <a:r>
              <a:rPr lang="en-US" altLang="zh-CN" sz="1200" dirty="0" err="1">
                <a:solidFill>
                  <a:srgbClr val="000000"/>
                </a:solidFill>
                <a:latin typeface="Times New Roman" panose="02020603050405020304" pitchFamily="18" charset="0"/>
                <a:ea typeface="宋体" charset="0"/>
                <a:cs typeface="Times New Roman" panose="02020603050405020304" pitchFamily="18" charset="0"/>
              </a:rPr>
              <a:t>Shishi</a:t>
            </a:r>
            <a:r>
              <a:rPr lang="en-US" altLang="zh-CN" sz="1200" dirty="0">
                <a:solidFill>
                  <a:srgbClr val="000000"/>
                </a:solidFill>
                <a:latin typeface="Times New Roman" panose="02020603050405020304" pitchFamily="18" charset="0"/>
                <a:ea typeface="宋体" charset="0"/>
                <a:cs typeface="Times New Roman" panose="02020603050405020304" pitchFamily="18" charset="0"/>
              </a:rPr>
              <a:t> Fujian </a:t>
            </a:r>
            <a:r>
              <a:rPr lang="en-US" altLang="zh-CN" sz="1200" dirty="0" err="1">
                <a:solidFill>
                  <a:srgbClr val="000000"/>
                </a:solidFill>
                <a:latin typeface="Times New Roman" panose="02020603050405020304" pitchFamily="18" charset="0"/>
                <a:ea typeface="宋体" charset="0"/>
                <a:cs typeface="Times New Roman" panose="02020603050405020304" pitchFamily="18" charset="0"/>
              </a:rPr>
              <a:t>Lvdao</a:t>
            </a:r>
            <a:r>
              <a:rPr lang="en-US" altLang="zh-CN" sz="1200" dirty="0">
                <a:solidFill>
                  <a:srgbClr val="000000"/>
                </a:solidFill>
                <a:latin typeface="Times New Roman" panose="02020603050405020304" pitchFamily="18" charset="0"/>
                <a:ea typeface="宋体" charset="0"/>
                <a:cs typeface="Times New Roman" panose="02020603050405020304" pitchFamily="18" charset="0"/>
              </a:rPr>
              <a:t>  International Hotel Co. Ltd. </a:t>
            </a:r>
            <a:endParaRPr lang="zh-CN" altLang="en-US" sz="1200" dirty="0">
              <a:solidFill>
                <a:srgbClr val="000000"/>
              </a:solidFill>
              <a:latin typeface="Times New Roman" panose="02020603050405020304" pitchFamily="18" charset="0"/>
              <a:ea typeface="宋体" charset="0"/>
              <a:cs typeface="Times New Roman" panose="02020603050405020304" pitchFamily="18" charset="0"/>
            </a:endParaRPr>
          </a:p>
          <a:p>
            <a:pPr indent="144000">
              <a:lnSpc>
                <a:spcPct val="125000"/>
              </a:lnSpc>
              <a:spcBef>
                <a:spcPct val="0"/>
              </a:spcBef>
            </a:pPr>
            <a:r>
              <a:rPr lang="en-US" altLang="zh-CN" sz="1200" dirty="0">
                <a:solidFill>
                  <a:srgbClr val="000000"/>
                </a:solidFill>
                <a:latin typeface="Times New Roman" panose="02020603050405020304" pitchFamily="18" charset="0"/>
                <a:ea typeface="宋体" charset="0"/>
                <a:cs typeface="Times New Roman" panose="02020603050405020304" pitchFamily="18" charset="0"/>
              </a:rPr>
              <a:t>Qingdao Shandong Ocean Hotel</a:t>
            </a:r>
            <a:endParaRPr lang="zh-CN" altLang="en-US" sz="1200" dirty="0">
              <a:solidFill>
                <a:srgbClr val="000000"/>
              </a:solidFill>
              <a:latin typeface="Times New Roman" panose="02020603050405020304" pitchFamily="18" charset="0"/>
              <a:ea typeface="宋体" charset="0"/>
              <a:cs typeface="Times New Roman" panose="02020603050405020304" pitchFamily="18" charset="0"/>
            </a:endParaRPr>
          </a:p>
          <a:p>
            <a:pPr indent="144000">
              <a:lnSpc>
                <a:spcPct val="125000"/>
              </a:lnSpc>
              <a:spcBef>
                <a:spcPct val="0"/>
              </a:spcBef>
            </a:pPr>
            <a:r>
              <a:rPr lang="en-US" altLang="zh-CN" sz="1200" dirty="0">
                <a:solidFill>
                  <a:srgbClr val="000000"/>
                </a:solidFill>
                <a:latin typeface="Times New Roman" panose="02020603050405020304" pitchFamily="18" charset="0"/>
                <a:cs typeface="Times New Roman" panose="02020603050405020304" pitchFamily="18" charset="0"/>
              </a:rPr>
              <a:t>Banyan Tree </a:t>
            </a:r>
            <a:r>
              <a:rPr lang="en-US" altLang="zh-CN" sz="1200" dirty="0" err="1">
                <a:solidFill>
                  <a:srgbClr val="000000"/>
                </a:solidFill>
                <a:latin typeface="Times New Roman" panose="02020603050405020304" pitchFamily="18" charset="0"/>
                <a:cs typeface="Times New Roman" panose="02020603050405020304" pitchFamily="18" charset="0"/>
              </a:rPr>
              <a:t>Lijiang</a:t>
            </a:r>
            <a:r>
              <a:rPr lang="en-US" altLang="zh-CN" sz="1200" dirty="0">
                <a:solidFill>
                  <a:srgbClr val="000000"/>
                </a:solidFill>
                <a:latin typeface="Times New Roman" panose="02020603050405020304" pitchFamily="18" charset="0"/>
                <a:cs typeface="Times New Roman" panose="02020603050405020304" pitchFamily="18" charset="0"/>
              </a:rPr>
              <a:t> Yunnan Hotel  </a:t>
            </a:r>
          </a:p>
          <a:p>
            <a:pPr indent="144000">
              <a:lnSpc>
                <a:spcPct val="125000"/>
              </a:lnSpc>
              <a:spcBef>
                <a:spcPct val="0"/>
              </a:spcBef>
            </a:pPr>
            <a:r>
              <a:rPr lang="en-US" altLang="zh-CN" sz="1200" dirty="0">
                <a:solidFill>
                  <a:srgbClr val="000000"/>
                </a:solidFill>
                <a:latin typeface="Times New Roman" panose="02020603050405020304" pitchFamily="18" charset="0"/>
                <a:ea typeface="宋体" charset="0"/>
                <a:cs typeface="Times New Roman" panose="02020603050405020304" pitchFamily="18" charset="0"/>
              </a:rPr>
              <a:t>Suzhou </a:t>
            </a:r>
            <a:r>
              <a:rPr lang="en-US" altLang="zh-CN" sz="1200" dirty="0" err="1">
                <a:solidFill>
                  <a:srgbClr val="000000"/>
                </a:solidFill>
                <a:latin typeface="Times New Roman" panose="02020603050405020304" pitchFamily="18" charset="0"/>
                <a:ea typeface="宋体" charset="0"/>
                <a:cs typeface="Times New Roman" panose="02020603050405020304" pitchFamily="18" charset="0"/>
              </a:rPr>
              <a:t>Taihu</a:t>
            </a:r>
            <a:r>
              <a:rPr lang="en-US" altLang="zh-CN" sz="1200" dirty="0">
                <a:solidFill>
                  <a:srgbClr val="000000"/>
                </a:solidFill>
                <a:latin typeface="Times New Roman" panose="02020603050405020304" pitchFamily="18" charset="0"/>
                <a:ea typeface="宋体" charset="0"/>
                <a:cs typeface="Times New Roman" panose="02020603050405020304" pitchFamily="18" charset="0"/>
              </a:rPr>
              <a:t> Golf Hotel</a:t>
            </a:r>
            <a:r>
              <a:rPr lang="zh-CN" altLang="en-US" sz="1200" dirty="0">
                <a:solidFill>
                  <a:srgbClr val="000000"/>
                </a:solidFill>
                <a:latin typeface="Times New Roman" panose="02020603050405020304" pitchFamily="18" charset="0"/>
                <a:ea typeface="宋体" charset="0"/>
                <a:cs typeface="Times New Roman" panose="02020603050405020304" pitchFamily="18" charset="0"/>
              </a:rPr>
              <a:t>         </a:t>
            </a:r>
          </a:p>
          <a:p>
            <a:pPr indent="144000">
              <a:lnSpc>
                <a:spcPct val="125000"/>
              </a:lnSpc>
              <a:spcBef>
                <a:spcPct val="0"/>
              </a:spcBef>
            </a:pPr>
            <a:r>
              <a:rPr lang="en-US" altLang="zh-CN" sz="1200" dirty="0">
                <a:solidFill>
                  <a:srgbClr val="000000"/>
                </a:solidFill>
                <a:latin typeface="Times New Roman" panose="02020603050405020304" pitchFamily="18" charset="0"/>
                <a:cs typeface="Times New Roman" panose="02020603050405020304" pitchFamily="18" charset="0"/>
              </a:rPr>
              <a:t>V-Continent Beijing Parkview </a:t>
            </a:r>
            <a:r>
              <a:rPr lang="en-US" altLang="zh-CN" sz="1200" dirty="0" err="1">
                <a:solidFill>
                  <a:srgbClr val="000000"/>
                </a:solidFill>
                <a:latin typeface="Times New Roman" panose="02020603050405020304" pitchFamily="18" charset="0"/>
                <a:cs typeface="Times New Roman" panose="02020603050405020304" pitchFamily="18" charset="0"/>
              </a:rPr>
              <a:t>Wuzhou</a:t>
            </a:r>
            <a:r>
              <a:rPr lang="en-US" altLang="zh-CN" sz="1200" dirty="0">
                <a:solidFill>
                  <a:srgbClr val="000000"/>
                </a:solidFill>
                <a:latin typeface="Times New Roman" panose="02020603050405020304" pitchFamily="18" charset="0"/>
                <a:cs typeface="Times New Roman" panose="02020603050405020304" pitchFamily="18" charset="0"/>
              </a:rPr>
              <a:t> Hotel</a:t>
            </a:r>
          </a:p>
          <a:p>
            <a:pPr indent="144000">
              <a:lnSpc>
                <a:spcPct val="125000"/>
              </a:lnSpc>
            </a:pPr>
            <a:r>
              <a:rPr lang="en-US" altLang="zh-CN" sz="1200" dirty="0" err="1">
                <a:solidFill>
                  <a:srgbClr val="000000"/>
                </a:solidFill>
                <a:latin typeface="Times New Roman" panose="02020603050405020304" pitchFamily="18" charset="0"/>
                <a:cs typeface="Times New Roman" panose="02020603050405020304" pitchFamily="18" charset="0"/>
              </a:rPr>
              <a:t>Jianyang</a:t>
            </a:r>
            <a:r>
              <a:rPr lang="en-US" altLang="zh-CN" sz="1200" dirty="0">
                <a:solidFill>
                  <a:srgbClr val="000000"/>
                </a:solidFill>
                <a:latin typeface="Times New Roman" panose="02020603050405020304" pitchFamily="18" charset="0"/>
                <a:cs typeface="Times New Roman" panose="02020603050405020304" pitchFamily="18" charset="0"/>
              </a:rPr>
              <a:t>  Sichuan </a:t>
            </a:r>
            <a:r>
              <a:rPr lang="en-US" altLang="zh-CN" sz="1200" dirty="0" err="1">
                <a:solidFill>
                  <a:srgbClr val="000000"/>
                </a:solidFill>
                <a:latin typeface="Times New Roman" panose="02020603050405020304" pitchFamily="18" charset="0"/>
                <a:cs typeface="Times New Roman" panose="02020603050405020304" pitchFamily="18" charset="0"/>
              </a:rPr>
              <a:t>Xin</a:t>
            </a:r>
            <a:r>
              <a:rPr lang="en-US" altLang="zh-CN" sz="1200" dirty="0">
                <a:solidFill>
                  <a:srgbClr val="000000"/>
                </a:solidFill>
                <a:latin typeface="Times New Roman" panose="02020603050405020304" pitchFamily="18" charset="0"/>
                <a:cs typeface="Times New Roman" panose="02020603050405020304" pitchFamily="18" charset="0"/>
              </a:rPr>
              <a:t> </a:t>
            </a:r>
            <a:r>
              <a:rPr lang="en-US" altLang="zh-CN" sz="1200" dirty="0" err="1">
                <a:solidFill>
                  <a:srgbClr val="000000"/>
                </a:solidFill>
                <a:latin typeface="Times New Roman" panose="02020603050405020304" pitchFamily="18" charset="0"/>
                <a:cs typeface="Times New Roman" panose="02020603050405020304" pitchFamily="18" charset="0"/>
              </a:rPr>
              <a:t>Yatu</a:t>
            </a:r>
            <a:r>
              <a:rPr lang="en-US" altLang="zh-CN" sz="1200" dirty="0">
                <a:solidFill>
                  <a:srgbClr val="000000"/>
                </a:solidFill>
                <a:latin typeface="Times New Roman" panose="02020603050405020304" pitchFamily="18" charset="0"/>
                <a:cs typeface="Times New Roman" panose="02020603050405020304" pitchFamily="18" charset="0"/>
              </a:rPr>
              <a:t> Hotel</a:t>
            </a:r>
          </a:p>
          <a:p>
            <a:pPr indent="144000">
              <a:lnSpc>
                <a:spcPct val="125000"/>
              </a:lnSpc>
            </a:pPr>
            <a:r>
              <a:rPr lang="en-US" altLang="zh-CN" sz="1200" dirty="0">
                <a:solidFill>
                  <a:srgbClr val="000000"/>
                </a:solidFill>
                <a:latin typeface="Times New Roman" panose="02020603050405020304" pitchFamily="18" charset="0"/>
                <a:cs typeface="Times New Roman" panose="02020603050405020304" pitchFamily="18" charset="0"/>
              </a:rPr>
              <a:t>Beijing canal people's founding Holiday Inn </a:t>
            </a:r>
            <a:r>
              <a:rPr lang="en-US" altLang="zh-CN" sz="1200" dirty="0">
                <a:solidFill>
                  <a:srgbClr val="000000"/>
                </a:solidFill>
                <a:latin typeface="Times New Roman" panose="02020603050405020304" pitchFamily="18" charset="0"/>
                <a:ea typeface="宋体" charset="0"/>
                <a:cs typeface="Times New Roman" panose="02020603050405020304" pitchFamily="18" charset="0"/>
              </a:rPr>
              <a:t>Ibis Hotel</a:t>
            </a:r>
            <a:endParaRPr lang="zh-CN" altLang="en-US" sz="1200" dirty="0">
              <a:solidFill>
                <a:srgbClr val="000000"/>
              </a:solidFill>
              <a:latin typeface="Times New Roman" panose="02020603050405020304" pitchFamily="18" charset="0"/>
              <a:ea typeface="宋体" charset="0"/>
              <a:cs typeface="Times New Roman" panose="02020603050405020304" pitchFamily="18" charset="0"/>
            </a:endParaRPr>
          </a:p>
        </p:txBody>
      </p:sp>
    </p:spTree>
    <p:extLst>
      <p:ext uri="{BB962C8B-B14F-4D97-AF65-F5344CB8AC3E}">
        <p14:creationId xmlns:p14="http://schemas.microsoft.com/office/powerpoint/2010/main" val="16327223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2">
            <a:extLst>
              <a:ext uri="{FF2B5EF4-FFF2-40B4-BE49-F238E27FC236}">
                <a16:creationId xmlns:a16="http://schemas.microsoft.com/office/drawing/2014/main" id="{E06F3644-63E0-2000-E5AD-B31B9E0C82E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pic>
        <p:nvPicPr>
          <p:cNvPr id="8" name="图片 10" descr="QQ图片20160407154448.pn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6764045" y="4995124"/>
            <a:ext cx="2159000" cy="13544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图片 11" descr="QQ图片20160407154931.pn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9160655" y="4995124"/>
            <a:ext cx="1874380" cy="13544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13" descr="DSC03878"/>
          <p:cNvPicPr>
            <a:picLocks noChangeAspect="1" noChangeArrowheads="1"/>
          </p:cNvPicPr>
          <p:nvPr/>
        </p:nvPicPr>
        <p:blipFill>
          <a:blip r:embed="rId6" cstate="email">
            <a:lum bright="10000"/>
            <a:extLst>
              <a:ext uri="{28A0092B-C50C-407E-A947-70E740481C1C}">
                <a14:useLocalDpi xmlns:a14="http://schemas.microsoft.com/office/drawing/2010/main"/>
              </a:ext>
            </a:extLst>
          </a:blip>
          <a:srcRect/>
          <a:stretch>
            <a:fillRect/>
          </a:stretch>
        </p:blipFill>
        <p:spPr bwMode="auto">
          <a:xfrm>
            <a:off x="6764045" y="3391579"/>
            <a:ext cx="2089863" cy="15589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12"/>
          <p:cNvPicPr>
            <a:picLocks noChangeAspect="1" noChangeArrowheads="1"/>
          </p:cNvPicPr>
          <p:nvPr/>
        </p:nvPicPr>
        <p:blipFill>
          <a:blip r:embed="rId7" cstate="email">
            <a:lum bright="10000"/>
            <a:extLst>
              <a:ext uri="{28A0092B-C50C-407E-A947-70E740481C1C}">
                <a14:useLocalDpi xmlns:a14="http://schemas.microsoft.com/office/drawing/2010/main"/>
              </a:ext>
            </a:extLst>
          </a:blip>
          <a:srcRect/>
          <a:stretch>
            <a:fillRect/>
          </a:stretch>
        </p:blipFill>
        <p:spPr bwMode="auto">
          <a:xfrm>
            <a:off x="9034052" y="3657703"/>
            <a:ext cx="2000983" cy="11253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57150">
                <a:solidFill>
                  <a:srgbClr val="000000"/>
                </a:solidFill>
                <a:miter lim="800000"/>
                <a:headEnd/>
                <a:tailEnd/>
              </a14:hiddenLine>
            </a:ext>
          </a:extLst>
        </p:spPr>
      </p:pic>
      <p:sp>
        <p:nvSpPr>
          <p:cNvPr id="15" name="Rectangle 14"/>
          <p:cNvSpPr/>
          <p:nvPr/>
        </p:nvSpPr>
        <p:spPr>
          <a:xfrm>
            <a:off x="2344179" y="1850803"/>
            <a:ext cx="4156856" cy="4529894"/>
          </a:xfrm>
          <a:prstGeom prst="rect">
            <a:avLst/>
          </a:prstGeom>
        </p:spPr>
        <p:txBody>
          <a:bodyPr wrap="square">
            <a:spAutoFit/>
          </a:bodyPr>
          <a:lstStyle/>
          <a:p>
            <a:pPr>
              <a:lnSpc>
                <a:spcPct val="150000"/>
              </a:lnSpc>
            </a:pPr>
            <a:r>
              <a:rPr lang="en-US" altLang="zh-CN" sz="1600" b="1" dirty="0">
                <a:solidFill>
                  <a:srgbClr val="000000"/>
                </a:solidFill>
                <a:latin typeface="Times New Roman"/>
                <a:ea typeface="宋体" charset="0"/>
                <a:cs typeface="Times New Roman"/>
              </a:rPr>
              <a:t>Railway system reference list:</a:t>
            </a:r>
          </a:p>
          <a:p>
            <a:pPr indent="216000">
              <a:lnSpc>
                <a:spcPct val="125000"/>
              </a:lnSpc>
            </a:pPr>
            <a:r>
              <a:rPr lang="en-US" altLang="zh-CN" sz="1400" dirty="0">
                <a:solidFill>
                  <a:srgbClr val="000000"/>
                </a:solidFill>
                <a:latin typeface="Times New Roman"/>
                <a:ea typeface="宋体" charset="0"/>
                <a:cs typeface="Times New Roman"/>
              </a:rPr>
              <a:t>Ministry of Railway-Beijing (Right side)</a:t>
            </a:r>
            <a:endParaRPr lang="zh-CN" altLang="en-US" sz="1400" dirty="0">
              <a:solidFill>
                <a:srgbClr val="000000"/>
              </a:solidFill>
              <a:latin typeface="Times New Roman"/>
              <a:ea typeface="宋体" charset="0"/>
              <a:cs typeface="Times New Roman"/>
            </a:endParaRPr>
          </a:p>
          <a:p>
            <a:pPr indent="216000">
              <a:lnSpc>
                <a:spcPct val="125000"/>
              </a:lnSpc>
            </a:pPr>
            <a:r>
              <a:rPr lang="en-US" altLang="zh-CN" sz="1400" dirty="0">
                <a:solidFill>
                  <a:srgbClr val="000000"/>
                </a:solidFill>
                <a:latin typeface="Times New Roman"/>
                <a:ea typeface="宋体" charset="0"/>
                <a:cs typeface="Times New Roman"/>
              </a:rPr>
              <a:t>Project of Tianjin West Railway Station of </a:t>
            </a:r>
            <a:r>
              <a:rPr lang="en-US" altLang="zh-CN" sz="1400" dirty="0">
                <a:solidFill>
                  <a:srgbClr val="000000"/>
                </a:solidFill>
                <a:latin typeface="Times New Roman"/>
                <a:cs typeface="Times New Roman"/>
              </a:rPr>
              <a:t>Beijing-Shanghai high-speed railway</a:t>
            </a:r>
            <a:endParaRPr lang="zh-CN" altLang="en-US" sz="1400" dirty="0">
              <a:solidFill>
                <a:srgbClr val="000000"/>
              </a:solidFill>
              <a:latin typeface="Times New Roman"/>
              <a:ea typeface="宋体" charset="0"/>
              <a:cs typeface="Times New Roman"/>
            </a:endParaRPr>
          </a:p>
          <a:p>
            <a:pPr indent="216000">
              <a:lnSpc>
                <a:spcPct val="125000"/>
              </a:lnSpc>
            </a:pPr>
            <a:r>
              <a:rPr lang="en-US" altLang="zh-CN" sz="1400" dirty="0">
                <a:solidFill>
                  <a:srgbClr val="000000"/>
                </a:solidFill>
                <a:latin typeface="Times New Roman"/>
                <a:cs typeface="Times New Roman"/>
              </a:rPr>
              <a:t>Project of Hangzhou Bay Bridge </a:t>
            </a:r>
          </a:p>
          <a:p>
            <a:pPr indent="216000">
              <a:lnSpc>
                <a:spcPct val="125000"/>
              </a:lnSpc>
            </a:pPr>
            <a:r>
              <a:rPr lang="en-US" altLang="zh-CN" sz="1400" dirty="0">
                <a:solidFill>
                  <a:srgbClr val="000000"/>
                </a:solidFill>
                <a:latin typeface="Times New Roman"/>
                <a:cs typeface="Times New Roman"/>
              </a:rPr>
              <a:t>Kunming Yunnan Railway General Corporation</a:t>
            </a:r>
          </a:p>
          <a:p>
            <a:pPr indent="216000">
              <a:lnSpc>
                <a:spcPct val="125000"/>
              </a:lnSpc>
            </a:pPr>
            <a:r>
              <a:rPr lang="en-US" altLang="zh-CN" sz="1400" dirty="0">
                <a:solidFill>
                  <a:srgbClr val="000000"/>
                </a:solidFill>
                <a:latin typeface="Times New Roman"/>
                <a:cs typeface="Times New Roman"/>
              </a:rPr>
              <a:t>Tangshan </a:t>
            </a:r>
            <a:r>
              <a:rPr lang="en-US" altLang="zh-CN" sz="1400" dirty="0" err="1">
                <a:solidFill>
                  <a:srgbClr val="000000"/>
                </a:solidFill>
                <a:latin typeface="Times New Roman"/>
                <a:cs typeface="Times New Roman"/>
              </a:rPr>
              <a:t>Hebei</a:t>
            </a:r>
            <a:r>
              <a:rPr lang="en-US" altLang="zh-CN" sz="1400" dirty="0">
                <a:solidFill>
                  <a:srgbClr val="000000"/>
                </a:solidFill>
                <a:latin typeface="Times New Roman"/>
                <a:cs typeface="Times New Roman"/>
              </a:rPr>
              <a:t> Railway Station of Beijing-Shanghai high-speed railway</a:t>
            </a:r>
          </a:p>
          <a:p>
            <a:pPr indent="216000">
              <a:lnSpc>
                <a:spcPct val="125000"/>
              </a:lnSpc>
            </a:pPr>
            <a:r>
              <a:rPr lang="en-US" altLang="zh-CN" sz="1400" dirty="0" err="1">
                <a:solidFill>
                  <a:srgbClr val="000000"/>
                </a:solidFill>
                <a:latin typeface="Times New Roman"/>
                <a:cs typeface="Times New Roman"/>
              </a:rPr>
              <a:t>Binhai</a:t>
            </a:r>
            <a:r>
              <a:rPr lang="en-US" altLang="zh-CN" sz="1400" dirty="0">
                <a:solidFill>
                  <a:srgbClr val="000000"/>
                </a:solidFill>
                <a:latin typeface="Times New Roman"/>
                <a:cs typeface="Times New Roman"/>
              </a:rPr>
              <a:t> Tianjin New Area Station of Beijing-Shanghai high-speed railway</a:t>
            </a:r>
          </a:p>
          <a:p>
            <a:pPr indent="216000">
              <a:lnSpc>
                <a:spcPct val="125000"/>
              </a:lnSpc>
            </a:pPr>
            <a:r>
              <a:rPr lang="en-US" altLang="zh-CN" sz="1400" dirty="0">
                <a:solidFill>
                  <a:srgbClr val="000000"/>
                </a:solidFill>
                <a:latin typeface="Times New Roman"/>
                <a:ea typeface="宋体" charset="0"/>
                <a:cs typeface="Times New Roman"/>
              </a:rPr>
              <a:t>Project of newly-built dispatching station of </a:t>
            </a:r>
            <a:r>
              <a:rPr lang="en-US" altLang="zh-CN" sz="1400" dirty="0">
                <a:solidFill>
                  <a:srgbClr val="000000"/>
                </a:solidFill>
                <a:latin typeface="Times New Roman"/>
                <a:cs typeface="Times New Roman"/>
              </a:rPr>
              <a:t>Chengdu Railway Bureau</a:t>
            </a:r>
            <a:endParaRPr lang="zh-CN" altLang="en-US" sz="1400" dirty="0">
              <a:solidFill>
                <a:srgbClr val="000000"/>
              </a:solidFill>
              <a:latin typeface="Times New Roman"/>
              <a:ea typeface="宋体" charset="0"/>
              <a:cs typeface="Times New Roman"/>
            </a:endParaRPr>
          </a:p>
          <a:p>
            <a:pPr indent="216000">
              <a:lnSpc>
                <a:spcPct val="125000"/>
              </a:lnSpc>
            </a:pPr>
            <a:r>
              <a:rPr lang="en-US" altLang="zh-CN" sz="1400" dirty="0">
                <a:solidFill>
                  <a:srgbClr val="000000"/>
                </a:solidFill>
                <a:latin typeface="Times New Roman"/>
                <a:cs typeface="Times New Roman"/>
              </a:rPr>
              <a:t>China Railway Large Maintenance Machinery Group Co. Ltd.</a:t>
            </a:r>
          </a:p>
          <a:p>
            <a:pPr indent="216000">
              <a:lnSpc>
                <a:spcPct val="125000"/>
              </a:lnSpc>
            </a:pPr>
            <a:r>
              <a:rPr lang="en-US" altLang="zh-CN" sz="1400" dirty="0">
                <a:solidFill>
                  <a:srgbClr val="000000"/>
                </a:solidFill>
                <a:latin typeface="Times New Roman"/>
                <a:cs typeface="Times New Roman"/>
              </a:rPr>
              <a:t>Project of China Railway thirteen Bureau </a:t>
            </a:r>
          </a:p>
          <a:p>
            <a:pPr indent="216000">
              <a:lnSpc>
                <a:spcPct val="125000"/>
              </a:lnSpc>
            </a:pPr>
            <a:r>
              <a:rPr lang="en-US" altLang="zh-CN" sz="1400" dirty="0">
                <a:solidFill>
                  <a:srgbClr val="000000"/>
                </a:solidFill>
                <a:latin typeface="Times New Roman"/>
                <a:cs typeface="Times New Roman"/>
              </a:rPr>
              <a:t>High speed train control center-Tianjin (Right side)</a:t>
            </a:r>
          </a:p>
        </p:txBody>
      </p:sp>
      <p:pic>
        <p:nvPicPr>
          <p:cNvPr id="3" name="Picture 9" descr="展会旗1.psd">
            <a:extLst>
              <a:ext uri="{FF2B5EF4-FFF2-40B4-BE49-F238E27FC236}">
                <a16:creationId xmlns:a16="http://schemas.microsoft.com/office/drawing/2014/main" id="{2592C2AB-91EF-2CC7-F556-3BB2F1D18505}"/>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4" name="Rectangle 10">
            <a:extLst>
              <a:ext uri="{FF2B5EF4-FFF2-40B4-BE49-F238E27FC236}">
                <a16:creationId xmlns:a16="http://schemas.microsoft.com/office/drawing/2014/main" id="{FEC81592-C977-8046-A494-32E16B52A760}"/>
              </a:ext>
            </a:extLst>
          </p:cNvPr>
          <p:cNvSpPr/>
          <p:nvPr/>
        </p:nvSpPr>
        <p:spPr>
          <a:xfrm>
            <a:off x="2564335" y="1396757"/>
            <a:ext cx="4941365"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STANDBY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RAILWAY SYSTEM</a:t>
            </a:r>
          </a:p>
        </p:txBody>
      </p:sp>
      <p:pic>
        <p:nvPicPr>
          <p:cNvPr id="12" name="Picture 5" descr="SNV37735"/>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770373" y="1850804"/>
            <a:ext cx="2052808" cy="14906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 name="Picture 14"/>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8977755" y="1850803"/>
            <a:ext cx="2057280" cy="14906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57150">
                <a:solidFill>
                  <a:srgbClr val="000000"/>
                </a:solidFill>
                <a:miter lim="800000"/>
                <a:headEnd/>
                <a:tailEnd/>
              </a14:hiddenLine>
            </a:ext>
          </a:extLst>
        </p:spPr>
      </p:pic>
    </p:spTree>
    <p:extLst>
      <p:ext uri="{BB962C8B-B14F-4D97-AF65-F5344CB8AC3E}">
        <p14:creationId xmlns:p14="http://schemas.microsoft.com/office/powerpoint/2010/main" val="7970586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2">
            <a:extLst>
              <a:ext uri="{FF2B5EF4-FFF2-40B4-BE49-F238E27FC236}">
                <a16:creationId xmlns:a16="http://schemas.microsoft.com/office/drawing/2014/main" id="{0E5EF8F9-5628-95E4-1362-D5FF65ED48A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pic>
        <p:nvPicPr>
          <p:cNvPr id="8" name="Picture 13" descr="大连南航"/>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631595" y="3395597"/>
            <a:ext cx="4039342" cy="227142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Rectangle 6"/>
          <p:cNvSpPr>
            <a:spLocks noChangeArrowheads="1"/>
          </p:cNvSpPr>
          <p:nvPr/>
        </p:nvSpPr>
        <p:spPr bwMode="auto">
          <a:xfrm>
            <a:off x="2564335" y="2313872"/>
            <a:ext cx="4453821"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57150">
                <a:solidFill>
                  <a:srgbClr val="000000"/>
                </a:solidFill>
                <a:miter lim="800000"/>
                <a:headEnd/>
                <a:tailEnd/>
              </a14:hiddenLine>
            </a:ext>
          </a:extLst>
        </p:spPr>
        <p:txBody>
          <a:bodyPr wrap="square" anchor="ctr">
            <a:spAutoFit/>
          </a:bodyPr>
          <a:lstStyle/>
          <a:p>
            <a:r>
              <a:rPr lang="en-US" altLang="zh-CN" sz="1600" dirty="0">
                <a:solidFill>
                  <a:srgbClr val="000000"/>
                </a:solidFill>
                <a:latin typeface="Times New Roman"/>
                <a:ea typeface="宋体" charset="0"/>
                <a:cs typeface="Times New Roman"/>
              </a:rPr>
              <a:t>In 2012, Baifa supplied Dalian Branch of </a:t>
            </a:r>
            <a:r>
              <a:rPr lang="en-US" altLang="zh-CN" sz="1600" dirty="0">
                <a:solidFill>
                  <a:srgbClr val="000000"/>
                </a:solidFill>
                <a:latin typeface="Times New Roman"/>
                <a:cs typeface="Times New Roman"/>
              </a:rPr>
              <a:t>China Southern Airlines 1 set standby 1320kW container diesel genset used as standby power supply.</a:t>
            </a:r>
            <a:endParaRPr lang="zh-CN" altLang="en-US" dirty="0">
              <a:solidFill>
                <a:srgbClr val="009900"/>
              </a:solidFill>
              <a:latin typeface="宋体" charset="0"/>
              <a:ea typeface="宋体" charset="0"/>
              <a:cs typeface="宋体" charset="0"/>
            </a:endParaRPr>
          </a:p>
        </p:txBody>
      </p:sp>
      <p:sp>
        <p:nvSpPr>
          <p:cNvPr id="10" name="Text Box 12"/>
          <p:cNvSpPr txBox="1">
            <a:spLocks noChangeArrowheads="1"/>
          </p:cNvSpPr>
          <p:nvPr/>
        </p:nvSpPr>
        <p:spPr bwMode="auto">
          <a:xfrm>
            <a:off x="7721176" y="2148836"/>
            <a:ext cx="2878137" cy="36315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57150">
                <a:solidFill>
                  <a:srgbClr val="000000"/>
                </a:solidFill>
                <a:miter lim="800000"/>
                <a:headEnd/>
                <a:tailEnd/>
              </a14:hiddenLine>
            </a:ext>
          </a:extLst>
        </p:spPr>
        <p:txBody>
          <a:bodyPr>
            <a:spAutoFit/>
          </a:bodyPr>
          <a:lstStyle>
            <a:lvl1pPr eaLnBrk="0" hangingPunct="0">
              <a:defRPr kumimoji="1" sz="2400">
                <a:solidFill>
                  <a:schemeClr val="tx1"/>
                </a:solidFill>
                <a:latin typeface="Arial" charset="0"/>
                <a:ea typeface="华文新魏" charset="0"/>
                <a:cs typeface="华文新魏" charset="0"/>
              </a:defRPr>
            </a:lvl1pPr>
            <a:lvl2pPr marL="742950" indent="-285750" eaLnBrk="0" hangingPunct="0">
              <a:defRPr kumimoji="1" sz="2400">
                <a:solidFill>
                  <a:schemeClr val="tx1"/>
                </a:solidFill>
                <a:latin typeface="Arial" charset="0"/>
                <a:ea typeface="华文新魏" charset="0"/>
                <a:cs typeface="华文新魏" charset="0"/>
              </a:defRPr>
            </a:lvl2pPr>
            <a:lvl3pPr marL="1143000" indent="-228600" eaLnBrk="0" hangingPunct="0">
              <a:defRPr kumimoji="1" sz="2400">
                <a:solidFill>
                  <a:schemeClr val="tx1"/>
                </a:solidFill>
                <a:latin typeface="Arial" charset="0"/>
                <a:ea typeface="华文新魏" charset="0"/>
                <a:cs typeface="华文新魏" charset="0"/>
              </a:defRPr>
            </a:lvl3pPr>
            <a:lvl4pPr marL="1600200" indent="-228600" eaLnBrk="0" hangingPunct="0">
              <a:defRPr kumimoji="1" sz="2400">
                <a:solidFill>
                  <a:schemeClr val="tx1"/>
                </a:solidFill>
                <a:latin typeface="Arial" charset="0"/>
                <a:ea typeface="华文新魏" charset="0"/>
                <a:cs typeface="华文新魏" charset="0"/>
              </a:defRPr>
            </a:lvl4pPr>
            <a:lvl5pPr marL="2057400" indent="-228600" eaLnBrk="0" hangingPunct="0">
              <a:defRPr kumimoji="1" sz="2400">
                <a:solidFill>
                  <a:schemeClr val="tx1"/>
                </a:solidFill>
                <a:latin typeface="Arial" charset="0"/>
                <a:ea typeface="华文新魏" charset="0"/>
                <a:cs typeface="华文新魏" charset="0"/>
              </a:defRPr>
            </a:lvl5pPr>
            <a:lvl6pPr marL="2514600" indent="-228600" algn="ctr" eaLnBrk="0" fontAlgn="base" hangingPunct="0">
              <a:spcBef>
                <a:spcPct val="50000"/>
              </a:spcBef>
              <a:spcAft>
                <a:spcPct val="0"/>
              </a:spcAft>
              <a:defRPr kumimoji="1" sz="2400">
                <a:solidFill>
                  <a:schemeClr val="tx1"/>
                </a:solidFill>
                <a:latin typeface="Arial" charset="0"/>
                <a:ea typeface="华文新魏" charset="0"/>
                <a:cs typeface="华文新魏" charset="0"/>
              </a:defRPr>
            </a:lvl6pPr>
            <a:lvl7pPr marL="2971800" indent="-228600" algn="ctr" eaLnBrk="0" fontAlgn="base" hangingPunct="0">
              <a:spcBef>
                <a:spcPct val="50000"/>
              </a:spcBef>
              <a:spcAft>
                <a:spcPct val="0"/>
              </a:spcAft>
              <a:defRPr kumimoji="1" sz="2400">
                <a:solidFill>
                  <a:schemeClr val="tx1"/>
                </a:solidFill>
                <a:latin typeface="Arial" charset="0"/>
                <a:ea typeface="华文新魏" charset="0"/>
                <a:cs typeface="华文新魏" charset="0"/>
              </a:defRPr>
            </a:lvl7pPr>
            <a:lvl8pPr marL="3429000" indent="-228600" algn="ctr" eaLnBrk="0" fontAlgn="base" hangingPunct="0">
              <a:spcBef>
                <a:spcPct val="50000"/>
              </a:spcBef>
              <a:spcAft>
                <a:spcPct val="0"/>
              </a:spcAft>
              <a:defRPr kumimoji="1" sz="2400">
                <a:solidFill>
                  <a:schemeClr val="tx1"/>
                </a:solidFill>
                <a:latin typeface="Arial" charset="0"/>
                <a:ea typeface="华文新魏" charset="0"/>
                <a:cs typeface="华文新魏" charset="0"/>
              </a:defRPr>
            </a:lvl8pPr>
            <a:lvl9pPr marL="3886200" indent="-228600" algn="ctr" eaLnBrk="0" fontAlgn="base" hangingPunct="0">
              <a:spcBef>
                <a:spcPct val="50000"/>
              </a:spcBef>
              <a:spcAft>
                <a:spcPct val="0"/>
              </a:spcAft>
              <a:defRPr kumimoji="1" sz="2400">
                <a:solidFill>
                  <a:schemeClr val="tx1"/>
                </a:solidFill>
                <a:latin typeface="Arial" charset="0"/>
                <a:ea typeface="华文新魏" charset="0"/>
                <a:cs typeface="华文新魏" charset="0"/>
              </a:defRPr>
            </a:lvl9pPr>
          </a:lstStyle>
          <a:p>
            <a:pPr algn="l" eaLnBrk="1" hangingPunct="1">
              <a:lnSpc>
                <a:spcPct val="150000"/>
              </a:lnSpc>
            </a:pPr>
            <a:r>
              <a:rPr lang="en-AU" altLang="zh-CN" sz="1500" b="1" dirty="0">
                <a:solidFill>
                  <a:srgbClr val="000000"/>
                </a:solidFill>
                <a:latin typeface="Times New Roman" panose="02020603050405020304" pitchFamily="18" charset="0"/>
                <a:ea typeface="宋体" charset="0"/>
                <a:cs typeface="Times New Roman" panose="02020603050405020304" pitchFamily="18" charset="0"/>
              </a:rPr>
              <a:t>AIRPORT PROJECT CASES:</a:t>
            </a:r>
            <a:endParaRPr lang="zh-CN" altLang="en-US" sz="1500" b="1" dirty="0">
              <a:solidFill>
                <a:srgbClr val="000000"/>
              </a:solidFill>
              <a:latin typeface="Times New Roman" panose="02020603050405020304" pitchFamily="18" charset="0"/>
              <a:ea typeface="宋体" charset="0"/>
              <a:cs typeface="Times New Roman" panose="02020603050405020304" pitchFamily="18" charset="0"/>
            </a:endParaRPr>
          </a:p>
          <a:p>
            <a:pPr indent="216000" eaLnBrk="1" hangingPunct="1">
              <a:lnSpc>
                <a:spcPct val="150000"/>
              </a:lnSpc>
            </a:pPr>
            <a:r>
              <a:rPr lang="en-US" altLang="zh-CN" sz="1400" dirty="0">
                <a:solidFill>
                  <a:srgbClr val="000000"/>
                </a:solidFill>
                <a:latin typeface="Times New Roman" panose="02020603050405020304" pitchFamily="18" charset="0"/>
                <a:ea typeface="宋体" charset="0"/>
                <a:cs typeface="Times New Roman" panose="02020603050405020304" pitchFamily="18" charset="0"/>
              </a:rPr>
              <a:t>Tongren Airport of Guizhou</a:t>
            </a:r>
          </a:p>
          <a:p>
            <a:pPr indent="216000" algn="l" eaLnBrk="1" hangingPunct="1">
              <a:lnSpc>
                <a:spcPct val="150000"/>
              </a:lnSpc>
              <a:spcBef>
                <a:spcPct val="0"/>
              </a:spcBef>
            </a:pPr>
            <a:r>
              <a:rPr lang="en-US" altLang="zh-CN" sz="1400" dirty="0">
                <a:solidFill>
                  <a:srgbClr val="000000"/>
                </a:solidFill>
                <a:latin typeface="Times New Roman" panose="02020603050405020304" pitchFamily="18" charset="0"/>
                <a:ea typeface="宋体" charset="0"/>
                <a:cs typeface="Times New Roman" panose="02020603050405020304" pitchFamily="18" charset="0"/>
              </a:rPr>
              <a:t>Daqing Airport of Heilongjiang</a:t>
            </a:r>
            <a:endParaRPr lang="zh-CN" altLang="en-US" sz="1400" dirty="0">
              <a:solidFill>
                <a:srgbClr val="000000"/>
              </a:solidFill>
              <a:latin typeface="Times New Roman" panose="02020603050405020304" pitchFamily="18" charset="0"/>
              <a:ea typeface="宋体" charset="0"/>
              <a:cs typeface="Times New Roman" panose="02020603050405020304" pitchFamily="18" charset="0"/>
            </a:endParaRPr>
          </a:p>
          <a:p>
            <a:pPr indent="216000" algn="l" eaLnBrk="1" hangingPunct="1">
              <a:lnSpc>
                <a:spcPct val="150000"/>
              </a:lnSpc>
              <a:spcBef>
                <a:spcPct val="0"/>
              </a:spcBef>
            </a:pPr>
            <a:r>
              <a:rPr lang="en-US" altLang="zh-CN" sz="1400" dirty="0">
                <a:solidFill>
                  <a:srgbClr val="000000"/>
                </a:solidFill>
                <a:latin typeface="Times New Roman" panose="02020603050405020304" pitchFamily="18" charset="0"/>
                <a:ea typeface="宋体" charset="0"/>
                <a:cs typeface="Times New Roman" panose="02020603050405020304" pitchFamily="18" charset="0"/>
              </a:rPr>
              <a:t>Guiyang </a:t>
            </a:r>
            <a:r>
              <a:rPr lang="en-US" altLang="zh-CN" sz="1400" dirty="0" err="1">
                <a:solidFill>
                  <a:srgbClr val="000000"/>
                </a:solidFill>
                <a:latin typeface="Times New Roman" panose="02020603050405020304" pitchFamily="18" charset="0"/>
                <a:ea typeface="宋体" charset="0"/>
                <a:cs typeface="Times New Roman" panose="02020603050405020304" pitchFamily="18" charset="0"/>
              </a:rPr>
              <a:t>Leizhuang</a:t>
            </a:r>
            <a:r>
              <a:rPr lang="en-US" altLang="zh-CN" sz="1400" dirty="0">
                <a:solidFill>
                  <a:srgbClr val="000000"/>
                </a:solidFill>
                <a:latin typeface="Times New Roman" panose="02020603050405020304" pitchFamily="18" charset="0"/>
                <a:ea typeface="宋体" charset="0"/>
                <a:cs typeface="Times New Roman" panose="02020603050405020304" pitchFamily="18" charset="0"/>
              </a:rPr>
              <a:t> Airport</a:t>
            </a:r>
          </a:p>
          <a:p>
            <a:pPr indent="216000" algn="l" eaLnBrk="1" hangingPunct="1">
              <a:lnSpc>
                <a:spcPct val="150000"/>
              </a:lnSpc>
              <a:spcBef>
                <a:spcPct val="0"/>
              </a:spcBef>
            </a:pPr>
            <a:r>
              <a:rPr lang="en-US" altLang="zh-CN" sz="1400" dirty="0" err="1">
                <a:solidFill>
                  <a:srgbClr val="000000"/>
                </a:solidFill>
                <a:latin typeface="Times New Roman" panose="02020603050405020304" pitchFamily="18" charset="0"/>
                <a:ea typeface="宋体" charset="0"/>
                <a:cs typeface="Times New Roman" panose="02020603050405020304" pitchFamily="18" charset="0"/>
              </a:rPr>
              <a:t>Yulin</a:t>
            </a:r>
            <a:r>
              <a:rPr lang="en-US" altLang="zh-CN" sz="1400" dirty="0">
                <a:solidFill>
                  <a:srgbClr val="000000"/>
                </a:solidFill>
                <a:latin typeface="Times New Roman" panose="02020603050405020304" pitchFamily="18" charset="0"/>
                <a:ea typeface="宋体" charset="0"/>
                <a:cs typeface="Times New Roman" panose="02020603050405020304" pitchFamily="18" charset="0"/>
              </a:rPr>
              <a:t> Airport of Shanxi</a:t>
            </a:r>
            <a:endParaRPr lang="zh-CN" altLang="en-US" sz="1400" dirty="0">
              <a:solidFill>
                <a:srgbClr val="000000"/>
              </a:solidFill>
              <a:latin typeface="Times New Roman" panose="02020603050405020304" pitchFamily="18" charset="0"/>
              <a:ea typeface="宋体" charset="0"/>
              <a:cs typeface="Times New Roman" panose="02020603050405020304" pitchFamily="18" charset="0"/>
            </a:endParaRPr>
          </a:p>
          <a:p>
            <a:pPr indent="216000" algn="l" eaLnBrk="1" hangingPunct="1">
              <a:lnSpc>
                <a:spcPct val="150000"/>
              </a:lnSpc>
              <a:spcBef>
                <a:spcPct val="0"/>
              </a:spcBef>
            </a:pPr>
            <a:r>
              <a:rPr lang="en-US" altLang="zh-CN" sz="1400" dirty="0">
                <a:solidFill>
                  <a:srgbClr val="000000"/>
                </a:solidFill>
                <a:latin typeface="Times New Roman" panose="02020603050405020304" pitchFamily="18" charset="0"/>
                <a:ea typeface="宋体" charset="0"/>
                <a:cs typeface="Times New Roman" panose="02020603050405020304" pitchFamily="18" charset="0"/>
              </a:rPr>
              <a:t>Wuhu Airport of Anhui</a:t>
            </a:r>
          </a:p>
          <a:p>
            <a:pPr indent="216000" algn="l" eaLnBrk="1" hangingPunct="1">
              <a:lnSpc>
                <a:spcPct val="150000"/>
              </a:lnSpc>
              <a:spcBef>
                <a:spcPct val="0"/>
              </a:spcBef>
            </a:pPr>
            <a:r>
              <a:rPr lang="en-US" altLang="zh-CN" sz="1400" dirty="0">
                <a:solidFill>
                  <a:srgbClr val="000000"/>
                </a:solidFill>
                <a:latin typeface="Times New Roman" panose="02020603050405020304" pitchFamily="18" charset="0"/>
                <a:ea typeface="宋体" charset="0"/>
                <a:cs typeface="Times New Roman" panose="02020603050405020304" pitchFamily="18" charset="0"/>
              </a:rPr>
              <a:t>Wuxi </a:t>
            </a:r>
            <a:r>
              <a:rPr lang="en-US" altLang="zh-CN" sz="1400" dirty="0" err="1">
                <a:solidFill>
                  <a:srgbClr val="000000"/>
                </a:solidFill>
                <a:latin typeface="Times New Roman" panose="02020603050405020304" pitchFamily="18" charset="0"/>
                <a:ea typeface="宋体" charset="0"/>
                <a:cs typeface="Times New Roman" panose="02020603050405020304" pitchFamily="18" charset="0"/>
              </a:rPr>
              <a:t>Shuofang</a:t>
            </a:r>
            <a:r>
              <a:rPr lang="en-US" altLang="zh-CN" sz="1400" dirty="0">
                <a:solidFill>
                  <a:srgbClr val="000000"/>
                </a:solidFill>
                <a:latin typeface="Times New Roman" panose="02020603050405020304" pitchFamily="18" charset="0"/>
                <a:ea typeface="宋体" charset="0"/>
                <a:cs typeface="Times New Roman" panose="02020603050405020304" pitchFamily="18" charset="0"/>
              </a:rPr>
              <a:t> Airport</a:t>
            </a:r>
            <a:endParaRPr lang="zh-CN" altLang="en-US" sz="1400" dirty="0">
              <a:solidFill>
                <a:srgbClr val="000000"/>
              </a:solidFill>
              <a:latin typeface="Times New Roman" panose="02020603050405020304" pitchFamily="18" charset="0"/>
              <a:ea typeface="宋体" charset="0"/>
              <a:cs typeface="Times New Roman" panose="02020603050405020304" pitchFamily="18" charset="0"/>
            </a:endParaRPr>
          </a:p>
          <a:p>
            <a:pPr indent="216000" algn="l" eaLnBrk="1" hangingPunct="1">
              <a:lnSpc>
                <a:spcPct val="150000"/>
              </a:lnSpc>
              <a:spcBef>
                <a:spcPct val="0"/>
              </a:spcBef>
            </a:pPr>
            <a:r>
              <a:rPr lang="en-US" altLang="zh-CN" sz="1400" dirty="0">
                <a:solidFill>
                  <a:srgbClr val="000000"/>
                </a:solidFill>
                <a:latin typeface="Times New Roman" panose="02020603050405020304" pitchFamily="18" charset="0"/>
                <a:ea typeface="宋体" charset="0"/>
                <a:cs typeface="Times New Roman" panose="02020603050405020304" pitchFamily="18" charset="0"/>
              </a:rPr>
              <a:t>Beijing </a:t>
            </a:r>
            <a:r>
              <a:rPr lang="en-US" altLang="zh-CN" sz="1400" dirty="0" err="1">
                <a:solidFill>
                  <a:srgbClr val="000000"/>
                </a:solidFill>
                <a:latin typeface="Times New Roman" panose="02020603050405020304" pitchFamily="18" charset="0"/>
                <a:ea typeface="宋体" charset="0"/>
                <a:cs typeface="Times New Roman" panose="02020603050405020304" pitchFamily="18" charset="0"/>
              </a:rPr>
              <a:t>Shahe</a:t>
            </a:r>
            <a:r>
              <a:rPr lang="en-US" altLang="zh-CN" sz="1400" dirty="0">
                <a:solidFill>
                  <a:srgbClr val="000000"/>
                </a:solidFill>
                <a:latin typeface="Times New Roman" panose="02020603050405020304" pitchFamily="18" charset="0"/>
                <a:ea typeface="宋体" charset="0"/>
                <a:cs typeface="Times New Roman" panose="02020603050405020304" pitchFamily="18" charset="0"/>
              </a:rPr>
              <a:t> Airport</a:t>
            </a:r>
          </a:p>
          <a:p>
            <a:pPr indent="216000" eaLnBrk="1" hangingPunct="1">
              <a:lnSpc>
                <a:spcPct val="150000"/>
              </a:lnSpc>
            </a:pPr>
            <a:r>
              <a:rPr lang="en-US" altLang="zh-CN" sz="1400" dirty="0">
                <a:solidFill>
                  <a:srgbClr val="000000"/>
                </a:solidFill>
                <a:latin typeface="Times New Roman" panose="02020603050405020304" pitchFamily="18" charset="0"/>
                <a:cs typeface="Times New Roman" panose="02020603050405020304" pitchFamily="18" charset="0"/>
              </a:rPr>
              <a:t>Hangzhou </a:t>
            </a:r>
            <a:r>
              <a:rPr lang="en-US" altLang="zh-CN" sz="1400" dirty="0" err="1">
                <a:solidFill>
                  <a:srgbClr val="000000"/>
                </a:solidFill>
                <a:latin typeface="Times New Roman" panose="02020603050405020304" pitchFamily="18" charset="0"/>
                <a:cs typeface="Times New Roman" panose="02020603050405020304" pitchFamily="18" charset="0"/>
              </a:rPr>
              <a:t>Jianqiao</a:t>
            </a:r>
            <a:r>
              <a:rPr lang="en-US" altLang="zh-CN" sz="1400" dirty="0">
                <a:solidFill>
                  <a:srgbClr val="000000"/>
                </a:solidFill>
                <a:latin typeface="Times New Roman" panose="02020603050405020304" pitchFamily="18" charset="0"/>
                <a:cs typeface="Times New Roman" panose="02020603050405020304" pitchFamily="18" charset="0"/>
              </a:rPr>
              <a:t> Airport </a:t>
            </a:r>
          </a:p>
          <a:p>
            <a:pPr indent="216000" eaLnBrk="1" hangingPunct="1">
              <a:lnSpc>
                <a:spcPct val="150000"/>
              </a:lnSpc>
            </a:pPr>
            <a:r>
              <a:rPr lang="en-US" altLang="zh-CN" sz="1400" dirty="0">
                <a:solidFill>
                  <a:srgbClr val="000000"/>
                </a:solidFill>
                <a:latin typeface="Times New Roman" panose="02020603050405020304" pitchFamily="18" charset="0"/>
                <a:ea typeface="宋体" charset="0"/>
                <a:cs typeface="Times New Roman" panose="02020603050405020304" pitchFamily="18" charset="0"/>
              </a:rPr>
              <a:t>ANGOLA </a:t>
            </a:r>
            <a:r>
              <a:rPr lang="en-US" altLang="zh-CN" sz="1400" dirty="0" err="1">
                <a:solidFill>
                  <a:srgbClr val="000000"/>
                </a:solidFill>
                <a:latin typeface="Times New Roman" panose="02020603050405020304" pitchFamily="18" charset="0"/>
                <a:cs typeface="Times New Roman" panose="02020603050405020304" pitchFamily="18" charset="0"/>
              </a:rPr>
              <a:t>Luena</a:t>
            </a:r>
            <a:r>
              <a:rPr lang="en-US" altLang="zh-CN" sz="1400" dirty="0">
                <a:solidFill>
                  <a:srgbClr val="000000"/>
                </a:solidFill>
                <a:latin typeface="Times New Roman" panose="02020603050405020304" pitchFamily="18" charset="0"/>
                <a:cs typeface="Times New Roman" panose="02020603050405020304" pitchFamily="18" charset="0"/>
              </a:rPr>
              <a:t> Airport </a:t>
            </a:r>
            <a:endParaRPr lang="zh-CN" altLang="en-US" sz="1400" dirty="0">
              <a:solidFill>
                <a:srgbClr val="000000"/>
              </a:solidFill>
              <a:latin typeface="Times New Roman" panose="02020603050405020304" pitchFamily="18" charset="0"/>
              <a:ea typeface="宋体" charset="0"/>
              <a:cs typeface="Times New Roman" panose="02020603050405020304" pitchFamily="18" charset="0"/>
            </a:endParaRPr>
          </a:p>
          <a:p>
            <a:pPr indent="216000" eaLnBrk="1" hangingPunct="1">
              <a:lnSpc>
                <a:spcPct val="150000"/>
              </a:lnSpc>
            </a:pPr>
            <a:r>
              <a:rPr lang="en-US" altLang="zh-CN" sz="1400" dirty="0">
                <a:solidFill>
                  <a:srgbClr val="000000"/>
                </a:solidFill>
                <a:latin typeface="Times New Roman" panose="02020603050405020304" pitchFamily="18" charset="0"/>
                <a:cs typeface="Times New Roman" panose="02020603050405020304" pitchFamily="18" charset="0"/>
              </a:rPr>
              <a:t>Erdos Airport  of Inner Mongolia</a:t>
            </a:r>
          </a:p>
        </p:txBody>
      </p:sp>
      <p:pic>
        <p:nvPicPr>
          <p:cNvPr id="3" name="Picture 9" descr="展会旗1.psd">
            <a:extLst>
              <a:ext uri="{FF2B5EF4-FFF2-40B4-BE49-F238E27FC236}">
                <a16:creationId xmlns:a16="http://schemas.microsoft.com/office/drawing/2014/main" id="{5D8C0B4B-C2AB-83B4-7968-2F2289B6C27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4" name="Rectangle 10">
            <a:extLst>
              <a:ext uri="{FF2B5EF4-FFF2-40B4-BE49-F238E27FC236}">
                <a16:creationId xmlns:a16="http://schemas.microsoft.com/office/drawing/2014/main" id="{FEBB581E-7A97-30D1-5A1F-C1558E88002D}"/>
              </a:ext>
            </a:extLst>
          </p:cNvPr>
          <p:cNvSpPr/>
          <p:nvPr/>
        </p:nvSpPr>
        <p:spPr>
          <a:xfrm>
            <a:off x="2564335" y="1396757"/>
            <a:ext cx="4941365"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STANDBY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AIRPORT</a:t>
            </a:r>
          </a:p>
        </p:txBody>
      </p:sp>
    </p:spTree>
    <p:extLst>
      <p:ext uri="{BB962C8B-B14F-4D97-AF65-F5344CB8AC3E}">
        <p14:creationId xmlns:p14="http://schemas.microsoft.com/office/powerpoint/2010/main" val="41479377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sp>
        <p:nvSpPr>
          <p:cNvPr id="8" name="Text Box 13"/>
          <p:cNvSpPr txBox="1">
            <a:spLocks noChangeArrowheads="1"/>
          </p:cNvSpPr>
          <p:nvPr/>
        </p:nvSpPr>
        <p:spPr bwMode="auto">
          <a:xfrm>
            <a:off x="2269926" y="1968087"/>
            <a:ext cx="3592243" cy="39778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57150">
                <a:solidFill>
                  <a:srgbClr val="000000"/>
                </a:solidFill>
                <a:miter lim="800000"/>
                <a:headEnd/>
                <a:tailEnd/>
              </a14:hiddenLine>
            </a:ext>
          </a:extLst>
        </p:spPr>
        <p:txBody>
          <a:bodyPr wrap="square">
            <a:spAutoFit/>
          </a:bodyPr>
          <a:lstStyle>
            <a:lvl1pPr eaLnBrk="0" hangingPunct="0">
              <a:defRPr kumimoji="1" sz="2400">
                <a:solidFill>
                  <a:schemeClr val="tx1"/>
                </a:solidFill>
                <a:latin typeface="Arial" charset="0"/>
                <a:ea typeface="华文新魏" charset="0"/>
                <a:cs typeface="华文新魏" charset="0"/>
              </a:defRPr>
            </a:lvl1pPr>
            <a:lvl2pPr marL="742950" indent="-285750" eaLnBrk="0" hangingPunct="0">
              <a:defRPr kumimoji="1" sz="2400">
                <a:solidFill>
                  <a:schemeClr val="tx1"/>
                </a:solidFill>
                <a:latin typeface="Arial" charset="0"/>
                <a:ea typeface="华文新魏" charset="0"/>
                <a:cs typeface="华文新魏" charset="0"/>
              </a:defRPr>
            </a:lvl2pPr>
            <a:lvl3pPr marL="1143000" indent="-228600" eaLnBrk="0" hangingPunct="0">
              <a:defRPr kumimoji="1" sz="2400">
                <a:solidFill>
                  <a:schemeClr val="tx1"/>
                </a:solidFill>
                <a:latin typeface="Arial" charset="0"/>
                <a:ea typeface="华文新魏" charset="0"/>
                <a:cs typeface="华文新魏" charset="0"/>
              </a:defRPr>
            </a:lvl3pPr>
            <a:lvl4pPr marL="1600200" indent="-228600" eaLnBrk="0" hangingPunct="0">
              <a:defRPr kumimoji="1" sz="2400">
                <a:solidFill>
                  <a:schemeClr val="tx1"/>
                </a:solidFill>
                <a:latin typeface="Arial" charset="0"/>
                <a:ea typeface="华文新魏" charset="0"/>
                <a:cs typeface="华文新魏" charset="0"/>
              </a:defRPr>
            </a:lvl4pPr>
            <a:lvl5pPr marL="2057400" indent="-228600" eaLnBrk="0" hangingPunct="0">
              <a:defRPr kumimoji="1" sz="2400">
                <a:solidFill>
                  <a:schemeClr val="tx1"/>
                </a:solidFill>
                <a:latin typeface="Arial" charset="0"/>
                <a:ea typeface="华文新魏" charset="0"/>
                <a:cs typeface="华文新魏" charset="0"/>
              </a:defRPr>
            </a:lvl5pPr>
            <a:lvl6pPr marL="2514600" indent="-228600" algn="ctr" eaLnBrk="0" fontAlgn="base" hangingPunct="0">
              <a:spcBef>
                <a:spcPct val="50000"/>
              </a:spcBef>
              <a:spcAft>
                <a:spcPct val="0"/>
              </a:spcAft>
              <a:defRPr kumimoji="1" sz="2400">
                <a:solidFill>
                  <a:schemeClr val="tx1"/>
                </a:solidFill>
                <a:latin typeface="Arial" charset="0"/>
                <a:ea typeface="华文新魏" charset="0"/>
                <a:cs typeface="华文新魏" charset="0"/>
              </a:defRPr>
            </a:lvl6pPr>
            <a:lvl7pPr marL="2971800" indent="-228600" algn="ctr" eaLnBrk="0" fontAlgn="base" hangingPunct="0">
              <a:spcBef>
                <a:spcPct val="50000"/>
              </a:spcBef>
              <a:spcAft>
                <a:spcPct val="0"/>
              </a:spcAft>
              <a:defRPr kumimoji="1" sz="2400">
                <a:solidFill>
                  <a:schemeClr val="tx1"/>
                </a:solidFill>
                <a:latin typeface="Arial" charset="0"/>
                <a:ea typeface="华文新魏" charset="0"/>
                <a:cs typeface="华文新魏" charset="0"/>
              </a:defRPr>
            </a:lvl7pPr>
            <a:lvl8pPr marL="3429000" indent="-228600" algn="ctr" eaLnBrk="0" fontAlgn="base" hangingPunct="0">
              <a:spcBef>
                <a:spcPct val="50000"/>
              </a:spcBef>
              <a:spcAft>
                <a:spcPct val="0"/>
              </a:spcAft>
              <a:defRPr kumimoji="1" sz="2400">
                <a:solidFill>
                  <a:schemeClr val="tx1"/>
                </a:solidFill>
                <a:latin typeface="Arial" charset="0"/>
                <a:ea typeface="华文新魏" charset="0"/>
                <a:cs typeface="华文新魏" charset="0"/>
              </a:defRPr>
            </a:lvl8pPr>
            <a:lvl9pPr marL="3886200" indent="-228600" algn="ctr" eaLnBrk="0" fontAlgn="base" hangingPunct="0">
              <a:spcBef>
                <a:spcPct val="50000"/>
              </a:spcBef>
              <a:spcAft>
                <a:spcPct val="0"/>
              </a:spcAft>
              <a:defRPr kumimoji="1" sz="2400">
                <a:solidFill>
                  <a:schemeClr val="tx1"/>
                </a:solidFill>
                <a:latin typeface="Arial" charset="0"/>
                <a:ea typeface="华文新魏" charset="0"/>
                <a:cs typeface="华文新魏" charset="0"/>
              </a:defRPr>
            </a:lvl9pPr>
          </a:lstStyle>
          <a:p>
            <a:pPr algn="l" eaLnBrk="1" hangingPunct="1">
              <a:lnSpc>
                <a:spcPct val="150000"/>
              </a:lnSpc>
            </a:pPr>
            <a:r>
              <a:rPr lang="en-US" altLang="zh-CN" sz="1600" b="1" dirty="0">
                <a:solidFill>
                  <a:srgbClr val="000000"/>
                </a:solidFill>
                <a:latin typeface="Times New Roman"/>
                <a:ea typeface="宋体" charset="0"/>
                <a:cs typeface="Times New Roman"/>
              </a:rPr>
              <a:t>Banking system project reference list:</a:t>
            </a:r>
          </a:p>
          <a:p>
            <a:pPr indent="216000" algn="l" eaLnBrk="1" hangingPunct="1">
              <a:lnSpc>
                <a:spcPct val="150000"/>
              </a:lnSpc>
              <a:spcBef>
                <a:spcPct val="0"/>
              </a:spcBef>
            </a:pPr>
            <a:r>
              <a:rPr lang="en-US" altLang="zh-CN" sz="1400" dirty="0">
                <a:solidFill>
                  <a:srgbClr val="000000"/>
                </a:solidFill>
                <a:latin typeface="Times New Roman"/>
                <a:cs typeface="Times New Roman"/>
              </a:rPr>
              <a:t>Tianjin </a:t>
            </a:r>
            <a:r>
              <a:rPr lang="en-US" altLang="zh-CN" sz="1400" dirty="0" err="1">
                <a:solidFill>
                  <a:srgbClr val="000000"/>
                </a:solidFill>
                <a:latin typeface="Times New Roman"/>
                <a:cs typeface="Times New Roman"/>
              </a:rPr>
              <a:t>Bohai</a:t>
            </a:r>
            <a:r>
              <a:rPr lang="en-US" altLang="zh-CN" sz="1400" dirty="0">
                <a:solidFill>
                  <a:srgbClr val="000000"/>
                </a:solidFill>
                <a:latin typeface="Times New Roman"/>
                <a:cs typeface="Times New Roman"/>
              </a:rPr>
              <a:t> Bank</a:t>
            </a:r>
            <a:r>
              <a:rPr lang="zh-CN" altLang="en-US" sz="1400" dirty="0">
                <a:solidFill>
                  <a:srgbClr val="000000"/>
                </a:solidFill>
                <a:latin typeface="Times New Roman"/>
                <a:ea typeface="宋体" charset="0"/>
                <a:cs typeface="Times New Roman"/>
              </a:rPr>
              <a:t>   </a:t>
            </a:r>
            <a:endParaRPr lang="en-US" altLang="zh-CN" sz="1400" dirty="0">
              <a:solidFill>
                <a:srgbClr val="000000"/>
              </a:solidFill>
              <a:latin typeface="Times New Roman"/>
              <a:ea typeface="宋体" charset="0"/>
              <a:cs typeface="Times New Roman"/>
            </a:endParaRPr>
          </a:p>
          <a:p>
            <a:pPr indent="216000" algn="l" eaLnBrk="1" hangingPunct="1">
              <a:lnSpc>
                <a:spcPct val="150000"/>
              </a:lnSpc>
              <a:spcBef>
                <a:spcPct val="0"/>
              </a:spcBef>
            </a:pPr>
            <a:r>
              <a:rPr lang="en-US" altLang="zh-CN" sz="1400" dirty="0" err="1">
                <a:solidFill>
                  <a:srgbClr val="000000"/>
                </a:solidFill>
                <a:latin typeface="Times New Roman"/>
                <a:cs typeface="Times New Roman"/>
              </a:rPr>
              <a:t>Wuping</a:t>
            </a:r>
            <a:r>
              <a:rPr lang="en-US" altLang="zh-CN" sz="1400" dirty="0">
                <a:solidFill>
                  <a:srgbClr val="000000"/>
                </a:solidFill>
                <a:latin typeface="Times New Roman"/>
                <a:cs typeface="Times New Roman"/>
              </a:rPr>
              <a:t> Fuzhou </a:t>
            </a:r>
            <a:r>
              <a:rPr lang="en-US" altLang="zh-CN" sz="1400" dirty="0">
                <a:solidFill>
                  <a:srgbClr val="000000"/>
                </a:solidFill>
                <a:latin typeface="Times New Roman"/>
                <a:ea typeface="宋体" charset="0"/>
                <a:cs typeface="Times New Roman"/>
              </a:rPr>
              <a:t>Branch of ABC </a:t>
            </a:r>
          </a:p>
          <a:p>
            <a:pPr indent="216000" algn="l" eaLnBrk="1" hangingPunct="1">
              <a:lnSpc>
                <a:spcPct val="150000"/>
              </a:lnSpc>
              <a:spcBef>
                <a:spcPct val="0"/>
              </a:spcBef>
            </a:pPr>
            <a:r>
              <a:rPr lang="en-US" altLang="zh-CN" sz="1400" dirty="0" err="1">
                <a:solidFill>
                  <a:srgbClr val="000000"/>
                </a:solidFill>
                <a:latin typeface="Times New Roman"/>
                <a:ea typeface="宋体" charset="0"/>
                <a:cs typeface="Times New Roman"/>
              </a:rPr>
              <a:t>Dongyang</a:t>
            </a:r>
            <a:r>
              <a:rPr lang="en-US" altLang="zh-CN" sz="1400" dirty="0">
                <a:solidFill>
                  <a:srgbClr val="000000"/>
                </a:solidFill>
                <a:latin typeface="Times New Roman"/>
                <a:ea typeface="宋体" charset="0"/>
                <a:cs typeface="Times New Roman"/>
              </a:rPr>
              <a:t> </a:t>
            </a:r>
            <a:r>
              <a:rPr lang="en-US" altLang="zh-CN" sz="1400" dirty="0">
                <a:solidFill>
                  <a:srgbClr val="000000"/>
                </a:solidFill>
                <a:latin typeface="Times New Roman"/>
                <a:cs typeface="Times New Roman"/>
              </a:rPr>
              <a:t>Zhejiang </a:t>
            </a:r>
            <a:r>
              <a:rPr lang="en-US" altLang="zh-CN" sz="1400" dirty="0">
                <a:solidFill>
                  <a:srgbClr val="000000"/>
                </a:solidFill>
                <a:latin typeface="Times New Roman"/>
                <a:ea typeface="宋体" charset="0"/>
                <a:cs typeface="Times New Roman"/>
              </a:rPr>
              <a:t>Branch of CCB</a:t>
            </a:r>
          </a:p>
          <a:p>
            <a:pPr indent="216000" algn="l" eaLnBrk="1" hangingPunct="1">
              <a:lnSpc>
                <a:spcPct val="150000"/>
              </a:lnSpc>
              <a:spcBef>
                <a:spcPct val="0"/>
              </a:spcBef>
            </a:pPr>
            <a:r>
              <a:rPr lang="en-US" altLang="zh-CN" sz="1400" dirty="0">
                <a:solidFill>
                  <a:srgbClr val="000000"/>
                </a:solidFill>
                <a:latin typeface="Times New Roman"/>
                <a:cs typeface="Times New Roman"/>
              </a:rPr>
              <a:t>Chongqing Branch of Shanghai </a:t>
            </a:r>
            <a:r>
              <a:rPr lang="en-US" altLang="zh-CN" sz="1400" dirty="0" err="1">
                <a:solidFill>
                  <a:srgbClr val="000000"/>
                </a:solidFill>
                <a:latin typeface="Times New Roman"/>
                <a:cs typeface="Times New Roman"/>
              </a:rPr>
              <a:t>Pudong</a:t>
            </a:r>
            <a:r>
              <a:rPr lang="en-US" altLang="zh-CN" sz="1400" dirty="0">
                <a:solidFill>
                  <a:srgbClr val="000000"/>
                </a:solidFill>
                <a:latin typeface="Times New Roman"/>
                <a:cs typeface="Times New Roman"/>
              </a:rPr>
              <a:t> Development Bank</a:t>
            </a:r>
            <a:endParaRPr lang="en-US" altLang="zh-CN" sz="1400" dirty="0">
              <a:solidFill>
                <a:srgbClr val="000000"/>
              </a:solidFill>
              <a:latin typeface="Times New Roman"/>
              <a:ea typeface="宋体" charset="0"/>
              <a:cs typeface="Times New Roman"/>
            </a:endParaRPr>
          </a:p>
          <a:p>
            <a:pPr indent="216000" eaLnBrk="1" hangingPunct="1">
              <a:lnSpc>
                <a:spcPct val="150000"/>
              </a:lnSpc>
            </a:pPr>
            <a:r>
              <a:rPr lang="en-US" altLang="zh-CN" sz="1400" dirty="0" err="1">
                <a:solidFill>
                  <a:srgbClr val="000000"/>
                </a:solidFill>
                <a:latin typeface="Times New Roman"/>
                <a:cs typeface="Times New Roman"/>
              </a:rPr>
              <a:t>Wujiang</a:t>
            </a:r>
            <a:r>
              <a:rPr lang="en-US" altLang="zh-CN" sz="1400" dirty="0">
                <a:solidFill>
                  <a:srgbClr val="000000"/>
                </a:solidFill>
                <a:latin typeface="Times New Roman"/>
                <a:cs typeface="Times New Roman"/>
              </a:rPr>
              <a:t> Jiangsu Rural Commercial Bank</a:t>
            </a:r>
          </a:p>
          <a:p>
            <a:pPr indent="216000" eaLnBrk="1" hangingPunct="1">
              <a:lnSpc>
                <a:spcPct val="150000"/>
              </a:lnSpc>
            </a:pPr>
            <a:r>
              <a:rPr lang="en-US" altLang="zh-CN" sz="1400" dirty="0">
                <a:solidFill>
                  <a:srgbClr val="000000"/>
                </a:solidFill>
                <a:latin typeface="Times New Roman"/>
                <a:ea typeface="宋体" charset="0"/>
                <a:cs typeface="Times New Roman"/>
              </a:rPr>
              <a:t>Nantong Branch of ICBC</a:t>
            </a:r>
          </a:p>
          <a:p>
            <a:pPr indent="216000" algn="l" eaLnBrk="1" hangingPunct="1">
              <a:lnSpc>
                <a:spcPct val="150000"/>
              </a:lnSpc>
              <a:spcBef>
                <a:spcPct val="0"/>
              </a:spcBef>
            </a:pPr>
            <a:r>
              <a:rPr lang="en-US" altLang="zh-CN" sz="1400" dirty="0">
                <a:solidFill>
                  <a:srgbClr val="000000"/>
                </a:solidFill>
                <a:latin typeface="Times New Roman"/>
                <a:cs typeface="Times New Roman"/>
              </a:rPr>
              <a:t>Tianjin Branch of People's Bank of China </a:t>
            </a:r>
            <a:r>
              <a:rPr lang="zh-CN" altLang="en-US" sz="1400" dirty="0">
                <a:solidFill>
                  <a:srgbClr val="000000"/>
                </a:solidFill>
                <a:latin typeface="Times New Roman"/>
                <a:ea typeface="宋体" charset="0"/>
                <a:cs typeface="Times New Roman"/>
              </a:rPr>
              <a:t> </a:t>
            </a:r>
          </a:p>
          <a:p>
            <a:pPr indent="216000" algn="l" eaLnBrk="1" hangingPunct="1">
              <a:lnSpc>
                <a:spcPct val="150000"/>
              </a:lnSpc>
              <a:spcBef>
                <a:spcPct val="0"/>
              </a:spcBef>
            </a:pPr>
            <a:r>
              <a:rPr lang="en-US" altLang="zh-CN" sz="1400" dirty="0">
                <a:solidFill>
                  <a:srgbClr val="000000"/>
                </a:solidFill>
                <a:latin typeface="Times New Roman"/>
                <a:cs typeface="Times New Roman"/>
              </a:rPr>
              <a:t>Wuxi Branch of Industrial and Commercial Bank of China Ltd</a:t>
            </a:r>
          </a:p>
          <a:p>
            <a:pPr indent="216000" algn="l" eaLnBrk="1" hangingPunct="1">
              <a:lnSpc>
                <a:spcPct val="150000"/>
              </a:lnSpc>
              <a:spcBef>
                <a:spcPct val="0"/>
              </a:spcBef>
            </a:pPr>
            <a:r>
              <a:rPr lang="en-US" altLang="zh-CN" sz="1400" dirty="0">
                <a:solidFill>
                  <a:srgbClr val="000000"/>
                </a:solidFill>
                <a:latin typeface="Times New Roman"/>
                <a:ea typeface="宋体" charset="0"/>
                <a:cs typeface="Times New Roman"/>
              </a:rPr>
              <a:t>Tianjin Branch of </a:t>
            </a:r>
            <a:r>
              <a:rPr lang="en-US" altLang="zh-CN" sz="1400" dirty="0">
                <a:solidFill>
                  <a:srgbClr val="000000"/>
                </a:solidFill>
                <a:latin typeface="Times New Roman"/>
                <a:cs typeface="Times New Roman"/>
              </a:rPr>
              <a:t>Bank of communications</a:t>
            </a:r>
            <a:endParaRPr lang="zh-CN" altLang="en-US" sz="1400" dirty="0">
              <a:solidFill>
                <a:srgbClr val="000000"/>
              </a:solidFill>
              <a:latin typeface="Times New Roman"/>
              <a:ea typeface="宋体" charset="0"/>
              <a:cs typeface="Times New Roman"/>
            </a:endParaRPr>
          </a:p>
        </p:txBody>
      </p:sp>
      <p:grpSp>
        <p:nvGrpSpPr>
          <p:cNvPr id="9" name="组合 13"/>
          <p:cNvGrpSpPr>
            <a:grpSpLocks/>
          </p:cNvGrpSpPr>
          <p:nvPr/>
        </p:nvGrpSpPr>
        <p:grpSpPr bwMode="auto">
          <a:xfrm>
            <a:off x="6287759" y="2018887"/>
            <a:ext cx="4465637" cy="1690687"/>
            <a:chOff x="4392240" y="1406021"/>
            <a:chExt cx="4465638" cy="1690687"/>
          </a:xfrm>
        </p:grpSpPr>
        <p:pic>
          <p:nvPicPr>
            <p:cNvPr id="10" name="Picture 22" descr="渤海银行-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603628" y="1406021"/>
              <a:ext cx="2254250" cy="1690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21" descr="渤海银行-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392240" y="1418721"/>
              <a:ext cx="2216150" cy="1662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nvGrpSpPr>
          <p:cNvPr id="12" name="组合 14"/>
          <p:cNvGrpSpPr>
            <a:grpSpLocks/>
          </p:cNvGrpSpPr>
          <p:nvPr/>
        </p:nvGrpSpPr>
        <p:grpSpPr bwMode="auto">
          <a:xfrm>
            <a:off x="6274260" y="4316190"/>
            <a:ext cx="4506912" cy="1712913"/>
            <a:chOff x="4326224" y="3773932"/>
            <a:chExt cx="4506912" cy="1712912"/>
          </a:xfrm>
        </p:grpSpPr>
        <p:pic>
          <p:nvPicPr>
            <p:cNvPr id="13" name="Picture 23" descr="天津银行-1"/>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326224" y="3773932"/>
              <a:ext cx="2292350" cy="1708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4" name="Picture 24" descr="天津银行-2"/>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6566186" y="3785044"/>
              <a:ext cx="2266950" cy="1701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pic>
        <p:nvPicPr>
          <p:cNvPr id="2" name="Picture 9" descr="展会旗1.psd">
            <a:extLst>
              <a:ext uri="{FF2B5EF4-FFF2-40B4-BE49-F238E27FC236}">
                <a16:creationId xmlns:a16="http://schemas.microsoft.com/office/drawing/2014/main" id="{33831EAB-7D86-FDEC-6ACA-0E070559E286}"/>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3" name="Rectangle 10">
            <a:extLst>
              <a:ext uri="{FF2B5EF4-FFF2-40B4-BE49-F238E27FC236}">
                <a16:creationId xmlns:a16="http://schemas.microsoft.com/office/drawing/2014/main" id="{54FE710A-70B6-6361-EA91-B9D52C7285B1}"/>
              </a:ext>
            </a:extLst>
          </p:cNvPr>
          <p:cNvSpPr/>
          <p:nvPr/>
        </p:nvSpPr>
        <p:spPr>
          <a:xfrm>
            <a:off x="2564335" y="1396757"/>
            <a:ext cx="4941365"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STANDBY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BANKING</a:t>
            </a:r>
          </a:p>
        </p:txBody>
      </p:sp>
    </p:spTree>
    <p:extLst>
      <p:ext uri="{BB962C8B-B14F-4D97-AF65-F5344CB8AC3E}">
        <p14:creationId xmlns:p14="http://schemas.microsoft.com/office/powerpoint/2010/main" val="32874980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2">
            <a:extLst>
              <a:ext uri="{FF2B5EF4-FFF2-40B4-BE49-F238E27FC236}">
                <a16:creationId xmlns:a16="http://schemas.microsoft.com/office/drawing/2014/main" id="{59B3B7D8-C4F9-4C4F-076F-86BDE88E1DB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pic>
        <p:nvPicPr>
          <p:cNvPr id="8" name="Picture 3" descr="yy"/>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834985" y="1345001"/>
            <a:ext cx="2603608" cy="18308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5" descr="xh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833624" y="4796292"/>
            <a:ext cx="2611319" cy="19083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4" descr="xh"/>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834985" y="3175823"/>
            <a:ext cx="2611321" cy="16204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25" descr="2014-天津胸科医院M1700"/>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869444" y="4658403"/>
            <a:ext cx="3115107" cy="176808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 name="Rectangle 12"/>
          <p:cNvSpPr/>
          <p:nvPr/>
        </p:nvSpPr>
        <p:spPr>
          <a:xfrm>
            <a:off x="2088649" y="2458626"/>
            <a:ext cx="2676696" cy="2067361"/>
          </a:xfrm>
          <a:prstGeom prst="rect">
            <a:avLst/>
          </a:prstGeom>
        </p:spPr>
        <p:txBody>
          <a:bodyPr wrap="square">
            <a:spAutoFit/>
          </a:bodyPr>
          <a:lstStyle/>
          <a:p>
            <a:pPr>
              <a:lnSpc>
                <a:spcPct val="120000"/>
              </a:lnSpc>
              <a:spcBef>
                <a:spcPct val="0"/>
              </a:spcBef>
            </a:pPr>
            <a:r>
              <a:rPr lang="en-US" altLang="zh-CN" sz="1200" dirty="0">
                <a:solidFill>
                  <a:srgbClr val="000000"/>
                </a:solidFill>
                <a:latin typeface="Times New Roman"/>
                <a:cs typeface="Times New Roman"/>
              </a:rPr>
              <a:t>Peking Union Medical College Hospital</a:t>
            </a:r>
          </a:p>
          <a:p>
            <a:pPr>
              <a:lnSpc>
                <a:spcPct val="120000"/>
              </a:lnSpc>
              <a:spcBef>
                <a:spcPct val="0"/>
              </a:spcBef>
            </a:pPr>
            <a:r>
              <a:rPr lang="en-US" altLang="zh-CN" sz="1200" dirty="0">
                <a:solidFill>
                  <a:srgbClr val="000000"/>
                </a:solidFill>
                <a:latin typeface="Times New Roman"/>
                <a:cs typeface="Times New Roman"/>
              </a:rPr>
              <a:t>Peking University People’s Hospital</a:t>
            </a:r>
          </a:p>
          <a:p>
            <a:pPr>
              <a:lnSpc>
                <a:spcPct val="120000"/>
              </a:lnSpc>
              <a:spcBef>
                <a:spcPct val="0"/>
              </a:spcBef>
            </a:pPr>
            <a:r>
              <a:rPr lang="en-US" altLang="zh-CN" sz="1200" dirty="0">
                <a:solidFill>
                  <a:srgbClr val="000000"/>
                </a:solidFill>
                <a:latin typeface="Times New Roman"/>
                <a:cs typeface="Times New Roman"/>
              </a:rPr>
              <a:t>Peking University Shou Gang Hospital</a:t>
            </a:r>
          </a:p>
          <a:p>
            <a:pPr>
              <a:lnSpc>
                <a:spcPct val="120000"/>
              </a:lnSpc>
              <a:spcBef>
                <a:spcPct val="0"/>
              </a:spcBef>
            </a:pPr>
            <a:r>
              <a:rPr lang="en-US" altLang="zh-CN" sz="1200" dirty="0">
                <a:solidFill>
                  <a:srgbClr val="000000"/>
                </a:solidFill>
                <a:latin typeface="Times New Roman"/>
                <a:cs typeface="Times New Roman"/>
              </a:rPr>
              <a:t>Beijing Fu Xing Hospital</a:t>
            </a:r>
          </a:p>
          <a:p>
            <a:pPr>
              <a:lnSpc>
                <a:spcPct val="120000"/>
              </a:lnSpc>
              <a:spcBef>
                <a:spcPct val="0"/>
              </a:spcBef>
            </a:pPr>
            <a:r>
              <a:rPr lang="en-US" altLang="zh-CN" sz="1200" dirty="0">
                <a:solidFill>
                  <a:srgbClr val="000000"/>
                </a:solidFill>
                <a:latin typeface="Times New Roman"/>
                <a:cs typeface="Times New Roman"/>
              </a:rPr>
              <a:t>Beijing You An Hospital</a:t>
            </a:r>
          </a:p>
          <a:p>
            <a:pPr>
              <a:lnSpc>
                <a:spcPct val="120000"/>
              </a:lnSpc>
              <a:spcBef>
                <a:spcPct val="0"/>
              </a:spcBef>
            </a:pPr>
            <a:r>
              <a:rPr lang="en-US" altLang="zh-CN" sz="1200" dirty="0">
                <a:solidFill>
                  <a:srgbClr val="000000"/>
                </a:solidFill>
                <a:latin typeface="Times New Roman"/>
                <a:cs typeface="Times New Roman"/>
              </a:rPr>
              <a:t>Beijing An Zhen Hospital</a:t>
            </a:r>
            <a:endParaRPr lang="zh-CN" altLang="en-US" sz="1200" dirty="0">
              <a:solidFill>
                <a:srgbClr val="000000"/>
              </a:solidFill>
              <a:latin typeface="Times New Roman"/>
              <a:cs typeface="Times New Roman"/>
            </a:endParaRPr>
          </a:p>
          <a:p>
            <a:pPr>
              <a:lnSpc>
                <a:spcPct val="120000"/>
              </a:lnSpc>
              <a:spcBef>
                <a:spcPct val="0"/>
              </a:spcBef>
            </a:pPr>
            <a:r>
              <a:rPr lang="en-US" altLang="zh-CN" sz="1200" dirty="0">
                <a:solidFill>
                  <a:srgbClr val="000000"/>
                </a:solidFill>
                <a:latin typeface="Times New Roman"/>
                <a:cs typeface="Times New Roman"/>
              </a:rPr>
              <a:t>Beijing Ping Gu Hospital</a:t>
            </a:r>
          </a:p>
          <a:p>
            <a:pPr>
              <a:lnSpc>
                <a:spcPct val="120000"/>
              </a:lnSpc>
              <a:spcBef>
                <a:spcPct val="0"/>
              </a:spcBef>
            </a:pPr>
            <a:r>
              <a:rPr lang="en-US" altLang="zh-CN" sz="1200" dirty="0">
                <a:solidFill>
                  <a:srgbClr val="000000"/>
                </a:solidFill>
                <a:latin typeface="Times New Roman"/>
                <a:cs typeface="Times New Roman"/>
              </a:rPr>
              <a:t>Beijing Chao Yang Hospital</a:t>
            </a:r>
          </a:p>
          <a:p>
            <a:pPr>
              <a:lnSpc>
                <a:spcPct val="120000"/>
              </a:lnSpc>
              <a:spcBef>
                <a:spcPct val="0"/>
              </a:spcBef>
            </a:pPr>
            <a:r>
              <a:rPr lang="en-US" altLang="zh-CN" sz="1200" dirty="0">
                <a:solidFill>
                  <a:srgbClr val="000000"/>
                </a:solidFill>
                <a:latin typeface="Times New Roman"/>
                <a:cs typeface="Times New Roman"/>
              </a:rPr>
              <a:t>Beijing Huai Rou Hospital</a:t>
            </a:r>
          </a:p>
        </p:txBody>
      </p:sp>
      <p:sp>
        <p:nvSpPr>
          <p:cNvPr id="14" name="TextBox 13"/>
          <p:cNvSpPr txBox="1"/>
          <p:nvPr/>
        </p:nvSpPr>
        <p:spPr>
          <a:xfrm>
            <a:off x="1761494" y="2103886"/>
            <a:ext cx="2801425" cy="338554"/>
          </a:xfrm>
          <a:prstGeom prst="rect">
            <a:avLst/>
          </a:prstGeom>
          <a:noFill/>
        </p:spPr>
        <p:txBody>
          <a:bodyPr wrap="square" rtlCol="0">
            <a:spAutoFit/>
          </a:bodyPr>
          <a:lstStyle/>
          <a:p>
            <a:r>
              <a:rPr lang="en-US" sz="1600" b="1" dirty="0">
                <a:latin typeface="Abadi MT Condensed Extra Bold"/>
                <a:cs typeface="Times New Roman" panose="02020603050405020304" pitchFamily="18" charset="0"/>
              </a:rPr>
              <a:t>AAA MEDICAL SYSTEM CASES:</a:t>
            </a:r>
          </a:p>
        </p:txBody>
      </p:sp>
      <p:sp>
        <p:nvSpPr>
          <p:cNvPr id="15" name="Text Box 24"/>
          <p:cNvSpPr txBox="1">
            <a:spLocks noChangeArrowheads="1"/>
          </p:cNvSpPr>
          <p:nvPr/>
        </p:nvSpPr>
        <p:spPr bwMode="auto">
          <a:xfrm>
            <a:off x="5330821" y="4579239"/>
            <a:ext cx="3050168" cy="20084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57150">
                <a:solidFill>
                  <a:srgbClr val="000000"/>
                </a:solidFill>
                <a:miter lim="800000"/>
                <a:headEnd/>
                <a:tailEnd/>
              </a14:hiddenLine>
            </a:ext>
          </a:extLst>
        </p:spPr>
        <p:txBody>
          <a:bodyPr wrap="square">
            <a:spAutoFit/>
          </a:bodyPr>
          <a:lstStyle>
            <a:lvl1pPr eaLnBrk="0" hangingPunct="0">
              <a:defRPr kumimoji="1" sz="2400">
                <a:solidFill>
                  <a:schemeClr val="tx1"/>
                </a:solidFill>
                <a:latin typeface="Arial" charset="0"/>
                <a:ea typeface="华文新魏" charset="0"/>
                <a:cs typeface="华文新魏" charset="0"/>
              </a:defRPr>
            </a:lvl1pPr>
            <a:lvl2pPr marL="742950" indent="-285750" eaLnBrk="0" hangingPunct="0">
              <a:defRPr kumimoji="1" sz="2400">
                <a:solidFill>
                  <a:schemeClr val="tx1"/>
                </a:solidFill>
                <a:latin typeface="Arial" charset="0"/>
                <a:ea typeface="华文新魏" charset="0"/>
                <a:cs typeface="华文新魏" charset="0"/>
              </a:defRPr>
            </a:lvl2pPr>
            <a:lvl3pPr marL="1143000" indent="-228600" eaLnBrk="0" hangingPunct="0">
              <a:defRPr kumimoji="1" sz="2400">
                <a:solidFill>
                  <a:schemeClr val="tx1"/>
                </a:solidFill>
                <a:latin typeface="Arial" charset="0"/>
                <a:ea typeface="华文新魏" charset="0"/>
                <a:cs typeface="华文新魏" charset="0"/>
              </a:defRPr>
            </a:lvl3pPr>
            <a:lvl4pPr marL="1600200" indent="-228600" eaLnBrk="0" hangingPunct="0">
              <a:defRPr kumimoji="1" sz="2400">
                <a:solidFill>
                  <a:schemeClr val="tx1"/>
                </a:solidFill>
                <a:latin typeface="Arial" charset="0"/>
                <a:ea typeface="华文新魏" charset="0"/>
                <a:cs typeface="华文新魏" charset="0"/>
              </a:defRPr>
            </a:lvl4pPr>
            <a:lvl5pPr marL="2057400" indent="-228600" eaLnBrk="0" hangingPunct="0">
              <a:defRPr kumimoji="1" sz="2400">
                <a:solidFill>
                  <a:schemeClr val="tx1"/>
                </a:solidFill>
                <a:latin typeface="Arial" charset="0"/>
                <a:ea typeface="华文新魏" charset="0"/>
                <a:cs typeface="华文新魏" charset="0"/>
              </a:defRPr>
            </a:lvl5pPr>
            <a:lvl6pPr marL="2514600" indent="-228600" algn="ctr" eaLnBrk="0" fontAlgn="base" hangingPunct="0">
              <a:spcBef>
                <a:spcPct val="50000"/>
              </a:spcBef>
              <a:spcAft>
                <a:spcPct val="0"/>
              </a:spcAft>
              <a:defRPr kumimoji="1" sz="2400">
                <a:solidFill>
                  <a:schemeClr val="tx1"/>
                </a:solidFill>
                <a:latin typeface="Arial" charset="0"/>
                <a:ea typeface="华文新魏" charset="0"/>
                <a:cs typeface="华文新魏" charset="0"/>
              </a:defRPr>
            </a:lvl6pPr>
            <a:lvl7pPr marL="2971800" indent="-228600" algn="ctr" eaLnBrk="0" fontAlgn="base" hangingPunct="0">
              <a:spcBef>
                <a:spcPct val="50000"/>
              </a:spcBef>
              <a:spcAft>
                <a:spcPct val="0"/>
              </a:spcAft>
              <a:defRPr kumimoji="1" sz="2400">
                <a:solidFill>
                  <a:schemeClr val="tx1"/>
                </a:solidFill>
                <a:latin typeface="Arial" charset="0"/>
                <a:ea typeface="华文新魏" charset="0"/>
                <a:cs typeface="华文新魏" charset="0"/>
              </a:defRPr>
            </a:lvl7pPr>
            <a:lvl8pPr marL="3429000" indent="-228600" algn="ctr" eaLnBrk="0" fontAlgn="base" hangingPunct="0">
              <a:spcBef>
                <a:spcPct val="50000"/>
              </a:spcBef>
              <a:spcAft>
                <a:spcPct val="0"/>
              </a:spcAft>
              <a:defRPr kumimoji="1" sz="2400">
                <a:solidFill>
                  <a:schemeClr val="tx1"/>
                </a:solidFill>
                <a:latin typeface="Arial" charset="0"/>
                <a:ea typeface="华文新魏" charset="0"/>
                <a:cs typeface="华文新魏" charset="0"/>
              </a:defRPr>
            </a:lvl8pPr>
            <a:lvl9pPr marL="3886200" indent="-228600" algn="ctr" eaLnBrk="0" fontAlgn="base" hangingPunct="0">
              <a:spcBef>
                <a:spcPct val="50000"/>
              </a:spcBef>
              <a:spcAft>
                <a:spcPct val="0"/>
              </a:spcAft>
              <a:defRPr kumimoji="1" sz="2400">
                <a:solidFill>
                  <a:schemeClr val="tx1"/>
                </a:solidFill>
                <a:latin typeface="Arial" charset="0"/>
                <a:ea typeface="华文新魏" charset="0"/>
                <a:cs typeface="华文新魏" charset="0"/>
              </a:defRPr>
            </a:lvl9pPr>
          </a:lstStyle>
          <a:p>
            <a:pPr algn="l" eaLnBrk="1" hangingPunct="1">
              <a:lnSpc>
                <a:spcPct val="110000"/>
              </a:lnSpc>
              <a:spcBef>
                <a:spcPct val="0"/>
              </a:spcBef>
            </a:pPr>
            <a:r>
              <a:rPr kumimoji="0" lang="en-US" altLang="zh-CN" sz="1200" b="1" dirty="0">
                <a:solidFill>
                  <a:srgbClr val="000000"/>
                </a:solidFill>
                <a:latin typeface="Times New Roman"/>
                <a:ea typeface="宋体" charset="0"/>
                <a:cs typeface="Times New Roman"/>
              </a:rPr>
              <a:t>After being selected by multiple third-grade class-A hospitals in Beijing, Baifa went on to provide reliable standby power supply to similar hospitals in Tianjin:</a:t>
            </a:r>
            <a:r>
              <a:rPr kumimoji="0" lang="zh-CN" altLang="en-US" sz="1200" b="1" dirty="0">
                <a:solidFill>
                  <a:srgbClr val="000000"/>
                </a:solidFill>
                <a:latin typeface="Times New Roman"/>
                <a:ea typeface="宋体" charset="0"/>
                <a:cs typeface="Times New Roman"/>
              </a:rPr>
              <a:t> </a:t>
            </a:r>
            <a:endParaRPr kumimoji="0" lang="en-US" altLang="zh-CN" sz="1200" b="1" dirty="0">
              <a:solidFill>
                <a:srgbClr val="000000"/>
              </a:solidFill>
              <a:latin typeface="Times New Roman"/>
              <a:ea typeface="宋体" charset="0"/>
              <a:cs typeface="Times New Roman"/>
            </a:endParaRPr>
          </a:p>
          <a:p>
            <a:pPr indent="108000" algn="l" eaLnBrk="1" hangingPunct="1">
              <a:lnSpc>
                <a:spcPct val="110000"/>
              </a:lnSpc>
              <a:spcBef>
                <a:spcPct val="0"/>
              </a:spcBef>
            </a:pPr>
            <a:r>
              <a:rPr lang="en-US" altLang="zh-CN" sz="1100" dirty="0">
                <a:solidFill>
                  <a:srgbClr val="000000"/>
                </a:solidFill>
                <a:latin typeface="Times New Roman"/>
                <a:cs typeface="Times New Roman"/>
              </a:rPr>
              <a:t>Tianjin Chest Hospital</a:t>
            </a:r>
            <a:endParaRPr kumimoji="0" lang="en-US" altLang="zh-CN" sz="1100" dirty="0">
              <a:solidFill>
                <a:srgbClr val="000000"/>
              </a:solidFill>
              <a:latin typeface="Times New Roman"/>
              <a:ea typeface="宋体" charset="0"/>
              <a:cs typeface="Times New Roman"/>
            </a:endParaRPr>
          </a:p>
          <a:p>
            <a:pPr indent="108000" algn="l" eaLnBrk="1" hangingPunct="1">
              <a:lnSpc>
                <a:spcPct val="110000"/>
              </a:lnSpc>
              <a:spcBef>
                <a:spcPct val="0"/>
              </a:spcBef>
            </a:pPr>
            <a:r>
              <a:rPr lang="en-US" altLang="zh-CN" sz="1100" dirty="0">
                <a:solidFill>
                  <a:srgbClr val="000000"/>
                </a:solidFill>
                <a:latin typeface="Times New Roman"/>
                <a:cs typeface="Times New Roman"/>
              </a:rPr>
              <a:t>Tianjin Nankai Hospital</a:t>
            </a:r>
          </a:p>
          <a:p>
            <a:pPr indent="108000" algn="l" eaLnBrk="1" hangingPunct="1">
              <a:lnSpc>
                <a:spcPct val="110000"/>
              </a:lnSpc>
              <a:spcBef>
                <a:spcPct val="0"/>
              </a:spcBef>
            </a:pPr>
            <a:r>
              <a:rPr lang="en-US" altLang="zh-CN" sz="1100" dirty="0">
                <a:solidFill>
                  <a:srgbClr val="000000"/>
                </a:solidFill>
                <a:latin typeface="Times New Roman"/>
                <a:cs typeface="Times New Roman"/>
              </a:rPr>
              <a:t>Tianjin Hospital</a:t>
            </a:r>
          </a:p>
          <a:p>
            <a:pPr indent="108000" algn="l" eaLnBrk="1" hangingPunct="1">
              <a:lnSpc>
                <a:spcPct val="110000"/>
              </a:lnSpc>
              <a:spcBef>
                <a:spcPct val="0"/>
              </a:spcBef>
            </a:pPr>
            <a:r>
              <a:rPr lang="en-US" altLang="zh-CN" sz="1100" dirty="0">
                <a:solidFill>
                  <a:srgbClr val="000000"/>
                </a:solidFill>
                <a:latin typeface="Times New Roman"/>
                <a:cs typeface="Times New Roman"/>
              </a:rPr>
              <a:t>Tianjin Hematology Hospital</a:t>
            </a:r>
          </a:p>
          <a:p>
            <a:pPr indent="108000" algn="l" eaLnBrk="1" hangingPunct="1">
              <a:lnSpc>
                <a:spcPct val="110000"/>
              </a:lnSpc>
              <a:spcBef>
                <a:spcPct val="0"/>
              </a:spcBef>
            </a:pPr>
            <a:r>
              <a:rPr lang="en-US" altLang="zh-CN" sz="1100" dirty="0">
                <a:solidFill>
                  <a:srgbClr val="000000"/>
                </a:solidFill>
                <a:latin typeface="Times New Roman"/>
                <a:cs typeface="Times New Roman"/>
              </a:rPr>
              <a:t>Tianjin Armed Police General Hospital</a:t>
            </a:r>
          </a:p>
          <a:p>
            <a:pPr indent="108000" algn="l" eaLnBrk="1" hangingPunct="1">
              <a:lnSpc>
                <a:spcPct val="110000"/>
              </a:lnSpc>
              <a:spcBef>
                <a:spcPct val="0"/>
              </a:spcBef>
            </a:pPr>
            <a:r>
              <a:rPr lang="en-US" altLang="zh-CN" sz="1100" dirty="0">
                <a:solidFill>
                  <a:srgbClr val="000000"/>
                </a:solidFill>
                <a:latin typeface="Times New Roman"/>
                <a:cs typeface="Times New Roman"/>
              </a:rPr>
              <a:t>Tianjin Brain Hospital</a:t>
            </a:r>
            <a:endParaRPr lang="en-US" altLang="zh-CN" sz="1100" dirty="0">
              <a:solidFill>
                <a:srgbClr val="0066FF"/>
              </a:solidFill>
            </a:endParaRPr>
          </a:p>
        </p:txBody>
      </p:sp>
      <p:sp>
        <p:nvSpPr>
          <p:cNvPr id="3" name="Rectangle 12">
            <a:extLst>
              <a:ext uri="{FF2B5EF4-FFF2-40B4-BE49-F238E27FC236}">
                <a16:creationId xmlns:a16="http://schemas.microsoft.com/office/drawing/2014/main" id="{6C5DEDE0-8278-30D9-9DCA-6A72A9CE5332}"/>
              </a:ext>
            </a:extLst>
          </p:cNvPr>
          <p:cNvSpPr/>
          <p:nvPr/>
        </p:nvSpPr>
        <p:spPr>
          <a:xfrm>
            <a:off x="5412466" y="2437893"/>
            <a:ext cx="2941078" cy="2080569"/>
          </a:xfrm>
          <a:prstGeom prst="rect">
            <a:avLst/>
          </a:prstGeom>
        </p:spPr>
        <p:txBody>
          <a:bodyPr wrap="square">
            <a:spAutoFit/>
          </a:bodyPr>
          <a:lstStyle/>
          <a:p>
            <a:pPr>
              <a:lnSpc>
                <a:spcPct val="120000"/>
              </a:lnSpc>
              <a:spcBef>
                <a:spcPct val="0"/>
              </a:spcBef>
            </a:pPr>
            <a:r>
              <a:rPr lang="en-US" altLang="zh-CN" sz="1200" dirty="0">
                <a:solidFill>
                  <a:srgbClr val="000000"/>
                </a:solidFill>
                <a:latin typeface="Times New Roman"/>
                <a:cs typeface="Times New Roman"/>
              </a:rPr>
              <a:t>Beijing Hospital of TCM</a:t>
            </a:r>
            <a:endParaRPr lang="zh-CN" altLang="en-US" sz="1200" dirty="0">
              <a:solidFill>
                <a:srgbClr val="000000"/>
              </a:solidFill>
              <a:latin typeface="Times New Roman"/>
              <a:cs typeface="Times New Roman"/>
            </a:endParaRPr>
          </a:p>
          <a:p>
            <a:pPr>
              <a:lnSpc>
                <a:spcPct val="120000"/>
              </a:lnSpc>
              <a:spcBef>
                <a:spcPct val="0"/>
              </a:spcBef>
            </a:pPr>
            <a:r>
              <a:rPr lang="en-US" altLang="zh-CN" sz="1200" dirty="0">
                <a:solidFill>
                  <a:srgbClr val="000000"/>
                </a:solidFill>
                <a:latin typeface="Times New Roman"/>
                <a:cs typeface="Times New Roman"/>
              </a:rPr>
              <a:t>Beijing Obstetrics and Gynecology Hospital </a:t>
            </a:r>
            <a:endParaRPr lang="zh-CN" altLang="en-US" sz="1200" dirty="0">
              <a:solidFill>
                <a:srgbClr val="000000"/>
              </a:solidFill>
              <a:latin typeface="Times New Roman"/>
              <a:cs typeface="Times New Roman"/>
            </a:endParaRPr>
          </a:p>
          <a:p>
            <a:pPr>
              <a:lnSpc>
                <a:spcPct val="120000"/>
              </a:lnSpc>
              <a:spcBef>
                <a:spcPct val="0"/>
              </a:spcBef>
            </a:pPr>
            <a:r>
              <a:rPr lang="en-US" altLang="zh-CN" sz="1200" dirty="0">
                <a:solidFill>
                  <a:srgbClr val="000000"/>
                </a:solidFill>
                <a:latin typeface="Times New Roman"/>
                <a:cs typeface="Times New Roman"/>
              </a:rPr>
              <a:t>Peking University Third Hospital</a:t>
            </a:r>
            <a:endParaRPr lang="zh-CN" altLang="en-US" sz="1200" dirty="0">
              <a:solidFill>
                <a:srgbClr val="000000"/>
              </a:solidFill>
              <a:latin typeface="Times New Roman"/>
              <a:cs typeface="Times New Roman"/>
            </a:endParaRPr>
          </a:p>
          <a:p>
            <a:pPr>
              <a:lnSpc>
                <a:spcPct val="120000"/>
              </a:lnSpc>
              <a:spcBef>
                <a:spcPct val="0"/>
              </a:spcBef>
            </a:pPr>
            <a:r>
              <a:rPr lang="en-US" altLang="zh-CN" sz="1200" dirty="0">
                <a:solidFill>
                  <a:srgbClr val="000000"/>
                </a:solidFill>
                <a:latin typeface="Times New Roman"/>
                <a:cs typeface="Times New Roman"/>
              </a:rPr>
              <a:t>Beijing Emergency Medical Center(120)</a:t>
            </a:r>
            <a:endParaRPr lang="zh-CN" altLang="en-US" sz="1200" dirty="0">
              <a:solidFill>
                <a:srgbClr val="000000"/>
              </a:solidFill>
              <a:latin typeface="Times New Roman"/>
              <a:cs typeface="Times New Roman"/>
            </a:endParaRPr>
          </a:p>
          <a:p>
            <a:pPr>
              <a:lnSpc>
                <a:spcPct val="120000"/>
              </a:lnSpc>
              <a:spcBef>
                <a:spcPct val="0"/>
              </a:spcBef>
            </a:pPr>
            <a:r>
              <a:rPr lang="en-US" altLang="zh-CN" sz="1200" dirty="0">
                <a:solidFill>
                  <a:srgbClr val="000000"/>
                </a:solidFill>
                <a:latin typeface="Times New Roman"/>
                <a:cs typeface="Times New Roman"/>
              </a:rPr>
              <a:t>Beijing Aerospace Center Hospital  </a:t>
            </a:r>
            <a:endParaRPr lang="zh-CN" altLang="en-US" sz="1200" dirty="0">
              <a:solidFill>
                <a:srgbClr val="000000"/>
              </a:solidFill>
              <a:latin typeface="Times New Roman"/>
              <a:cs typeface="Times New Roman"/>
            </a:endParaRPr>
          </a:p>
          <a:p>
            <a:pPr>
              <a:lnSpc>
                <a:spcPct val="120000"/>
              </a:lnSpc>
              <a:spcBef>
                <a:spcPct val="0"/>
              </a:spcBef>
            </a:pPr>
            <a:r>
              <a:rPr lang="en-US" altLang="zh-CN" sz="1200" dirty="0">
                <a:solidFill>
                  <a:srgbClr val="000000"/>
                </a:solidFill>
                <a:latin typeface="Times New Roman"/>
                <a:cs typeface="Times New Roman"/>
              </a:rPr>
              <a:t>Beijing </a:t>
            </a:r>
            <a:r>
              <a:rPr lang="en-US" altLang="zh-CN" sz="1200" dirty="0" err="1">
                <a:solidFill>
                  <a:srgbClr val="000000"/>
                </a:solidFill>
                <a:latin typeface="Times New Roman"/>
                <a:cs typeface="Times New Roman"/>
              </a:rPr>
              <a:t>Shijitan</a:t>
            </a:r>
            <a:r>
              <a:rPr lang="en-US" altLang="zh-CN" sz="1200" dirty="0">
                <a:solidFill>
                  <a:srgbClr val="000000"/>
                </a:solidFill>
                <a:latin typeface="Times New Roman"/>
                <a:cs typeface="Times New Roman"/>
              </a:rPr>
              <a:t> Hospital</a:t>
            </a:r>
            <a:endParaRPr lang="zh-CN" altLang="en-US" sz="1200" dirty="0">
              <a:solidFill>
                <a:srgbClr val="000000"/>
              </a:solidFill>
              <a:latin typeface="Times New Roman"/>
              <a:cs typeface="Times New Roman"/>
            </a:endParaRPr>
          </a:p>
          <a:p>
            <a:pPr>
              <a:lnSpc>
                <a:spcPct val="120000"/>
              </a:lnSpc>
              <a:spcBef>
                <a:spcPct val="0"/>
              </a:spcBef>
            </a:pPr>
            <a:r>
              <a:rPr lang="en-US" altLang="zh-CN" sz="1200" dirty="0">
                <a:solidFill>
                  <a:srgbClr val="000000"/>
                </a:solidFill>
                <a:latin typeface="Times New Roman"/>
                <a:cs typeface="Times New Roman"/>
              </a:rPr>
              <a:t>Beijing </a:t>
            </a:r>
            <a:r>
              <a:rPr lang="en-US" altLang="zh-CN" sz="1200" dirty="0" err="1">
                <a:solidFill>
                  <a:srgbClr val="000000"/>
                </a:solidFill>
                <a:latin typeface="Times New Roman"/>
                <a:cs typeface="Times New Roman"/>
              </a:rPr>
              <a:t>Haidian</a:t>
            </a:r>
            <a:r>
              <a:rPr lang="en-US" altLang="zh-CN" sz="1200" dirty="0">
                <a:solidFill>
                  <a:srgbClr val="000000"/>
                </a:solidFill>
                <a:latin typeface="Times New Roman"/>
                <a:cs typeface="Times New Roman"/>
              </a:rPr>
              <a:t> Hospital</a:t>
            </a:r>
          </a:p>
          <a:p>
            <a:pPr>
              <a:lnSpc>
                <a:spcPct val="120000"/>
              </a:lnSpc>
              <a:spcBef>
                <a:spcPct val="0"/>
              </a:spcBef>
            </a:pPr>
            <a:r>
              <a:rPr lang="en-US" altLang="zh-CN" sz="1200" dirty="0">
                <a:solidFill>
                  <a:srgbClr val="000000"/>
                </a:solidFill>
                <a:latin typeface="Times New Roman"/>
                <a:cs typeface="Times New Roman"/>
              </a:rPr>
              <a:t>Beijing </a:t>
            </a:r>
            <a:r>
              <a:rPr lang="en-US" altLang="zh-CN" sz="1200" dirty="0" err="1">
                <a:solidFill>
                  <a:srgbClr val="000000"/>
                </a:solidFill>
                <a:latin typeface="Times New Roman"/>
                <a:cs typeface="Times New Roman"/>
              </a:rPr>
              <a:t>Mentougou</a:t>
            </a:r>
            <a:r>
              <a:rPr lang="en-US" altLang="zh-CN" sz="1200" dirty="0">
                <a:solidFill>
                  <a:srgbClr val="000000"/>
                </a:solidFill>
                <a:latin typeface="Times New Roman"/>
                <a:cs typeface="Times New Roman"/>
              </a:rPr>
              <a:t> Hospital</a:t>
            </a:r>
          </a:p>
          <a:p>
            <a:pPr>
              <a:lnSpc>
                <a:spcPct val="120000"/>
              </a:lnSpc>
              <a:spcBef>
                <a:spcPct val="0"/>
              </a:spcBef>
            </a:pPr>
            <a:r>
              <a:rPr lang="en-US" altLang="zh-CN" sz="1200" dirty="0">
                <a:solidFill>
                  <a:srgbClr val="000000"/>
                </a:solidFill>
                <a:latin typeface="Times New Roman"/>
                <a:cs typeface="Times New Roman"/>
              </a:rPr>
              <a:t>Beijing Xuanwu Hospital</a:t>
            </a:r>
          </a:p>
        </p:txBody>
      </p:sp>
      <p:pic>
        <p:nvPicPr>
          <p:cNvPr id="4" name="Picture 9" descr="展会旗1.psd">
            <a:extLst>
              <a:ext uri="{FF2B5EF4-FFF2-40B4-BE49-F238E27FC236}">
                <a16:creationId xmlns:a16="http://schemas.microsoft.com/office/drawing/2014/main" id="{984876F6-43FC-668E-E73B-D1C2DC294ABE}"/>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5" name="Rectangle 10">
            <a:extLst>
              <a:ext uri="{FF2B5EF4-FFF2-40B4-BE49-F238E27FC236}">
                <a16:creationId xmlns:a16="http://schemas.microsoft.com/office/drawing/2014/main" id="{3FEAE0F4-C2D5-BB98-8A66-504D98192910}"/>
              </a:ext>
            </a:extLst>
          </p:cNvPr>
          <p:cNvSpPr/>
          <p:nvPr/>
        </p:nvSpPr>
        <p:spPr>
          <a:xfrm>
            <a:off x="2564335" y="1396757"/>
            <a:ext cx="4941365"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STANDBY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MEDICAL SYSTEM</a:t>
            </a:r>
          </a:p>
        </p:txBody>
      </p:sp>
    </p:spTree>
    <p:extLst>
      <p:ext uri="{BB962C8B-B14F-4D97-AF65-F5344CB8AC3E}">
        <p14:creationId xmlns:p14="http://schemas.microsoft.com/office/powerpoint/2010/main" val="348942696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3">
            <a:extLst>
              <a:ext uri="{FF2B5EF4-FFF2-40B4-BE49-F238E27FC236}">
                <a16:creationId xmlns:a16="http://schemas.microsoft.com/office/drawing/2014/main" id="{8DE27DD2-1471-0F11-B32B-0DF724AE9FD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pic>
        <p:nvPicPr>
          <p:cNvPr id="8"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194007" y="3833581"/>
            <a:ext cx="4302482" cy="2755689"/>
          </a:xfrm>
          <a:prstGeom prst="roundRect">
            <a:avLst>
              <a:gd name="adj" fmla="val 0"/>
            </a:avLst>
          </a:prstGeom>
          <a:noFill/>
          <a:ln w="57150" algn="ctr">
            <a:noFill/>
            <a:miter lim="800000"/>
            <a:headEnd/>
            <a:tailEnd/>
          </a:ln>
        </p:spPr>
      </p:pic>
      <p:sp>
        <p:nvSpPr>
          <p:cNvPr id="9" name="副标题 2"/>
          <p:cNvSpPr txBox="1">
            <a:spLocks/>
          </p:cNvSpPr>
          <p:nvPr/>
        </p:nvSpPr>
        <p:spPr>
          <a:xfrm>
            <a:off x="4464361" y="1994880"/>
            <a:ext cx="4302482" cy="413525"/>
          </a:xfrm>
          <a:prstGeom prst="rect">
            <a:avLst/>
          </a:prstGeom>
        </p:spPr>
        <p:txBody>
          <a:bodyPr vert="horz" lIns="91440" tIns="45720" rIns="91440" bIns="45720" rtlCol="0">
            <a:noAutofit/>
          </a:bodyPr>
          <a:lstStyle/>
          <a:p>
            <a:pPr marL="342900" indent="-342900">
              <a:spcBef>
                <a:spcPct val="20000"/>
              </a:spcBef>
              <a:defRPr/>
            </a:pP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2015, SHANGHAI DATA CENTER, CHINA</a:t>
            </a:r>
          </a:p>
        </p:txBody>
      </p:sp>
      <p:sp>
        <p:nvSpPr>
          <p:cNvPr id="10" name="副标题 2"/>
          <p:cNvSpPr txBox="1">
            <a:spLocks/>
          </p:cNvSpPr>
          <p:nvPr/>
        </p:nvSpPr>
        <p:spPr>
          <a:xfrm>
            <a:off x="3089053" y="2652200"/>
            <a:ext cx="2696547" cy="1031631"/>
          </a:xfrm>
          <a:prstGeom prst="rect">
            <a:avLst/>
          </a:prstGeom>
        </p:spPr>
        <p:txBody>
          <a:bodyPr vert="horz" lIns="91440" tIns="45720" rIns="91440" bIns="45720" rtlCol="0">
            <a:noAutofit/>
          </a:bodyPr>
          <a:lstStyle/>
          <a:p>
            <a:r>
              <a:rPr lang="en-US" altLang="zh-CN" sz="1600" dirty="0">
                <a:solidFill>
                  <a:schemeClr val="accent3">
                    <a:lumMod val="75000"/>
                  </a:schemeClr>
                </a:solidFill>
                <a:latin typeface="Arial" panose="020B0604020202020204" pitchFamily="34" charset="0"/>
                <a:cs typeface="Arial" panose="020B0604020202020204" pitchFamily="34" charset="0"/>
              </a:rPr>
              <a:t>Baifa SM-series </a:t>
            </a:r>
          </a:p>
          <a:p>
            <a:pPr marL="342900" indent="-342900">
              <a:spcBef>
                <a:spcPct val="20000"/>
              </a:spcBef>
              <a:defRPr/>
            </a:pPr>
            <a:r>
              <a:rPr lang="en-US" altLang="zh-CN" sz="1600" dirty="0">
                <a:solidFill>
                  <a:schemeClr val="accent3">
                    <a:lumMod val="75000"/>
                  </a:schemeClr>
                </a:solidFill>
                <a:latin typeface="Arial" panose="020B0604020202020204" pitchFamily="34" charset="0"/>
                <a:cs typeface="Arial" panose="020B0604020202020204" pitchFamily="34" charset="0"/>
              </a:rPr>
              <a:t>Standby power: 2500kVA</a:t>
            </a:r>
          </a:p>
          <a:p>
            <a:pPr marL="342900" indent="-342900">
              <a:spcBef>
                <a:spcPct val="20000"/>
              </a:spcBef>
              <a:defRPr/>
            </a:pPr>
            <a:r>
              <a:rPr lang="en-US" altLang="zh-CN" sz="1600" dirty="0">
                <a:solidFill>
                  <a:schemeClr val="accent3">
                    <a:lumMod val="75000"/>
                  </a:schemeClr>
                </a:solidFill>
                <a:latin typeface="Arial" panose="020B0604020202020204" pitchFamily="34" charset="0"/>
                <a:cs typeface="Arial" panose="020B0604020202020204" pitchFamily="34" charset="0"/>
              </a:rPr>
              <a:t>Quantity: 8 units</a:t>
            </a:r>
          </a:p>
        </p:txBody>
      </p:sp>
      <p:sp>
        <p:nvSpPr>
          <p:cNvPr id="11" name="Rectangle 10"/>
          <p:cNvSpPr/>
          <p:nvPr/>
        </p:nvSpPr>
        <p:spPr>
          <a:xfrm>
            <a:off x="6452947" y="2819170"/>
            <a:ext cx="4191763" cy="584775"/>
          </a:xfrm>
          <a:prstGeom prst="rect">
            <a:avLst/>
          </a:prstGeom>
        </p:spPr>
        <p:txBody>
          <a:bodyPr wrap="square">
            <a:spAutoFit/>
          </a:bodyPr>
          <a:lstStyle/>
          <a:p>
            <a:r>
              <a:rPr lang="en-US" altLang="zh-CN" sz="1600" dirty="0">
                <a:solidFill>
                  <a:srgbClr val="000000"/>
                </a:solidFill>
                <a:latin typeface="Times New Roman" panose="02020603050405020304" pitchFamily="18" charset="0"/>
                <a:cs typeface="Times New Roman" panose="02020603050405020304" pitchFamily="18" charset="0"/>
              </a:rPr>
              <a:t>In 2015, Baifa supplied 8 units standby 2000kW diesel gensets to Shanghai </a:t>
            </a:r>
            <a:r>
              <a:rPr lang="en-US" altLang="zh-CN" sz="1600" dirty="0" err="1">
                <a:solidFill>
                  <a:srgbClr val="000000"/>
                </a:solidFill>
                <a:latin typeface="Times New Roman" panose="02020603050405020304" pitchFamily="18" charset="0"/>
                <a:cs typeface="Times New Roman" panose="02020603050405020304" pitchFamily="18" charset="0"/>
              </a:rPr>
              <a:t>BaoCloud</a:t>
            </a:r>
            <a:r>
              <a:rPr lang="en-US" altLang="zh-CN" sz="1600" dirty="0">
                <a:solidFill>
                  <a:srgbClr val="000000"/>
                </a:solidFill>
                <a:latin typeface="Times New Roman" panose="02020603050405020304" pitchFamily="18" charset="0"/>
                <a:cs typeface="Times New Roman" panose="02020603050405020304" pitchFamily="18" charset="0"/>
              </a:rPr>
              <a:t> project.</a:t>
            </a:r>
            <a:r>
              <a:rPr lang="zh-CN" altLang="en-US" sz="1600" dirty="0">
                <a:solidFill>
                  <a:srgbClr val="000000"/>
                </a:solidFill>
                <a:latin typeface="Times New Roman" panose="02020603050405020304" pitchFamily="18" charset="0"/>
                <a:cs typeface="Times New Roman" panose="02020603050405020304" pitchFamily="18" charset="0"/>
              </a:rPr>
              <a:t> </a:t>
            </a:r>
            <a:endParaRPr lang="en-US" sz="1600" dirty="0">
              <a:solidFill>
                <a:srgbClr val="000000"/>
              </a:solidFill>
              <a:latin typeface="Times New Roman" panose="02020603050405020304" pitchFamily="18" charset="0"/>
              <a:cs typeface="Times New Roman" panose="02020603050405020304" pitchFamily="18" charset="0"/>
            </a:endParaRPr>
          </a:p>
        </p:txBody>
      </p:sp>
      <p:pic>
        <p:nvPicPr>
          <p:cNvPr id="3" name="Picture 2" descr="SM2250-2副本.jp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96489" y="3833581"/>
            <a:ext cx="4191763" cy="2755689"/>
          </a:xfrm>
          <a:prstGeom prst="rect">
            <a:avLst/>
          </a:prstGeom>
        </p:spPr>
      </p:pic>
      <p:pic>
        <p:nvPicPr>
          <p:cNvPr id="2" name="Picture 9" descr="展会旗1.psd">
            <a:extLst>
              <a:ext uri="{FF2B5EF4-FFF2-40B4-BE49-F238E27FC236}">
                <a16:creationId xmlns:a16="http://schemas.microsoft.com/office/drawing/2014/main" id="{7FB2D469-9CB8-ED1A-A85D-4AC9EDBB5C1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6" name="Rectangle 10">
            <a:extLst>
              <a:ext uri="{FF2B5EF4-FFF2-40B4-BE49-F238E27FC236}">
                <a16:creationId xmlns:a16="http://schemas.microsoft.com/office/drawing/2014/main" id="{DA139C67-22FA-9871-F9DB-713BF073D303}"/>
              </a:ext>
            </a:extLst>
          </p:cNvPr>
          <p:cNvSpPr/>
          <p:nvPr/>
        </p:nvSpPr>
        <p:spPr>
          <a:xfrm>
            <a:off x="2564335" y="1396757"/>
            <a:ext cx="6508908"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STANDBY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DATA CENTER</a:t>
            </a:r>
          </a:p>
        </p:txBody>
      </p:sp>
    </p:spTree>
    <p:extLst>
      <p:ext uri="{BB962C8B-B14F-4D97-AF65-F5344CB8AC3E}">
        <p14:creationId xmlns:p14="http://schemas.microsoft.com/office/powerpoint/2010/main" val="40044155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WechatIMG2868.jpeg"/>
          <p:cNvPicPr>
            <a:picLocks noChangeAspect="1"/>
          </p:cNvPicPr>
          <p:nvPr/>
        </p:nvPicPr>
        <p:blipFill>
          <a:blip r:embed="rId3" cstate="email">
            <a:alphaModFix/>
            <a:extLst>
              <a:ext uri="{28A0092B-C50C-407E-A947-70E740481C1C}">
                <a14:useLocalDpi xmlns:a14="http://schemas.microsoft.com/office/drawing/2010/main"/>
              </a:ext>
            </a:extLst>
          </a:blip>
          <a:stretch>
            <a:fillRect/>
          </a:stretch>
        </p:blipFill>
        <p:spPr>
          <a:xfrm>
            <a:off x="0" y="1466974"/>
            <a:ext cx="12192000" cy="4184780"/>
          </a:xfrm>
          <a:prstGeom prst="rect">
            <a:avLst/>
          </a:prstGeom>
        </p:spPr>
      </p:pic>
      <p:pic>
        <p:nvPicPr>
          <p:cNvPr id="20" name="Picture 19" descr="SX.png"/>
          <p:cNvPicPr>
            <a:picLocks noChangeAspect="1"/>
          </p:cNvPicPr>
          <p:nvPr/>
        </p:nvPicPr>
        <p:blipFill>
          <a:blip r:embed="rId4" cstate="email">
            <a:alphaModFix/>
            <a:extLst>
              <a:ext uri="{28A0092B-C50C-407E-A947-70E740481C1C}">
                <a14:useLocalDpi xmlns:a14="http://schemas.microsoft.com/office/drawing/2010/main"/>
              </a:ext>
            </a:extLst>
          </a:blip>
          <a:stretch>
            <a:fillRect/>
          </a:stretch>
        </p:blipFill>
        <p:spPr>
          <a:xfrm>
            <a:off x="0" y="0"/>
            <a:ext cx="12305513" cy="6921851"/>
          </a:xfrm>
          <a:prstGeom prst="rect">
            <a:avLst/>
          </a:prstGeom>
        </p:spPr>
      </p:pic>
      <p:sp>
        <p:nvSpPr>
          <p:cNvPr id="5" name="Rectangle 4"/>
          <p:cNvSpPr/>
          <p:nvPr/>
        </p:nvSpPr>
        <p:spPr>
          <a:xfrm>
            <a:off x="394734" y="343485"/>
            <a:ext cx="6096000" cy="2185214"/>
          </a:xfrm>
          <a:prstGeom prst="rect">
            <a:avLst/>
          </a:prstGeom>
        </p:spPr>
        <p:txBody>
          <a:bodyPr>
            <a:spAutoFit/>
          </a:bodyPr>
          <a:lstStyle/>
          <a:p>
            <a:r>
              <a:rPr lang="en-US" altLang="zh-CN" sz="2400" b="1" dirty="0">
                <a:solidFill>
                  <a:srgbClr val="FFFFFF"/>
                </a:solidFill>
                <a:latin typeface="DIN Condensed Bold"/>
                <a:cs typeface="DIN Condensed Bold"/>
              </a:rPr>
              <a:t>PRODUCT RANGE:</a:t>
            </a:r>
          </a:p>
          <a:p>
            <a:endParaRPr lang="en-US" sz="1600" cap="all" dirty="0">
              <a:solidFill>
                <a:srgbClr val="FFFFFF"/>
              </a:solidFill>
              <a:latin typeface="DIN Condensed Bold"/>
              <a:cs typeface="DIN Condensed Bold"/>
            </a:endParaRPr>
          </a:p>
          <a:p>
            <a:r>
              <a:rPr lang="en-US" sz="1600" cap="all" dirty="0">
                <a:solidFill>
                  <a:srgbClr val="FFFFFF"/>
                </a:solidFill>
                <a:latin typeface="DIN Condensed Bold"/>
                <a:cs typeface="DIN Condensed Bold"/>
              </a:rPr>
              <a:t>-Industrial </a:t>
            </a:r>
            <a:r>
              <a:rPr lang="en-US" sz="1600" b="1" u="sng" cap="all" dirty="0">
                <a:solidFill>
                  <a:srgbClr val="FFFFFF"/>
                </a:solidFill>
                <a:latin typeface="DIN Condensed Bold"/>
                <a:cs typeface="DIN Condensed Bold"/>
              </a:rPr>
              <a:t>diesel and gas </a:t>
            </a:r>
            <a:r>
              <a:rPr lang="en-US" sz="1600" cap="all" dirty="0">
                <a:solidFill>
                  <a:srgbClr val="FFFFFF"/>
                </a:solidFill>
                <a:latin typeface="DIN Condensed Bold"/>
                <a:cs typeface="DIN Condensed Bold"/>
              </a:rPr>
              <a:t>generator sets range from 8kW to 3200KW.</a:t>
            </a:r>
          </a:p>
          <a:p>
            <a:endParaRPr lang="en-US" sz="1600" cap="all" dirty="0">
              <a:solidFill>
                <a:srgbClr val="FFFFFF"/>
              </a:solidFill>
              <a:latin typeface="DIN Condensed Bold"/>
              <a:cs typeface="DIN Condensed Bold"/>
            </a:endParaRPr>
          </a:p>
          <a:p>
            <a:r>
              <a:rPr lang="en-US" sz="1600" cap="all" dirty="0">
                <a:solidFill>
                  <a:srgbClr val="FFFFFF"/>
                </a:solidFill>
                <a:latin typeface="DIN Condensed Bold"/>
                <a:cs typeface="DIN Condensed Bold"/>
              </a:rPr>
              <a:t>-Marine generator set from 40kW to 1100kW </a:t>
            </a:r>
          </a:p>
          <a:p>
            <a:endParaRPr lang="en-US" sz="1600" cap="all" dirty="0">
              <a:solidFill>
                <a:srgbClr val="FFFFFF"/>
              </a:solidFill>
              <a:latin typeface="DIN Condensed Bold"/>
              <a:cs typeface="DIN Condensed Bold"/>
            </a:endParaRPr>
          </a:p>
          <a:p>
            <a:r>
              <a:rPr lang="en-US" sz="1600" cap="all" dirty="0">
                <a:solidFill>
                  <a:srgbClr val="FFFFFF"/>
                </a:solidFill>
                <a:latin typeface="DIN Condensed Bold"/>
                <a:cs typeface="DIN Condensed Bold"/>
              </a:rPr>
              <a:t>-4 types of lighting towers</a:t>
            </a:r>
          </a:p>
          <a:p>
            <a:endParaRPr lang="en-US" sz="1600" cap="all" dirty="0">
              <a:solidFill>
                <a:srgbClr val="FFFFFF"/>
              </a:solidFill>
              <a:latin typeface="DIN Condensed Bold"/>
              <a:cs typeface="DIN Condensed Bold"/>
            </a:endParaRPr>
          </a:p>
        </p:txBody>
      </p:sp>
      <p:pic>
        <p:nvPicPr>
          <p:cNvPr id="7" name="Picture 6" descr="WechatIMG2124副本.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583667" y="869586"/>
            <a:ext cx="878512" cy="421568"/>
          </a:xfrm>
          <a:prstGeom prst="rect">
            <a:avLst/>
          </a:prstGeom>
          <a:noFill/>
          <a:effectLst>
            <a:outerShdw blurRad="50800" dist="38100" dir="2700000" algn="tl" rotWithShape="0">
              <a:prstClr val="black">
                <a:alpha val="40000"/>
              </a:prstClr>
            </a:outerShdw>
          </a:effectLst>
        </p:spPr>
      </p:pic>
      <p:pic>
        <p:nvPicPr>
          <p:cNvPr id="9" name="Picture 8" descr="marine.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417982" y="1484364"/>
            <a:ext cx="1007920" cy="483667"/>
          </a:xfrm>
          <a:prstGeom prst="rect">
            <a:avLst/>
          </a:prstGeom>
          <a:effectLst>
            <a:outerShdw blurRad="50800" dist="38100" dir="2700000" algn="tl" rotWithShape="0">
              <a:prstClr val="black">
                <a:alpha val="40000"/>
              </a:prstClr>
            </a:outerShdw>
          </a:effectLst>
        </p:spPr>
      </p:pic>
      <p:pic>
        <p:nvPicPr>
          <p:cNvPr id="10" name="Picture 9" descr="WechatIMG2129.png"/>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003870" y="1549083"/>
            <a:ext cx="344053" cy="606872"/>
          </a:xfrm>
          <a:prstGeom prst="rect">
            <a:avLst/>
          </a:prstGeom>
          <a:noFill/>
          <a:effectLst>
            <a:outerShdw blurRad="50800" dist="38100" dir="2700000" algn="tl" rotWithShape="0">
              <a:prstClr val="black">
                <a:alpha val="40000"/>
              </a:prstClr>
            </a:outerShdw>
          </a:effectLst>
        </p:spPr>
      </p:pic>
      <p:pic>
        <p:nvPicPr>
          <p:cNvPr id="11" name="Picture 10" descr="WechatIMG2121.pn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606776" y="925598"/>
            <a:ext cx="542437" cy="365556"/>
          </a:xfrm>
          <a:prstGeom prst="rect">
            <a:avLst/>
          </a:prstGeom>
          <a:noFill/>
          <a:effectLst>
            <a:outerShdw blurRad="50800" dist="38100" dir="2700000" algn="tl" rotWithShape="0">
              <a:prstClr val="black">
                <a:alpha val="40000"/>
              </a:prstClr>
            </a:outerShdw>
          </a:effectLst>
        </p:spPr>
      </p:pic>
      <p:pic>
        <p:nvPicPr>
          <p:cNvPr id="12" name="Picture 11" descr="WechatIMG2123.png"/>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255737" y="925598"/>
            <a:ext cx="1712807" cy="365556"/>
          </a:xfrm>
          <a:prstGeom prst="rect">
            <a:avLst/>
          </a:prstGeom>
          <a:noFill/>
          <a:effectLst>
            <a:outerShdw blurRad="50800" dist="38100" dir="2700000" algn="tl" rotWithShape="0">
              <a:prstClr val="black">
                <a:alpha val="40000"/>
              </a:prstClr>
            </a:outerShdw>
          </a:effectLst>
        </p:spPr>
      </p:pic>
      <p:pic>
        <p:nvPicPr>
          <p:cNvPr id="13" name="Picture 12" descr="WechatIMG2122.png"/>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0079845" y="898909"/>
            <a:ext cx="577888" cy="392245"/>
          </a:xfrm>
          <a:prstGeom prst="rect">
            <a:avLst/>
          </a:prstGeom>
          <a:noFill/>
          <a:effectLst>
            <a:outerShdw blurRad="50800" dist="38100" dir="2700000" algn="tl" rotWithShape="0">
              <a:prstClr val="black">
                <a:alpha val="40000"/>
              </a:prstClr>
            </a:outerShdw>
          </a:effectLst>
        </p:spPr>
      </p:pic>
      <p:sp>
        <p:nvSpPr>
          <p:cNvPr id="21" name="Rectangle 20"/>
          <p:cNvSpPr/>
          <p:nvPr/>
        </p:nvSpPr>
        <p:spPr>
          <a:xfrm>
            <a:off x="394734" y="2672234"/>
            <a:ext cx="3276196" cy="1323439"/>
          </a:xfrm>
          <a:prstGeom prst="rect">
            <a:avLst/>
          </a:prstGeom>
        </p:spPr>
        <p:txBody>
          <a:bodyPr wrap="square">
            <a:spAutoFit/>
          </a:bodyPr>
          <a:lstStyle/>
          <a:p>
            <a:r>
              <a:rPr lang="en-US" sz="1600" u="sng" cap="all" dirty="0">
                <a:solidFill>
                  <a:srgbClr val="FFFFFF"/>
                </a:solidFill>
                <a:latin typeface="DIN Condensed Bold"/>
                <a:cs typeface="DIN Condensed Bold"/>
              </a:rPr>
              <a:t>-LV&amp;HV SWITCH PANEL up to 35kV  </a:t>
            </a:r>
          </a:p>
          <a:p>
            <a:endParaRPr lang="en-US" sz="1600" u="sng" cap="all" dirty="0">
              <a:solidFill>
                <a:srgbClr val="FFFFFF"/>
              </a:solidFill>
              <a:latin typeface="DIN Condensed Bold"/>
              <a:cs typeface="DIN Condensed Bold"/>
            </a:endParaRPr>
          </a:p>
          <a:p>
            <a:r>
              <a:rPr lang="en-US" sz="1600" u="sng" cap="all" dirty="0">
                <a:solidFill>
                  <a:srgbClr val="FFFFFF"/>
                </a:solidFill>
                <a:latin typeface="DIN Condensed Bold"/>
                <a:cs typeface="DIN Condensed Bold"/>
              </a:rPr>
              <a:t>-TRANSFORMERS up to 110kV</a:t>
            </a:r>
          </a:p>
          <a:p>
            <a:endParaRPr lang="en-US" sz="1600" cap="all" dirty="0">
              <a:solidFill>
                <a:srgbClr val="FFFFFF"/>
              </a:solidFill>
              <a:latin typeface="DIN Condensed Bold"/>
              <a:cs typeface="DIN Condensed Bold"/>
            </a:endParaRPr>
          </a:p>
          <a:p>
            <a:r>
              <a:rPr lang="en-US" sz="1600" cap="all" dirty="0">
                <a:solidFill>
                  <a:srgbClr val="FFFFFF"/>
                </a:solidFill>
                <a:latin typeface="DIN Condensed Bold"/>
                <a:cs typeface="DIN Condensed Bold"/>
              </a:rPr>
              <a:t>-POWER GENERATION ACCESSORIES</a:t>
            </a:r>
          </a:p>
        </p:txBody>
      </p:sp>
      <p:sp>
        <p:nvSpPr>
          <p:cNvPr id="14" name="TextBox 13">
            <a:extLst>
              <a:ext uri="{FF2B5EF4-FFF2-40B4-BE49-F238E27FC236}">
                <a16:creationId xmlns:a16="http://schemas.microsoft.com/office/drawing/2014/main" id="{0014963D-9EF1-8F48-A5E0-51088FF812C0}"/>
              </a:ext>
            </a:extLst>
          </p:cNvPr>
          <p:cNvSpPr txBox="1"/>
          <p:nvPr/>
        </p:nvSpPr>
        <p:spPr>
          <a:xfrm>
            <a:off x="3133396" y="5731468"/>
            <a:ext cx="3148470" cy="461665"/>
          </a:xfrm>
          <a:prstGeom prst="rect">
            <a:avLst/>
          </a:prstGeom>
          <a:noFill/>
        </p:spPr>
        <p:txBody>
          <a:bodyPr wrap="square" rtlCol="0">
            <a:spAutoFit/>
          </a:bodyPr>
          <a:lstStyle/>
          <a:p>
            <a:r>
              <a:rPr lang="en-US" sz="2400" dirty="0">
                <a:solidFill>
                  <a:schemeClr val="bg1">
                    <a:lumMod val="75000"/>
                  </a:schemeClr>
                </a:solidFill>
                <a:latin typeface="Abadi MT Condensed Extra Bold"/>
                <a:cs typeface="Abadi MT Condensed Extra Bold"/>
              </a:rPr>
              <a:t>OUR PRODUCT RANGE</a:t>
            </a:r>
          </a:p>
        </p:txBody>
      </p:sp>
      <p:cxnSp>
        <p:nvCxnSpPr>
          <p:cNvPr id="15" name="Straight Connector 14">
            <a:extLst>
              <a:ext uri="{FF2B5EF4-FFF2-40B4-BE49-F238E27FC236}">
                <a16:creationId xmlns:a16="http://schemas.microsoft.com/office/drawing/2014/main" id="{814DDE57-035D-1B4D-AF5C-328D085F46C2}"/>
              </a:ext>
            </a:extLst>
          </p:cNvPr>
          <p:cNvCxnSpPr/>
          <p:nvPr/>
        </p:nvCxnSpPr>
        <p:spPr>
          <a:xfrm flipH="1">
            <a:off x="3826169" y="6193130"/>
            <a:ext cx="5773132" cy="12828"/>
          </a:xfrm>
          <a:prstGeom prst="line">
            <a:avLst/>
          </a:prstGeom>
          <a:ln>
            <a:gradFill flip="none" rotWithShape="1">
              <a:gsLst>
                <a:gs pos="0">
                  <a:srgbClr val="62A234"/>
                </a:gs>
                <a:gs pos="100000">
                  <a:srgbClr val="FFFFFF"/>
                </a:gs>
              </a:gsLst>
              <a:lin ang="0" scaled="1"/>
              <a:tileRect/>
            </a:gradFill>
          </a:ln>
          <a:effectLst/>
        </p:spPr>
        <p:style>
          <a:lnRef idx="2">
            <a:schemeClr val="accent1"/>
          </a:lnRef>
          <a:fillRef idx="0">
            <a:schemeClr val="accent1"/>
          </a:fillRef>
          <a:effectRef idx="1">
            <a:schemeClr val="accent1"/>
          </a:effectRef>
          <a:fontRef idx="minor">
            <a:schemeClr val="tx1"/>
          </a:fontRef>
        </p:style>
      </p:cxnSp>
      <p:pic>
        <p:nvPicPr>
          <p:cNvPr id="16" name="Picture 2" descr="C:\Users\Administrator.SC-201903181053\Desktop\资源 6@4x.png">
            <a:extLst>
              <a:ext uri="{FF2B5EF4-FFF2-40B4-BE49-F238E27FC236}">
                <a16:creationId xmlns:a16="http://schemas.microsoft.com/office/drawing/2014/main" id="{A0BC9C5B-CAB1-684E-ACE8-7E409FF0E745}"/>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10136812" y="5096050"/>
            <a:ext cx="1358005" cy="1425791"/>
          </a:xfrm>
          <a:prstGeom prst="rect">
            <a:avLst/>
          </a:prstGeom>
          <a:noFill/>
        </p:spPr>
      </p:pic>
    </p:spTree>
    <p:extLst>
      <p:ext uri="{BB962C8B-B14F-4D97-AF65-F5344CB8AC3E}">
        <p14:creationId xmlns:p14="http://schemas.microsoft.com/office/powerpoint/2010/main" val="272439080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2">
            <a:extLst>
              <a:ext uri="{FF2B5EF4-FFF2-40B4-BE49-F238E27FC236}">
                <a16:creationId xmlns:a16="http://schemas.microsoft.com/office/drawing/2014/main" id="{B2C6439B-7A53-DD0C-4E0B-95A54C8966A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sp>
        <p:nvSpPr>
          <p:cNvPr id="9" name="副标题 2"/>
          <p:cNvSpPr txBox="1">
            <a:spLocks/>
          </p:cNvSpPr>
          <p:nvPr/>
        </p:nvSpPr>
        <p:spPr>
          <a:xfrm>
            <a:off x="1251987" y="2429121"/>
            <a:ext cx="3742284" cy="428380"/>
          </a:xfrm>
          <a:prstGeom prst="rect">
            <a:avLst/>
          </a:prstGeom>
        </p:spPr>
        <p:txBody>
          <a:bodyPr vert="horz" lIns="91440" tIns="45720" rIns="91440" bIns="45720" rtlCol="0">
            <a:noAutofit/>
          </a:bodyPr>
          <a:lstStyle/>
          <a:p>
            <a:pPr marL="342900" indent="-342900" algn="ctr">
              <a:spcBef>
                <a:spcPct val="20000"/>
              </a:spcBef>
              <a:defRPr/>
            </a:pP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2025, DATA CENTER VIETNAM </a:t>
            </a:r>
          </a:p>
        </p:txBody>
      </p:sp>
      <p:sp>
        <p:nvSpPr>
          <p:cNvPr id="10" name="副标题 2"/>
          <p:cNvSpPr txBox="1">
            <a:spLocks/>
          </p:cNvSpPr>
          <p:nvPr/>
        </p:nvSpPr>
        <p:spPr>
          <a:xfrm>
            <a:off x="1989943" y="3212785"/>
            <a:ext cx="2669144" cy="1994645"/>
          </a:xfrm>
          <a:prstGeom prst="rect">
            <a:avLst/>
          </a:prstGeom>
        </p:spPr>
        <p:txBody>
          <a:bodyPr vert="horz" lIns="91440" tIns="45720" rIns="91440" bIns="45720" rtlCol="0">
            <a:noAutofit/>
          </a:bodyPr>
          <a:lstStyle/>
          <a:p>
            <a:r>
              <a:rPr lang="en-US" altLang="zh-CN" sz="1600" dirty="0">
                <a:solidFill>
                  <a:schemeClr val="accent3">
                    <a:lumMod val="75000"/>
                  </a:schemeClr>
                </a:solidFill>
                <a:latin typeface="Arial" panose="020B0604020202020204" pitchFamily="34" charset="0"/>
                <a:cs typeface="Arial" panose="020B0604020202020204" pitchFamily="34" charset="0"/>
              </a:rPr>
              <a:t>Baifa M-series </a:t>
            </a:r>
          </a:p>
          <a:p>
            <a:pPr marL="342900" indent="-342900">
              <a:spcBef>
                <a:spcPct val="20000"/>
              </a:spcBef>
              <a:defRPr/>
            </a:pPr>
            <a:r>
              <a:rPr lang="en-US" altLang="zh-CN" sz="1600" dirty="0">
                <a:solidFill>
                  <a:schemeClr val="accent3">
                    <a:lumMod val="75000"/>
                  </a:schemeClr>
                </a:solidFill>
                <a:latin typeface="Arial" panose="020B0604020202020204" pitchFamily="34" charset="0"/>
                <a:cs typeface="Arial" panose="020B0604020202020204" pitchFamily="34" charset="0"/>
              </a:rPr>
              <a:t>DCP power: 2250kVA</a:t>
            </a:r>
          </a:p>
          <a:p>
            <a:pPr marL="342900" indent="-342900">
              <a:spcBef>
                <a:spcPct val="20000"/>
              </a:spcBef>
              <a:defRPr/>
            </a:pPr>
            <a:r>
              <a:rPr lang="en-US" altLang="zh-CN" sz="1600" dirty="0">
                <a:solidFill>
                  <a:schemeClr val="accent3">
                    <a:lumMod val="75000"/>
                  </a:schemeClr>
                </a:solidFill>
                <a:latin typeface="Arial" panose="020B0604020202020204" pitchFamily="34" charset="0"/>
                <a:cs typeface="Arial" panose="020B0604020202020204" pitchFamily="34" charset="0"/>
              </a:rPr>
              <a:t>Quantity: 14 units</a:t>
            </a:r>
          </a:p>
          <a:p>
            <a:pPr marL="342900" indent="-342900">
              <a:spcBef>
                <a:spcPct val="20000"/>
              </a:spcBef>
              <a:defRPr/>
            </a:pPr>
            <a:endParaRPr lang="en-US" altLang="zh-CN" sz="1600" dirty="0">
              <a:solidFill>
                <a:schemeClr val="accent3">
                  <a:lumMod val="75000"/>
                </a:schemeClr>
              </a:solidFill>
              <a:latin typeface="Arial" panose="020B0604020202020204" pitchFamily="34" charset="0"/>
              <a:cs typeface="Arial" panose="020B0604020202020204" pitchFamily="34" charset="0"/>
            </a:endParaRPr>
          </a:p>
          <a:p>
            <a:pPr marL="342900" indent="-342900">
              <a:spcBef>
                <a:spcPct val="20000"/>
              </a:spcBef>
              <a:defRPr/>
            </a:pPr>
            <a:r>
              <a:rPr lang="en-US" altLang="zh-CN" sz="1600" dirty="0">
                <a:solidFill>
                  <a:schemeClr val="accent3">
                    <a:lumMod val="75000"/>
                  </a:schemeClr>
                </a:solidFill>
                <a:latin typeface="Arial" panose="020B0604020202020204" pitchFamily="34" charset="0"/>
                <a:cs typeface="Arial" panose="020B0604020202020204" pitchFamily="34" charset="0"/>
              </a:rPr>
              <a:t>DCP power: 2000kVA</a:t>
            </a:r>
          </a:p>
          <a:p>
            <a:pPr marL="342900" indent="-342900">
              <a:spcBef>
                <a:spcPct val="20000"/>
              </a:spcBef>
              <a:defRPr/>
            </a:pPr>
            <a:r>
              <a:rPr lang="en-US" altLang="zh-CN" sz="1600" dirty="0">
                <a:solidFill>
                  <a:schemeClr val="accent3">
                    <a:lumMod val="75000"/>
                  </a:schemeClr>
                </a:solidFill>
                <a:latin typeface="Arial" panose="020B0604020202020204" pitchFamily="34" charset="0"/>
                <a:cs typeface="Arial" panose="020B0604020202020204" pitchFamily="34" charset="0"/>
              </a:rPr>
              <a:t>Quantity: 10 units</a:t>
            </a:r>
          </a:p>
          <a:p>
            <a:pPr marL="342900" indent="-342900">
              <a:spcBef>
                <a:spcPct val="20000"/>
              </a:spcBef>
              <a:defRPr/>
            </a:pPr>
            <a:endParaRPr lang="en-US" altLang="zh-CN" sz="1600" dirty="0">
              <a:solidFill>
                <a:schemeClr val="accent3">
                  <a:lumMod val="75000"/>
                </a:schemeClr>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AF2288E9-9C45-4849-AC38-CEF28759296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300080" y="2004686"/>
            <a:ext cx="6660776" cy="4410842"/>
          </a:xfrm>
          <a:prstGeom prst="rect">
            <a:avLst/>
          </a:prstGeom>
        </p:spPr>
      </p:pic>
      <p:pic>
        <p:nvPicPr>
          <p:cNvPr id="3" name="Picture 9" descr="展会旗1.psd">
            <a:extLst>
              <a:ext uri="{FF2B5EF4-FFF2-40B4-BE49-F238E27FC236}">
                <a16:creationId xmlns:a16="http://schemas.microsoft.com/office/drawing/2014/main" id="{0C5B2BEB-34A2-30AA-1E97-8A5BDC84C02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4" name="Rectangle 10">
            <a:extLst>
              <a:ext uri="{FF2B5EF4-FFF2-40B4-BE49-F238E27FC236}">
                <a16:creationId xmlns:a16="http://schemas.microsoft.com/office/drawing/2014/main" id="{80E7BDCE-A9A9-F9EE-E7E5-F854A8CF67FE}"/>
              </a:ext>
            </a:extLst>
          </p:cNvPr>
          <p:cNvSpPr/>
          <p:nvPr/>
        </p:nvSpPr>
        <p:spPr>
          <a:xfrm>
            <a:off x="2564335" y="1396757"/>
            <a:ext cx="6508908"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STANDBY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DATA CENTER</a:t>
            </a:r>
          </a:p>
        </p:txBody>
      </p:sp>
    </p:spTree>
    <p:extLst>
      <p:ext uri="{BB962C8B-B14F-4D97-AF65-F5344CB8AC3E}">
        <p14:creationId xmlns:p14="http://schemas.microsoft.com/office/powerpoint/2010/main" val="297949797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3">
            <a:extLst>
              <a:ext uri="{FF2B5EF4-FFF2-40B4-BE49-F238E27FC236}">
                <a16:creationId xmlns:a16="http://schemas.microsoft.com/office/drawing/2014/main" id="{26116C94-52E7-6D24-88E9-51FA29077A0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pic>
        <p:nvPicPr>
          <p:cNvPr id="8" name="Picture 2" descr="天津某数据中心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8412" y="1758094"/>
            <a:ext cx="2970975" cy="16934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副标题 2"/>
          <p:cNvSpPr txBox="1">
            <a:spLocks/>
          </p:cNvSpPr>
          <p:nvPr/>
        </p:nvSpPr>
        <p:spPr>
          <a:xfrm>
            <a:off x="2839714" y="2661976"/>
            <a:ext cx="3587749" cy="406254"/>
          </a:xfrm>
          <a:prstGeom prst="rect">
            <a:avLst/>
          </a:prstGeom>
        </p:spPr>
        <p:txBody>
          <a:bodyPr vert="horz" lIns="91440" tIns="45720" rIns="91440" bIns="45720" rtlCol="0">
            <a:noAutofit/>
          </a:bodyPr>
          <a:lstStyle/>
          <a:p>
            <a:pPr marL="342900" indent="-342900" algn="ctr">
              <a:spcBef>
                <a:spcPct val="20000"/>
              </a:spcBef>
              <a:defRPr/>
            </a:pP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2012, DATA CENTER, CHINA</a:t>
            </a:r>
          </a:p>
        </p:txBody>
      </p:sp>
      <p:sp>
        <p:nvSpPr>
          <p:cNvPr id="13" name="副标题 2"/>
          <p:cNvSpPr txBox="1">
            <a:spLocks/>
          </p:cNvSpPr>
          <p:nvPr/>
        </p:nvSpPr>
        <p:spPr>
          <a:xfrm>
            <a:off x="3109054" y="3569406"/>
            <a:ext cx="3445237" cy="1031631"/>
          </a:xfrm>
          <a:prstGeom prst="rect">
            <a:avLst/>
          </a:prstGeom>
        </p:spPr>
        <p:txBody>
          <a:bodyPr vert="horz" lIns="91440" tIns="45720" rIns="91440" bIns="45720" rtlCol="0">
            <a:noAutofit/>
          </a:bodyPr>
          <a:lstStyle/>
          <a:p>
            <a:r>
              <a:rPr lang="en-US" altLang="zh-CN" sz="1600" dirty="0">
                <a:solidFill>
                  <a:schemeClr val="accent3">
                    <a:lumMod val="75000"/>
                  </a:schemeClr>
                </a:solidFill>
                <a:latin typeface="Arial" panose="020B0604020202020204" pitchFamily="34" charset="0"/>
                <a:cs typeface="Arial" panose="020B0604020202020204" pitchFamily="34" charset="0"/>
              </a:rPr>
              <a:t>Variety of Baifa M-series </a:t>
            </a:r>
          </a:p>
          <a:p>
            <a:pPr marL="342900" indent="-342900">
              <a:spcBef>
                <a:spcPct val="20000"/>
              </a:spcBef>
              <a:defRPr/>
            </a:pPr>
            <a:r>
              <a:rPr lang="en-US" altLang="zh-CN" sz="1600" dirty="0">
                <a:solidFill>
                  <a:schemeClr val="accent3">
                    <a:lumMod val="75000"/>
                  </a:schemeClr>
                </a:solidFill>
                <a:latin typeface="Arial" panose="020B0604020202020204" pitchFamily="34" charset="0"/>
                <a:cs typeface="Arial" panose="020B0604020202020204" pitchFamily="34" charset="0"/>
              </a:rPr>
              <a:t>Power range: 1250kVA to 2000kVA</a:t>
            </a:r>
          </a:p>
          <a:p>
            <a:pPr marL="342900" indent="-342900">
              <a:spcBef>
                <a:spcPct val="20000"/>
              </a:spcBef>
              <a:defRPr/>
            </a:pPr>
            <a:r>
              <a:rPr lang="en-US" altLang="zh-CN" sz="1600" dirty="0">
                <a:solidFill>
                  <a:schemeClr val="accent3">
                    <a:lumMod val="75000"/>
                  </a:schemeClr>
                </a:solidFill>
                <a:latin typeface="Arial" panose="020B0604020202020204" pitchFamily="34" charset="0"/>
                <a:cs typeface="Arial" panose="020B0604020202020204" pitchFamily="34" charset="0"/>
              </a:rPr>
              <a:t>Quantity: 12 units</a:t>
            </a:r>
          </a:p>
        </p:txBody>
      </p:sp>
      <p:sp>
        <p:nvSpPr>
          <p:cNvPr id="14" name="TextBox 13"/>
          <p:cNvSpPr txBox="1"/>
          <p:nvPr/>
        </p:nvSpPr>
        <p:spPr>
          <a:xfrm>
            <a:off x="2330450" y="4985604"/>
            <a:ext cx="9056914" cy="1292662"/>
          </a:xfrm>
          <a:prstGeom prst="rect">
            <a:avLst/>
          </a:prstGeom>
          <a:noFill/>
        </p:spPr>
        <p:txBody>
          <a:bodyPr wrap="square" rtlCol="0">
            <a:spAutoFit/>
          </a:bodyPr>
          <a:lstStyle/>
          <a:p>
            <a:r>
              <a:rPr lang="en-US" sz="1600" dirty="0">
                <a:latin typeface="Times New Roman" pitchFamily="18" charset="0"/>
                <a:cs typeface="Times New Roman" pitchFamily="18" charset="0"/>
              </a:rPr>
              <a:t>Since 2008, Baifa started stretching business into providing diesel generators for telecom industry.</a:t>
            </a:r>
          </a:p>
          <a:p>
            <a:endParaRPr lang="en-US"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We supplied telecom facilities with varies of reliable, efficient and environment friendly Baifa products, including: BF-Volvo series; BF-MTU series and etc.</a:t>
            </a:r>
          </a:p>
          <a:p>
            <a:endParaRPr lang="en-US" sz="1400" dirty="0">
              <a:latin typeface="Avenir Light"/>
              <a:cs typeface="Avenir Light"/>
            </a:endParaRPr>
          </a:p>
        </p:txBody>
      </p:sp>
      <p:pic>
        <p:nvPicPr>
          <p:cNvPr id="10" name="Picture 16" descr="TIS-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558413" y="3451558"/>
            <a:ext cx="2970975" cy="1513581"/>
          </a:xfrm>
          <a:prstGeom prst="roundRect">
            <a:avLst>
              <a:gd name="adj" fmla="val 0"/>
            </a:avLst>
          </a:prstGeom>
          <a:noFill/>
          <a:ln w="57150">
            <a:noFill/>
            <a:miter lim="800000"/>
            <a:headEnd/>
            <a:tailEnd/>
          </a:ln>
        </p:spPr>
      </p:pic>
      <p:pic>
        <p:nvPicPr>
          <p:cNvPr id="3" name="Picture 9" descr="展会旗1.psd">
            <a:extLst>
              <a:ext uri="{FF2B5EF4-FFF2-40B4-BE49-F238E27FC236}">
                <a16:creationId xmlns:a16="http://schemas.microsoft.com/office/drawing/2014/main" id="{F9C54AB6-9191-328B-FD33-A4190D76876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2" name="Rectangle 10">
            <a:extLst>
              <a:ext uri="{FF2B5EF4-FFF2-40B4-BE49-F238E27FC236}">
                <a16:creationId xmlns:a16="http://schemas.microsoft.com/office/drawing/2014/main" id="{C02EB54E-E001-4C5B-EA10-CF359FD52C76}"/>
              </a:ext>
            </a:extLst>
          </p:cNvPr>
          <p:cNvSpPr/>
          <p:nvPr/>
        </p:nvSpPr>
        <p:spPr>
          <a:xfrm>
            <a:off x="2564335" y="1396757"/>
            <a:ext cx="6508908"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CONTINUOUS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DATA CENTER</a:t>
            </a:r>
          </a:p>
        </p:txBody>
      </p:sp>
    </p:spTree>
    <p:extLst>
      <p:ext uri="{BB962C8B-B14F-4D97-AF65-F5344CB8AC3E}">
        <p14:creationId xmlns:p14="http://schemas.microsoft.com/office/powerpoint/2010/main" val="182190060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2">
            <a:extLst>
              <a:ext uri="{FF2B5EF4-FFF2-40B4-BE49-F238E27FC236}">
                <a16:creationId xmlns:a16="http://schemas.microsoft.com/office/drawing/2014/main" id="{D5267B6B-2A2C-FCFA-4AA1-EA944B0049F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pic>
        <p:nvPicPr>
          <p:cNvPr id="8" name="Picture 8" descr="说明: Angola Lubango Stadium－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6072" y="2274392"/>
            <a:ext cx="4220800" cy="30982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副标题 2"/>
          <p:cNvSpPr txBox="1">
            <a:spLocks/>
          </p:cNvSpPr>
          <p:nvPr/>
        </p:nvSpPr>
        <p:spPr>
          <a:xfrm>
            <a:off x="2350974" y="2520861"/>
            <a:ext cx="3165686" cy="854442"/>
          </a:xfrm>
          <a:prstGeom prst="rect">
            <a:avLst/>
          </a:prstGeom>
        </p:spPr>
        <p:txBody>
          <a:bodyPr vert="horz" lIns="91440" tIns="45720" rIns="91440" bIns="45720" rtlCol="0">
            <a:noAutofit/>
          </a:bodyPr>
          <a:lstStyle/>
          <a:p>
            <a:pPr marL="342900" indent="-342900" algn="ctr">
              <a:spcBef>
                <a:spcPct val="20000"/>
              </a:spcBef>
              <a:defRPr/>
            </a:pP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2009, AFRICA CUP, </a:t>
            </a:r>
          </a:p>
          <a:p>
            <a:pPr marL="342900" indent="-342900" algn="ctr">
              <a:spcBef>
                <a:spcPct val="20000"/>
              </a:spcBef>
              <a:defRPr/>
            </a:pP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LUBANGO STADIUM, ANGOLA</a:t>
            </a:r>
          </a:p>
        </p:txBody>
      </p:sp>
      <p:sp>
        <p:nvSpPr>
          <p:cNvPr id="10" name="副标题 2"/>
          <p:cNvSpPr txBox="1">
            <a:spLocks/>
          </p:cNvSpPr>
          <p:nvPr/>
        </p:nvSpPr>
        <p:spPr>
          <a:xfrm>
            <a:off x="2645975" y="3815087"/>
            <a:ext cx="2952328" cy="1224136"/>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altLang="zh-CN" sz="1700" dirty="0">
                <a:solidFill>
                  <a:schemeClr val="accent3">
                    <a:lumMod val="75000"/>
                  </a:schemeClr>
                </a:solidFill>
                <a:latin typeface="Arial" panose="020B0604020202020204" pitchFamily="34" charset="0"/>
                <a:cs typeface="Arial" panose="020B0604020202020204" pitchFamily="34" charset="0"/>
              </a:rPr>
              <a:t>Gen-set model: BF-M1100</a:t>
            </a:r>
          </a:p>
          <a:p>
            <a:pPr algn="l"/>
            <a:r>
              <a:rPr lang="en-US" altLang="zh-CN" sz="1700" dirty="0">
                <a:solidFill>
                  <a:schemeClr val="accent3">
                    <a:lumMod val="75000"/>
                  </a:schemeClr>
                </a:solidFill>
                <a:latin typeface="Arial" panose="020B0604020202020204" pitchFamily="34" charset="0"/>
                <a:cs typeface="Arial" panose="020B0604020202020204" pitchFamily="34" charset="0"/>
              </a:rPr>
              <a:t>Prime power: 1000kVA</a:t>
            </a:r>
          </a:p>
          <a:p>
            <a:pPr algn="l"/>
            <a:r>
              <a:rPr lang="en-US" altLang="zh-CN" sz="1700" dirty="0">
                <a:solidFill>
                  <a:schemeClr val="accent3">
                    <a:lumMod val="75000"/>
                  </a:schemeClr>
                </a:solidFill>
                <a:latin typeface="Arial" panose="020B0604020202020204" pitchFamily="34" charset="0"/>
                <a:cs typeface="Arial" panose="020B0604020202020204" pitchFamily="34" charset="0"/>
              </a:rPr>
              <a:t>Quantity: 4 units</a:t>
            </a:r>
          </a:p>
        </p:txBody>
      </p:sp>
      <p:pic>
        <p:nvPicPr>
          <p:cNvPr id="4" name="Picture 9" descr="展会旗1.psd">
            <a:extLst>
              <a:ext uri="{FF2B5EF4-FFF2-40B4-BE49-F238E27FC236}">
                <a16:creationId xmlns:a16="http://schemas.microsoft.com/office/drawing/2014/main" id="{1B55A719-7DB3-AB69-23F8-2C0F0B06812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5" name="Rectangle 10">
            <a:extLst>
              <a:ext uri="{FF2B5EF4-FFF2-40B4-BE49-F238E27FC236}">
                <a16:creationId xmlns:a16="http://schemas.microsoft.com/office/drawing/2014/main" id="{09EE729B-250B-6843-7D2B-277D10C7EDA4}"/>
              </a:ext>
            </a:extLst>
          </p:cNvPr>
          <p:cNvSpPr/>
          <p:nvPr/>
        </p:nvSpPr>
        <p:spPr>
          <a:xfrm>
            <a:off x="2564335" y="1396757"/>
            <a:ext cx="5436665"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CONTINUOUS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STADIUM &amp; ARENA</a:t>
            </a:r>
          </a:p>
        </p:txBody>
      </p:sp>
    </p:spTree>
    <p:extLst>
      <p:ext uri="{BB962C8B-B14F-4D97-AF65-F5344CB8AC3E}">
        <p14:creationId xmlns:p14="http://schemas.microsoft.com/office/powerpoint/2010/main" val="33738489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2">
            <a:extLst>
              <a:ext uri="{FF2B5EF4-FFF2-40B4-BE49-F238E27FC236}">
                <a16:creationId xmlns:a16="http://schemas.microsoft.com/office/drawing/2014/main" id="{1F0D60DA-4EAC-78F0-2D77-DDF6F895612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pic>
        <p:nvPicPr>
          <p:cNvPr id="8" name="Picture 7" descr="Screen Shot 2018-01-15 at 4.07.04 PM.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148739" y="1849343"/>
            <a:ext cx="3150434" cy="2358947"/>
          </a:xfrm>
          <a:prstGeom prst="rect">
            <a:avLst/>
          </a:prstGeom>
        </p:spPr>
      </p:pic>
      <p:pic>
        <p:nvPicPr>
          <p:cNvPr id="9" name="Picture 8" descr="Screen Shot 2018-01-15 at 4.06.43 PM.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988279" y="1849342"/>
            <a:ext cx="2569786" cy="2358947"/>
          </a:xfrm>
          <a:prstGeom prst="rect">
            <a:avLst/>
          </a:prstGeom>
        </p:spPr>
      </p:pic>
      <p:pic>
        <p:nvPicPr>
          <p:cNvPr id="10" name="Picture 9" descr="Screen Shot 2018-01-15 at 4.06.57 PM.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558065" y="1843518"/>
            <a:ext cx="3150434" cy="2364771"/>
          </a:xfrm>
          <a:prstGeom prst="rect">
            <a:avLst/>
          </a:prstGeom>
        </p:spPr>
      </p:pic>
      <p:sp>
        <p:nvSpPr>
          <p:cNvPr id="11" name="副标题 2"/>
          <p:cNvSpPr txBox="1">
            <a:spLocks/>
          </p:cNvSpPr>
          <p:nvPr/>
        </p:nvSpPr>
        <p:spPr>
          <a:xfrm>
            <a:off x="1832521" y="4224619"/>
            <a:ext cx="4423617" cy="383386"/>
          </a:xfrm>
          <a:prstGeom prst="rect">
            <a:avLst/>
          </a:prstGeom>
        </p:spPr>
        <p:txBody>
          <a:bodyPr vert="horz" lIns="91440" tIns="45720" rIns="91440" bIns="45720" rtlCol="0">
            <a:noAutofit/>
          </a:bodyPr>
          <a:lstStyle/>
          <a:p>
            <a:pPr marL="342900" indent="-342900">
              <a:spcBef>
                <a:spcPct val="20000"/>
              </a:spcBef>
              <a:defRPr/>
            </a:pP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2015, CONSTRUCTION CAMP, QATAR</a:t>
            </a:r>
          </a:p>
        </p:txBody>
      </p:sp>
      <p:sp>
        <p:nvSpPr>
          <p:cNvPr id="12" name="副标题 2"/>
          <p:cNvSpPr txBox="1">
            <a:spLocks/>
          </p:cNvSpPr>
          <p:nvPr/>
        </p:nvSpPr>
        <p:spPr>
          <a:xfrm>
            <a:off x="1962098" y="4553902"/>
            <a:ext cx="4403725" cy="1094318"/>
          </a:xfrm>
          <a:prstGeom prst="rect">
            <a:avLst/>
          </a:prstGeom>
        </p:spPr>
        <p:txBody>
          <a:bodyPr vert="horz" lIns="91440" tIns="45720" rIns="91440" bIns="45720" rtlCol="0">
            <a:noAutofit/>
          </a:bodyPr>
          <a:lstStyle/>
          <a:p>
            <a:r>
              <a:rPr lang="en-US" altLang="zh-CN" sz="1400" dirty="0">
                <a:solidFill>
                  <a:schemeClr val="accent3">
                    <a:lumMod val="75000"/>
                  </a:schemeClr>
                </a:solidFill>
                <a:latin typeface="Arial" panose="020B0604020202020204" pitchFamily="34" charset="0"/>
                <a:cs typeface="Arial" panose="020B0604020202020204" pitchFamily="34" charset="0"/>
              </a:rPr>
              <a:t>Model: BF-C1100QS with QST30-G4 USA engine</a:t>
            </a:r>
          </a:p>
          <a:p>
            <a:pPr marL="342900" indent="-342900">
              <a:spcBef>
                <a:spcPct val="20000"/>
              </a:spcBef>
              <a:defRPr/>
            </a:pPr>
            <a:r>
              <a:rPr lang="en-US" altLang="zh-CN" sz="1400" dirty="0">
                <a:solidFill>
                  <a:schemeClr val="accent3">
                    <a:lumMod val="75000"/>
                  </a:schemeClr>
                </a:solidFill>
                <a:latin typeface="Arial" panose="020B0604020202020204" pitchFamily="34" charset="0"/>
                <a:cs typeface="Arial" panose="020B0604020202020204" pitchFamily="34" charset="0"/>
              </a:rPr>
              <a:t>Power range: 1000kVA</a:t>
            </a:r>
          </a:p>
          <a:p>
            <a:pPr marL="342900" indent="-342900">
              <a:spcBef>
                <a:spcPct val="20000"/>
              </a:spcBef>
              <a:defRPr/>
            </a:pPr>
            <a:r>
              <a:rPr lang="en-US" altLang="zh-CN" sz="1400" dirty="0">
                <a:solidFill>
                  <a:schemeClr val="accent3">
                    <a:lumMod val="75000"/>
                  </a:schemeClr>
                </a:solidFill>
                <a:latin typeface="Arial" panose="020B0604020202020204" pitchFamily="34" charset="0"/>
                <a:cs typeface="Arial" panose="020B0604020202020204" pitchFamily="34" charset="0"/>
              </a:rPr>
              <a:t>Quantity: 4 units</a:t>
            </a:r>
          </a:p>
          <a:p>
            <a:pPr marL="342900" indent="-342900">
              <a:spcBef>
                <a:spcPct val="20000"/>
              </a:spcBef>
              <a:defRPr/>
            </a:pPr>
            <a:r>
              <a:rPr lang="en-US" altLang="zh-CN" sz="1400" dirty="0">
                <a:solidFill>
                  <a:schemeClr val="accent3">
                    <a:lumMod val="75000"/>
                  </a:schemeClr>
                </a:solidFill>
                <a:latin typeface="Arial" panose="020B0604020202020204" pitchFamily="34" charset="0"/>
                <a:cs typeface="Arial" panose="020B0604020202020204" pitchFamily="34" charset="0"/>
              </a:rPr>
              <a:t>Job site technical fully supported by Baifa</a:t>
            </a:r>
          </a:p>
        </p:txBody>
      </p:sp>
      <p:sp>
        <p:nvSpPr>
          <p:cNvPr id="13" name="副标题 2"/>
          <p:cNvSpPr txBox="1">
            <a:spLocks/>
          </p:cNvSpPr>
          <p:nvPr/>
        </p:nvSpPr>
        <p:spPr>
          <a:xfrm>
            <a:off x="6854621" y="4553902"/>
            <a:ext cx="5102320" cy="441056"/>
          </a:xfrm>
          <a:prstGeom prst="rect">
            <a:avLst/>
          </a:prstGeom>
        </p:spPr>
        <p:txBody>
          <a:bodyPr vert="horz" lIns="91440" tIns="45720" rIns="91440" bIns="45720" rtlCol="0">
            <a:noAutofit/>
          </a:bodyPr>
          <a:lstStyle/>
          <a:p>
            <a:pPr marL="342900" indent="-342900">
              <a:spcBef>
                <a:spcPct val="20000"/>
              </a:spcBef>
              <a:defRPr/>
            </a:pP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2017, HONG KONG AIRPORT CONSTRUCTION, CHINA</a:t>
            </a:r>
          </a:p>
        </p:txBody>
      </p:sp>
      <p:sp>
        <p:nvSpPr>
          <p:cNvPr id="14" name="副标题 2"/>
          <p:cNvSpPr txBox="1">
            <a:spLocks/>
          </p:cNvSpPr>
          <p:nvPr/>
        </p:nvSpPr>
        <p:spPr>
          <a:xfrm>
            <a:off x="7026317" y="4879592"/>
            <a:ext cx="3564746" cy="1163301"/>
          </a:xfrm>
          <a:prstGeom prst="rect">
            <a:avLst/>
          </a:prstGeom>
        </p:spPr>
        <p:txBody>
          <a:bodyPr vert="horz" lIns="91440" tIns="45720" rIns="91440" bIns="45720" rtlCol="0">
            <a:noAutofit/>
          </a:bodyPr>
          <a:lstStyle/>
          <a:p>
            <a:r>
              <a:rPr lang="en-US" altLang="zh-CN" sz="1400" dirty="0">
                <a:solidFill>
                  <a:schemeClr val="accent3">
                    <a:lumMod val="75000"/>
                  </a:schemeClr>
                </a:solidFill>
                <a:latin typeface="Arial" panose="020B0604020202020204" pitchFamily="34" charset="0"/>
                <a:cs typeface="Arial" panose="020B0604020202020204" pitchFamily="34" charset="0"/>
              </a:rPr>
              <a:t>Model: BF-V700S with Volvo engine</a:t>
            </a:r>
          </a:p>
          <a:p>
            <a:pPr marL="342900" indent="-342900">
              <a:spcBef>
                <a:spcPct val="20000"/>
              </a:spcBef>
              <a:defRPr/>
            </a:pPr>
            <a:r>
              <a:rPr lang="en-US" altLang="zh-CN" sz="1400" dirty="0">
                <a:solidFill>
                  <a:schemeClr val="accent3">
                    <a:lumMod val="75000"/>
                  </a:schemeClr>
                </a:solidFill>
                <a:latin typeface="Arial" panose="020B0604020202020204" pitchFamily="34" charset="0"/>
                <a:cs typeface="Arial" panose="020B0604020202020204" pitchFamily="34" charset="0"/>
              </a:rPr>
              <a:t>Power range: 630kVA</a:t>
            </a:r>
          </a:p>
          <a:p>
            <a:pPr marL="342900" indent="-342900">
              <a:spcBef>
                <a:spcPct val="20000"/>
              </a:spcBef>
              <a:defRPr/>
            </a:pPr>
            <a:r>
              <a:rPr lang="en-US" altLang="zh-CN" sz="1400" dirty="0">
                <a:solidFill>
                  <a:schemeClr val="accent3">
                    <a:lumMod val="75000"/>
                  </a:schemeClr>
                </a:solidFill>
                <a:latin typeface="Arial" panose="020B0604020202020204" pitchFamily="34" charset="0"/>
                <a:cs typeface="Arial" panose="020B0604020202020204" pitchFamily="34" charset="0"/>
              </a:rPr>
              <a:t>Quantity: 14 units</a:t>
            </a:r>
          </a:p>
          <a:p>
            <a:pPr marL="342900" indent="-342900">
              <a:spcBef>
                <a:spcPct val="20000"/>
              </a:spcBef>
              <a:defRPr/>
            </a:pPr>
            <a:r>
              <a:rPr lang="en-US" altLang="zh-CN" sz="1400" dirty="0">
                <a:solidFill>
                  <a:schemeClr val="accent3">
                    <a:lumMod val="75000"/>
                  </a:schemeClr>
                </a:solidFill>
                <a:latin typeface="Arial" panose="020B0604020202020204" pitchFamily="34" charset="0"/>
                <a:cs typeface="Arial" panose="020B0604020202020204" pitchFamily="34" charset="0"/>
              </a:rPr>
              <a:t>Job site technical fully supported by Baifa</a:t>
            </a:r>
          </a:p>
        </p:txBody>
      </p:sp>
      <p:sp>
        <p:nvSpPr>
          <p:cNvPr id="15" name="副标题 2"/>
          <p:cNvSpPr txBox="1">
            <a:spLocks/>
          </p:cNvSpPr>
          <p:nvPr/>
        </p:nvSpPr>
        <p:spPr>
          <a:xfrm>
            <a:off x="1832521" y="5595949"/>
            <a:ext cx="5102320" cy="383386"/>
          </a:xfrm>
          <a:prstGeom prst="rect">
            <a:avLst/>
          </a:prstGeom>
        </p:spPr>
        <p:txBody>
          <a:bodyPr vert="horz" lIns="91440" tIns="45720" rIns="91440" bIns="45720" rtlCol="0">
            <a:noAutofit/>
          </a:bodyPr>
          <a:lstStyle/>
          <a:p>
            <a:pPr marL="342900" indent="-342900">
              <a:spcBef>
                <a:spcPct val="20000"/>
              </a:spcBef>
              <a:defRPr/>
            </a:pP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2018, HYUNDAI CONSTRUCTION, SAUDI ARABIA</a:t>
            </a:r>
          </a:p>
        </p:txBody>
      </p:sp>
      <p:sp>
        <p:nvSpPr>
          <p:cNvPr id="19" name="副标题 2"/>
          <p:cNvSpPr txBox="1">
            <a:spLocks/>
          </p:cNvSpPr>
          <p:nvPr/>
        </p:nvSpPr>
        <p:spPr>
          <a:xfrm>
            <a:off x="1962098" y="5908524"/>
            <a:ext cx="2304365" cy="923915"/>
          </a:xfrm>
          <a:prstGeom prst="rect">
            <a:avLst/>
          </a:prstGeom>
        </p:spPr>
        <p:txBody>
          <a:bodyPr vert="horz" lIns="91440" tIns="45720" rIns="91440" bIns="45720" rtlCol="0">
            <a:noAutofit/>
          </a:bodyPr>
          <a:lstStyle/>
          <a:p>
            <a:r>
              <a:rPr lang="en-US" altLang="zh-CN" sz="1400" dirty="0">
                <a:solidFill>
                  <a:schemeClr val="accent3">
                    <a:lumMod val="75000"/>
                  </a:schemeClr>
                </a:solidFill>
                <a:latin typeface="Arial" panose="020B0604020202020204" pitchFamily="34" charset="0"/>
                <a:cs typeface="Arial" panose="020B0604020202020204" pitchFamily="34" charset="0"/>
              </a:rPr>
              <a:t>Model: BF-P550; DW550</a:t>
            </a:r>
          </a:p>
          <a:p>
            <a:pPr marL="342900" indent="-342900">
              <a:spcBef>
                <a:spcPct val="20000"/>
              </a:spcBef>
              <a:defRPr/>
            </a:pPr>
            <a:r>
              <a:rPr lang="en-US" altLang="zh-CN" sz="1400" dirty="0">
                <a:solidFill>
                  <a:schemeClr val="accent3">
                    <a:lumMod val="75000"/>
                  </a:schemeClr>
                </a:solidFill>
                <a:latin typeface="Arial" panose="020B0604020202020204" pitchFamily="34" charset="0"/>
                <a:cs typeface="Arial" panose="020B0604020202020204" pitchFamily="34" charset="0"/>
              </a:rPr>
              <a:t>Power range: 500kVA</a:t>
            </a:r>
          </a:p>
          <a:p>
            <a:pPr marL="342900" indent="-342900">
              <a:spcBef>
                <a:spcPct val="20000"/>
              </a:spcBef>
              <a:defRPr/>
            </a:pPr>
            <a:r>
              <a:rPr lang="en-US" altLang="zh-CN" sz="1400" dirty="0">
                <a:solidFill>
                  <a:schemeClr val="accent3">
                    <a:lumMod val="75000"/>
                  </a:schemeClr>
                </a:solidFill>
                <a:latin typeface="Arial" panose="020B0604020202020204" pitchFamily="34" charset="0"/>
                <a:cs typeface="Arial" panose="020B0604020202020204" pitchFamily="34" charset="0"/>
              </a:rPr>
              <a:t>Quantity: 66 units</a:t>
            </a:r>
          </a:p>
        </p:txBody>
      </p:sp>
      <p:pic>
        <p:nvPicPr>
          <p:cNvPr id="3" name="Picture 9" descr="展会旗1.psd">
            <a:extLst>
              <a:ext uri="{FF2B5EF4-FFF2-40B4-BE49-F238E27FC236}">
                <a16:creationId xmlns:a16="http://schemas.microsoft.com/office/drawing/2014/main" id="{B18F7BE4-5F8B-6F39-06BC-91CD0BA6CBA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5" name="Rectangle 10">
            <a:extLst>
              <a:ext uri="{FF2B5EF4-FFF2-40B4-BE49-F238E27FC236}">
                <a16:creationId xmlns:a16="http://schemas.microsoft.com/office/drawing/2014/main" id="{C96DC61C-6ACF-9F08-B69D-F0C204FE269C}"/>
              </a:ext>
            </a:extLst>
          </p:cNvPr>
          <p:cNvSpPr/>
          <p:nvPr/>
        </p:nvSpPr>
        <p:spPr>
          <a:xfrm>
            <a:off x="2564335" y="1396757"/>
            <a:ext cx="5627165"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CONTINUOUS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CONSTRUCTION CAMP</a:t>
            </a:r>
          </a:p>
        </p:txBody>
      </p:sp>
    </p:spTree>
    <p:extLst>
      <p:ext uri="{BB962C8B-B14F-4D97-AF65-F5344CB8AC3E}">
        <p14:creationId xmlns:p14="http://schemas.microsoft.com/office/powerpoint/2010/main" val="236924608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2">
            <a:extLst>
              <a:ext uri="{FF2B5EF4-FFF2-40B4-BE49-F238E27FC236}">
                <a16:creationId xmlns:a16="http://schemas.microsoft.com/office/drawing/2014/main" id="{5E0467E6-0137-129A-9CC7-A324F756DCF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sp>
        <p:nvSpPr>
          <p:cNvPr id="8" name="Rectangle 24"/>
          <p:cNvSpPr>
            <a:spLocks noChangeArrowheads="1"/>
          </p:cNvSpPr>
          <p:nvPr/>
        </p:nvSpPr>
        <p:spPr bwMode="auto">
          <a:xfrm>
            <a:off x="2107034" y="2936976"/>
            <a:ext cx="8780189" cy="12484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l">
              <a:lnSpc>
                <a:spcPct val="120000"/>
              </a:lnSpc>
              <a:spcBef>
                <a:spcPct val="0"/>
              </a:spcBef>
            </a:pPr>
            <a:r>
              <a:rPr lang="en-US" altLang="zh-CN" sz="1600" dirty="0">
                <a:solidFill>
                  <a:srgbClr val="000000"/>
                </a:solidFill>
                <a:latin typeface="Times New Roman"/>
                <a:ea typeface="宋体" charset="0"/>
                <a:cs typeface="Times New Roman"/>
              </a:rPr>
              <a:t>In 2009, Zinder Oil Refinery Co. of Petro China in Niger applied low voltage and high voltage diesel gensets: to meet delivery requirements, at earlier stage it applied 3 sets Baifa 800kW low voltage gensets, boosting to 6300V; at later stage, it selected 2 sets 1300kW container gensets, directly using high voltage, with all gensets paralleling output.</a:t>
            </a:r>
            <a:endParaRPr lang="zh-CN" altLang="en-US" sz="1600" dirty="0">
              <a:solidFill>
                <a:srgbClr val="000000"/>
              </a:solidFill>
              <a:latin typeface="Times New Roman"/>
              <a:ea typeface="宋体" charset="0"/>
              <a:cs typeface="Times New Roman"/>
            </a:endParaRPr>
          </a:p>
        </p:txBody>
      </p:sp>
      <p:pic>
        <p:nvPicPr>
          <p:cNvPr id="9" name="Picture 43"/>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773651" y="4489264"/>
            <a:ext cx="2466975" cy="1851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57150">
                <a:solidFill>
                  <a:srgbClr val="000000"/>
                </a:solidFill>
                <a:miter lim="800000"/>
                <a:headEnd/>
                <a:tailEnd/>
              </a14:hiddenLine>
            </a:ext>
          </a:extLst>
        </p:spPr>
      </p:pic>
      <p:pic>
        <p:nvPicPr>
          <p:cNvPr id="10" name="Picture 9" descr="IMG_0812"/>
          <p:cNvPicPr>
            <a:picLocks noChangeAspect="1" noChangeArrowheads="1"/>
          </p:cNvPicPr>
          <p:nvPr/>
        </p:nvPicPr>
        <p:blipFill>
          <a:blip r:embed="rId5">
            <a:lum bright="30000" contrast="20000"/>
            <a:extLst>
              <a:ext uri="{28A0092B-C50C-407E-A947-70E740481C1C}">
                <a14:useLocalDpi xmlns:a14="http://schemas.microsoft.com/office/drawing/2010/main"/>
              </a:ext>
            </a:extLst>
          </a:blip>
          <a:srcRect/>
          <a:stretch>
            <a:fillRect/>
          </a:stretch>
        </p:blipFill>
        <p:spPr bwMode="auto">
          <a:xfrm>
            <a:off x="7753635" y="4489263"/>
            <a:ext cx="2519362" cy="1812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10" descr="IMG_0815"/>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240623" y="4489263"/>
            <a:ext cx="2513012" cy="1819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 name="TextBox 15"/>
          <p:cNvSpPr txBox="1">
            <a:spLocks noChangeArrowheads="1"/>
          </p:cNvSpPr>
          <p:nvPr/>
        </p:nvSpPr>
        <p:spPr bwMode="auto">
          <a:xfrm>
            <a:off x="5753388" y="2263776"/>
            <a:ext cx="4914615"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kumimoji="1" sz="2400">
                <a:solidFill>
                  <a:schemeClr val="tx1"/>
                </a:solidFill>
                <a:latin typeface="Arial" charset="0"/>
                <a:ea typeface="华文新魏" charset="0"/>
                <a:cs typeface="华文新魏" charset="0"/>
              </a:defRPr>
            </a:lvl1pPr>
            <a:lvl2pPr marL="742950" indent="-285750" eaLnBrk="0" hangingPunct="0">
              <a:defRPr kumimoji="1" sz="2400">
                <a:solidFill>
                  <a:schemeClr val="tx1"/>
                </a:solidFill>
                <a:latin typeface="Arial" charset="0"/>
                <a:ea typeface="华文新魏" charset="0"/>
                <a:cs typeface="华文新魏" charset="0"/>
              </a:defRPr>
            </a:lvl2pPr>
            <a:lvl3pPr marL="1143000" indent="-228600" eaLnBrk="0" hangingPunct="0">
              <a:defRPr kumimoji="1" sz="2400">
                <a:solidFill>
                  <a:schemeClr val="tx1"/>
                </a:solidFill>
                <a:latin typeface="Arial" charset="0"/>
                <a:ea typeface="华文新魏" charset="0"/>
                <a:cs typeface="华文新魏" charset="0"/>
              </a:defRPr>
            </a:lvl3pPr>
            <a:lvl4pPr marL="1600200" indent="-228600" eaLnBrk="0" hangingPunct="0">
              <a:defRPr kumimoji="1" sz="2400">
                <a:solidFill>
                  <a:schemeClr val="tx1"/>
                </a:solidFill>
                <a:latin typeface="Arial" charset="0"/>
                <a:ea typeface="华文新魏" charset="0"/>
                <a:cs typeface="华文新魏" charset="0"/>
              </a:defRPr>
            </a:lvl4pPr>
            <a:lvl5pPr marL="2057400" indent="-228600" eaLnBrk="0" hangingPunct="0">
              <a:defRPr kumimoji="1" sz="2400">
                <a:solidFill>
                  <a:schemeClr val="tx1"/>
                </a:solidFill>
                <a:latin typeface="Arial" charset="0"/>
                <a:ea typeface="华文新魏" charset="0"/>
                <a:cs typeface="华文新魏" charset="0"/>
              </a:defRPr>
            </a:lvl5pPr>
            <a:lvl6pPr marL="2514600" indent="-228600" algn="ctr" eaLnBrk="0" fontAlgn="base" hangingPunct="0">
              <a:spcBef>
                <a:spcPct val="50000"/>
              </a:spcBef>
              <a:spcAft>
                <a:spcPct val="0"/>
              </a:spcAft>
              <a:defRPr kumimoji="1" sz="2400">
                <a:solidFill>
                  <a:schemeClr val="tx1"/>
                </a:solidFill>
                <a:latin typeface="Arial" charset="0"/>
                <a:ea typeface="华文新魏" charset="0"/>
                <a:cs typeface="华文新魏" charset="0"/>
              </a:defRPr>
            </a:lvl6pPr>
            <a:lvl7pPr marL="2971800" indent="-228600" algn="ctr" eaLnBrk="0" fontAlgn="base" hangingPunct="0">
              <a:spcBef>
                <a:spcPct val="50000"/>
              </a:spcBef>
              <a:spcAft>
                <a:spcPct val="0"/>
              </a:spcAft>
              <a:defRPr kumimoji="1" sz="2400">
                <a:solidFill>
                  <a:schemeClr val="tx1"/>
                </a:solidFill>
                <a:latin typeface="Arial" charset="0"/>
                <a:ea typeface="华文新魏" charset="0"/>
                <a:cs typeface="华文新魏" charset="0"/>
              </a:defRPr>
            </a:lvl7pPr>
            <a:lvl8pPr marL="3429000" indent="-228600" algn="ctr" eaLnBrk="0" fontAlgn="base" hangingPunct="0">
              <a:spcBef>
                <a:spcPct val="50000"/>
              </a:spcBef>
              <a:spcAft>
                <a:spcPct val="0"/>
              </a:spcAft>
              <a:defRPr kumimoji="1" sz="2400">
                <a:solidFill>
                  <a:schemeClr val="tx1"/>
                </a:solidFill>
                <a:latin typeface="Arial" charset="0"/>
                <a:ea typeface="华文新魏" charset="0"/>
                <a:cs typeface="华文新魏" charset="0"/>
              </a:defRPr>
            </a:lvl8pPr>
            <a:lvl9pPr marL="3886200" indent="-228600" algn="ctr" eaLnBrk="0" fontAlgn="base" hangingPunct="0">
              <a:spcBef>
                <a:spcPct val="50000"/>
              </a:spcBef>
              <a:spcAft>
                <a:spcPct val="0"/>
              </a:spcAft>
              <a:defRPr kumimoji="1" sz="2400">
                <a:solidFill>
                  <a:schemeClr val="tx1"/>
                </a:solidFill>
                <a:latin typeface="Arial" charset="0"/>
                <a:ea typeface="华文新魏" charset="0"/>
                <a:cs typeface="华文新魏" charset="0"/>
              </a:defRPr>
            </a:lvl9pPr>
          </a:lstStyle>
          <a:p>
            <a:pPr eaLnBrk="1" hangingPunct="1"/>
            <a:r>
              <a:rPr lang="en-US" altLang="zh-CN" sz="1800" dirty="0">
                <a:solidFill>
                  <a:schemeClr val="tx1">
                    <a:lumMod val="50000"/>
                    <a:lumOff val="50000"/>
                  </a:schemeClr>
                </a:solidFill>
                <a:latin typeface="Abadi MT Condensed Extra Bold"/>
                <a:cs typeface="Abadi MT Condensed Extra Bold"/>
              </a:rPr>
              <a:t>CHINA NATIONAL PETROLEUM CORPORATION</a:t>
            </a:r>
            <a:endParaRPr lang="zh-CN" altLang="en-US" sz="1800" dirty="0">
              <a:solidFill>
                <a:schemeClr val="tx1">
                  <a:lumMod val="50000"/>
                  <a:lumOff val="50000"/>
                </a:schemeClr>
              </a:solidFill>
              <a:latin typeface="Abadi MT Condensed Extra Bold"/>
              <a:cs typeface="Abadi MT Condensed Extra Bold"/>
            </a:endParaRPr>
          </a:p>
        </p:txBody>
      </p:sp>
      <p:pic>
        <p:nvPicPr>
          <p:cNvPr id="3" name="Picture 9" descr="展会旗1.psd">
            <a:extLst>
              <a:ext uri="{FF2B5EF4-FFF2-40B4-BE49-F238E27FC236}">
                <a16:creationId xmlns:a16="http://schemas.microsoft.com/office/drawing/2014/main" id="{22044DD7-2D52-B81F-107C-32B6E4C3A8E3}"/>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4" name="Rectangle 10">
            <a:extLst>
              <a:ext uri="{FF2B5EF4-FFF2-40B4-BE49-F238E27FC236}">
                <a16:creationId xmlns:a16="http://schemas.microsoft.com/office/drawing/2014/main" id="{4736C609-73A5-BCAA-2D75-DA8A5F45705E}"/>
              </a:ext>
            </a:extLst>
          </p:cNvPr>
          <p:cNvSpPr/>
          <p:nvPr/>
        </p:nvSpPr>
        <p:spPr>
          <a:xfrm>
            <a:off x="2564335" y="1396757"/>
            <a:ext cx="5627165"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CONTINUOUS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OIL FIELD</a:t>
            </a:r>
          </a:p>
        </p:txBody>
      </p:sp>
      <p:pic>
        <p:nvPicPr>
          <p:cNvPr id="12" name="Picture 5" descr="zsy"/>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6651630" y="1419228"/>
            <a:ext cx="2682875" cy="8445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97024878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865BF6-1922-9A55-BCA1-793D55F76E30}"/>
            </a:ext>
          </a:extLst>
        </p:cNvPr>
        <p:cNvGrpSpPr/>
        <p:nvPr/>
      </p:nvGrpSpPr>
      <p:grpSpPr>
        <a:xfrm>
          <a:off x="0" y="0"/>
          <a:ext cx="0" cy="0"/>
          <a:chOff x="0" y="0"/>
          <a:chExt cx="0" cy="0"/>
        </a:xfrm>
      </p:grpSpPr>
      <p:pic>
        <p:nvPicPr>
          <p:cNvPr id="5" name="Picture 13">
            <a:extLst>
              <a:ext uri="{FF2B5EF4-FFF2-40B4-BE49-F238E27FC236}">
                <a16:creationId xmlns:a16="http://schemas.microsoft.com/office/drawing/2014/main" id="{4A7CAC21-5056-5B8A-8B02-6D25F93C712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sp>
        <p:nvSpPr>
          <p:cNvPr id="12" name="副标题 2">
            <a:extLst>
              <a:ext uri="{FF2B5EF4-FFF2-40B4-BE49-F238E27FC236}">
                <a16:creationId xmlns:a16="http://schemas.microsoft.com/office/drawing/2014/main" id="{50AEF116-89B7-31CF-1AE0-ECD6F3B5F9D5}"/>
              </a:ext>
            </a:extLst>
          </p:cNvPr>
          <p:cNvSpPr txBox="1">
            <a:spLocks/>
          </p:cNvSpPr>
          <p:nvPr/>
        </p:nvSpPr>
        <p:spPr>
          <a:xfrm>
            <a:off x="2339119" y="2816688"/>
            <a:ext cx="2878355" cy="406254"/>
          </a:xfrm>
          <a:prstGeom prst="rect">
            <a:avLst/>
          </a:prstGeom>
        </p:spPr>
        <p:txBody>
          <a:bodyPr vert="horz" lIns="91440" tIns="45720" rIns="91440" bIns="45720" rtlCol="0">
            <a:noAutofit/>
          </a:bodyPr>
          <a:lstStyle/>
          <a:p>
            <a:pPr marL="342900" indent="-342900" algn="ctr">
              <a:spcBef>
                <a:spcPct val="20000"/>
              </a:spcBef>
              <a:defRPr/>
            </a:pP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STATE GRID POWER VEHICLE</a:t>
            </a:r>
          </a:p>
        </p:txBody>
      </p:sp>
      <p:sp>
        <p:nvSpPr>
          <p:cNvPr id="13" name="副标题 2">
            <a:extLst>
              <a:ext uri="{FF2B5EF4-FFF2-40B4-BE49-F238E27FC236}">
                <a16:creationId xmlns:a16="http://schemas.microsoft.com/office/drawing/2014/main" id="{DF13FA24-C70F-40DF-3371-6258846C234F}"/>
              </a:ext>
            </a:extLst>
          </p:cNvPr>
          <p:cNvSpPr txBox="1">
            <a:spLocks/>
          </p:cNvSpPr>
          <p:nvPr/>
        </p:nvSpPr>
        <p:spPr>
          <a:xfrm>
            <a:off x="1730074" y="3596294"/>
            <a:ext cx="4365925" cy="1096796"/>
          </a:xfrm>
          <a:prstGeom prst="rect">
            <a:avLst/>
          </a:prstGeom>
        </p:spPr>
        <p:txBody>
          <a:bodyPr vert="horz" lIns="91440" tIns="45720" rIns="91440" bIns="45720" rtlCol="0">
            <a:noAutofit/>
          </a:bodyPr>
          <a:lstStyle/>
          <a:p>
            <a:r>
              <a:rPr lang="en-US" altLang="zh-CN" sz="1600" dirty="0">
                <a:solidFill>
                  <a:schemeClr val="accent3">
                    <a:lumMod val="75000"/>
                  </a:schemeClr>
                </a:solidFill>
                <a:latin typeface="Arial" panose="020B0604020202020204" pitchFamily="34" charset="0"/>
                <a:cs typeface="Arial" panose="020B0604020202020204" pitchFamily="34" charset="0"/>
              </a:rPr>
              <a:t>Gen-set: BF-C1375Q-3(qsk38), BF-V720-T3</a:t>
            </a:r>
          </a:p>
          <a:p>
            <a:r>
              <a:rPr lang="en-US" altLang="zh-CN" sz="1600" dirty="0">
                <a:solidFill>
                  <a:schemeClr val="accent3">
                    <a:lumMod val="75000"/>
                  </a:schemeClr>
                </a:solidFill>
                <a:latin typeface="Arial" panose="020B0604020202020204" pitchFamily="34" charset="0"/>
                <a:cs typeface="Arial" panose="020B0604020202020204" pitchFamily="34" charset="0"/>
              </a:rPr>
              <a:t>Prime power: 1000kW</a:t>
            </a:r>
          </a:p>
          <a:p>
            <a:r>
              <a:rPr lang="en-US" altLang="zh-CN" sz="1600" dirty="0">
                <a:solidFill>
                  <a:schemeClr val="accent3">
                    <a:lumMod val="75000"/>
                  </a:schemeClr>
                </a:solidFill>
                <a:latin typeface="Arial" panose="020B0604020202020204" pitchFamily="34" charset="0"/>
                <a:cs typeface="Arial" panose="020B0604020202020204" pitchFamily="34" charset="0"/>
              </a:rPr>
              <a:t>Voltage: 10.5kV</a:t>
            </a:r>
          </a:p>
          <a:p>
            <a:r>
              <a:rPr lang="en-US" altLang="zh-CN" sz="1600" dirty="0">
                <a:solidFill>
                  <a:schemeClr val="accent3">
                    <a:lumMod val="75000"/>
                  </a:schemeClr>
                </a:solidFill>
                <a:latin typeface="Arial" panose="020B0604020202020204" pitchFamily="34" charset="0"/>
                <a:cs typeface="Arial" panose="020B0604020202020204" pitchFamily="34" charset="0"/>
              </a:rPr>
              <a:t>Quantity: Multiple batches</a:t>
            </a:r>
          </a:p>
        </p:txBody>
      </p:sp>
      <p:pic>
        <p:nvPicPr>
          <p:cNvPr id="3" name="Picture 9" descr="展会旗1.psd">
            <a:extLst>
              <a:ext uri="{FF2B5EF4-FFF2-40B4-BE49-F238E27FC236}">
                <a16:creationId xmlns:a16="http://schemas.microsoft.com/office/drawing/2014/main" id="{1E32D390-798A-F1D3-FA98-95C19FB60F7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2" name="Rectangle 10">
            <a:extLst>
              <a:ext uri="{FF2B5EF4-FFF2-40B4-BE49-F238E27FC236}">
                <a16:creationId xmlns:a16="http://schemas.microsoft.com/office/drawing/2014/main" id="{8FAF4D74-5CC3-FDE0-6CBC-EFB7056FE59A}"/>
              </a:ext>
            </a:extLst>
          </p:cNvPr>
          <p:cNvSpPr/>
          <p:nvPr/>
        </p:nvSpPr>
        <p:spPr>
          <a:xfrm>
            <a:off x="2564335" y="1396757"/>
            <a:ext cx="6508908"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CONTINUOUS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POWER VEHICLE</a:t>
            </a:r>
          </a:p>
        </p:txBody>
      </p:sp>
      <p:pic>
        <p:nvPicPr>
          <p:cNvPr id="4" name="Picture 1">
            <a:extLst>
              <a:ext uri="{FF2B5EF4-FFF2-40B4-BE49-F238E27FC236}">
                <a16:creationId xmlns:a16="http://schemas.microsoft.com/office/drawing/2014/main" id="{FCCC1C3C-F7DB-C1F5-D85E-D4757B17EE74}"/>
              </a:ext>
            </a:extLst>
          </p:cNvPr>
          <p:cNvPicPr>
            <a:picLocks noChangeAspect="1"/>
          </p:cNvPicPr>
          <p:nvPr/>
        </p:nvPicPr>
        <p:blipFill>
          <a:blip r:embed="rId5"/>
          <a:srcRect/>
          <a:stretch/>
        </p:blipFill>
        <p:spPr>
          <a:xfrm>
            <a:off x="6513301" y="2008595"/>
            <a:ext cx="4320000" cy="2428694"/>
          </a:xfrm>
          <a:prstGeom prst="rect">
            <a:avLst/>
          </a:prstGeom>
        </p:spPr>
      </p:pic>
      <p:pic>
        <p:nvPicPr>
          <p:cNvPr id="6" name="Picture 1">
            <a:extLst>
              <a:ext uri="{FF2B5EF4-FFF2-40B4-BE49-F238E27FC236}">
                <a16:creationId xmlns:a16="http://schemas.microsoft.com/office/drawing/2014/main" id="{9BD6556C-DC44-C16C-E32E-7C17C558F3F9}"/>
              </a:ext>
            </a:extLst>
          </p:cNvPr>
          <p:cNvPicPr>
            <a:picLocks noChangeAspect="1"/>
          </p:cNvPicPr>
          <p:nvPr/>
        </p:nvPicPr>
        <p:blipFill>
          <a:blip r:embed="rId6"/>
          <a:srcRect/>
          <a:stretch/>
        </p:blipFill>
        <p:spPr>
          <a:xfrm>
            <a:off x="6513301" y="4435097"/>
            <a:ext cx="4320000" cy="1844617"/>
          </a:xfrm>
          <a:prstGeom prst="rect">
            <a:avLst/>
          </a:prstGeom>
        </p:spPr>
      </p:pic>
    </p:spTree>
    <p:extLst>
      <p:ext uri="{BB962C8B-B14F-4D97-AF65-F5344CB8AC3E}">
        <p14:creationId xmlns:p14="http://schemas.microsoft.com/office/powerpoint/2010/main" val="394524636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pic>
        <p:nvPicPr>
          <p:cNvPr id="8" name="Picture 10" descr="Screen Shot 2015-07-07 at 3.20.55 pm.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63383" y="2558819"/>
            <a:ext cx="5828148" cy="3034755"/>
          </a:xfrm>
          <a:prstGeom prst="rect">
            <a:avLst/>
          </a:prstGeom>
        </p:spPr>
      </p:pic>
      <p:sp>
        <p:nvSpPr>
          <p:cNvPr id="10" name="TextBox 9"/>
          <p:cNvSpPr txBox="1"/>
          <p:nvPr/>
        </p:nvSpPr>
        <p:spPr>
          <a:xfrm>
            <a:off x="1552120" y="2205652"/>
            <a:ext cx="3875833" cy="369332"/>
          </a:xfrm>
          <a:prstGeom prst="rect">
            <a:avLst/>
          </a:prstGeom>
          <a:noFill/>
        </p:spPr>
        <p:txBody>
          <a:bodyPr wrap="square" rtlCol="0">
            <a:spAutoFit/>
          </a:bodyPr>
          <a:lstStyle/>
          <a:p>
            <a:pPr algn="ct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2013, MINE SITE PRIME, MONGOLIA</a:t>
            </a:r>
            <a:endParaRPr lang="zh-CN" altLang="en-US"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endParaRPr>
          </a:p>
        </p:txBody>
      </p:sp>
      <p:sp>
        <p:nvSpPr>
          <p:cNvPr id="11" name="TextBox 10"/>
          <p:cNvSpPr txBox="1"/>
          <p:nvPr/>
        </p:nvSpPr>
        <p:spPr>
          <a:xfrm>
            <a:off x="1904258" y="2851309"/>
            <a:ext cx="3239678" cy="830997"/>
          </a:xfrm>
          <a:prstGeom prst="rect">
            <a:avLst/>
          </a:prstGeom>
          <a:noFill/>
        </p:spPr>
        <p:txBody>
          <a:bodyPr wrap="square" rtlCol="0">
            <a:spAutoFit/>
          </a:bodyPr>
          <a:lstStyle/>
          <a:p>
            <a:r>
              <a:rPr lang="en-US" altLang="zh-CN" sz="1600" dirty="0">
                <a:solidFill>
                  <a:srgbClr val="77933C"/>
                </a:solidFill>
                <a:latin typeface="Arial" panose="020B0604020202020204" pitchFamily="34" charset="0"/>
                <a:cs typeface="Arial" panose="020B0604020202020204" pitchFamily="34" charset="0"/>
              </a:rPr>
              <a:t>Gen-set model: BF-M2500HVS </a:t>
            </a:r>
          </a:p>
          <a:p>
            <a:r>
              <a:rPr lang="en-US" altLang="zh-CN" sz="1600" dirty="0">
                <a:solidFill>
                  <a:srgbClr val="77933C"/>
                </a:solidFill>
                <a:latin typeface="Arial" panose="020B0604020202020204" pitchFamily="34" charset="0"/>
                <a:cs typeface="Arial" panose="020B0604020202020204" pitchFamily="34" charset="0"/>
              </a:rPr>
              <a:t>Prime power: 2250kVA, 10.5kV</a:t>
            </a:r>
          </a:p>
          <a:p>
            <a:r>
              <a:rPr lang="en-US" altLang="zh-CN" sz="1600" dirty="0">
                <a:solidFill>
                  <a:srgbClr val="77933C"/>
                </a:solidFill>
                <a:latin typeface="Arial" panose="020B0604020202020204" pitchFamily="34" charset="0"/>
                <a:cs typeface="Arial" panose="020B0604020202020204" pitchFamily="34" charset="0"/>
              </a:rPr>
              <a:t>Quantity: 2 units</a:t>
            </a:r>
            <a:endParaRPr lang="zh-CN" altLang="en-US" sz="1600" dirty="0">
              <a:latin typeface="Arial" panose="020B0604020202020204" pitchFamily="34" charset="0"/>
              <a:cs typeface="Arial" panose="020B0604020202020204" pitchFamily="34" charset="0"/>
            </a:endParaRPr>
          </a:p>
        </p:txBody>
      </p:sp>
      <p:sp>
        <p:nvSpPr>
          <p:cNvPr id="12" name="TextBox 11"/>
          <p:cNvSpPr txBox="1"/>
          <p:nvPr/>
        </p:nvSpPr>
        <p:spPr>
          <a:xfrm>
            <a:off x="1502486" y="3904062"/>
            <a:ext cx="3975100" cy="2062103"/>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In 2012, Baifa provided 2 sets of BF-M series 2250kVA containerized diesel generators, </a:t>
            </a:r>
            <a:r>
              <a:rPr lang="en-US" altLang="zh-CN" sz="1600" dirty="0">
                <a:latin typeface="Times New Roman" panose="02020603050405020304" pitchFamily="18" charset="0"/>
                <a:cs typeface="Times New Roman" panose="02020603050405020304" pitchFamily="18" charset="0"/>
              </a:rPr>
              <a:t>boosted and auto paralleled for prime power supply on Mongolia mining site.</a:t>
            </a:r>
          </a:p>
          <a:p>
            <a:endParaRPr lang="en-US" sz="1600" dirty="0">
              <a:latin typeface="Times New Roman" panose="02020603050405020304" pitchFamily="18" charset="0"/>
              <a:cs typeface="Times New Roman" panose="02020603050405020304" pitchFamily="18" charset="0"/>
            </a:endParaRPr>
          </a:p>
          <a:p>
            <a:r>
              <a:rPr lang="en-US" altLang="zh-CN" sz="1600" dirty="0">
                <a:latin typeface="Times New Roman" panose="02020603050405020304" pitchFamily="18" charset="0"/>
                <a:cs typeface="Times New Roman" panose="02020603050405020304" pitchFamily="18" charset="0"/>
              </a:rPr>
              <a:t>Gen-set and electric transformer all contained in well built sand and IP54 all weatherproof 40ft container. </a:t>
            </a:r>
            <a:endParaRPr lang="en-US" sz="1600" dirty="0">
              <a:latin typeface="Times New Roman" panose="02020603050405020304" pitchFamily="18" charset="0"/>
              <a:cs typeface="Times New Roman" panose="02020603050405020304" pitchFamily="18" charset="0"/>
            </a:endParaRPr>
          </a:p>
        </p:txBody>
      </p:sp>
      <p:sp>
        <p:nvSpPr>
          <p:cNvPr id="2" name="Rectangle 10">
            <a:extLst>
              <a:ext uri="{FF2B5EF4-FFF2-40B4-BE49-F238E27FC236}">
                <a16:creationId xmlns:a16="http://schemas.microsoft.com/office/drawing/2014/main" id="{AD513963-838A-0DDB-6E9D-B259A7202311}"/>
              </a:ext>
            </a:extLst>
          </p:cNvPr>
          <p:cNvSpPr/>
          <p:nvPr/>
        </p:nvSpPr>
        <p:spPr>
          <a:xfrm>
            <a:off x="2564335" y="1396757"/>
            <a:ext cx="4941365"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CONTINUOUS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MINING</a:t>
            </a:r>
          </a:p>
        </p:txBody>
      </p:sp>
      <p:pic>
        <p:nvPicPr>
          <p:cNvPr id="3" name="Picture 9" descr="展会旗1.psd">
            <a:extLst>
              <a:ext uri="{FF2B5EF4-FFF2-40B4-BE49-F238E27FC236}">
                <a16:creationId xmlns:a16="http://schemas.microsoft.com/office/drawing/2014/main" id="{4C9A9768-A00D-15ED-1E8A-A64424A2FA9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Tree>
    <p:extLst>
      <p:ext uri="{BB962C8B-B14F-4D97-AF65-F5344CB8AC3E}">
        <p14:creationId xmlns:p14="http://schemas.microsoft.com/office/powerpoint/2010/main" val="239542455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pic>
        <p:nvPicPr>
          <p:cNvPr id="9" name="Picture 5" descr="2011-蒙古矿业11-800KW.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570598" y="1920596"/>
            <a:ext cx="8090008" cy="1893079"/>
          </a:xfrm>
          <a:prstGeom prst="rect">
            <a:avLst/>
          </a:prstGeom>
        </p:spPr>
      </p:pic>
      <p:sp>
        <p:nvSpPr>
          <p:cNvPr id="11" name="TextBox 10"/>
          <p:cNvSpPr txBox="1"/>
          <p:nvPr/>
        </p:nvSpPr>
        <p:spPr>
          <a:xfrm>
            <a:off x="2314819" y="5042951"/>
            <a:ext cx="2766206" cy="830997"/>
          </a:xfrm>
          <a:prstGeom prst="rect">
            <a:avLst/>
          </a:prstGeom>
          <a:noFill/>
        </p:spPr>
        <p:txBody>
          <a:bodyPr wrap="square" rtlCol="0">
            <a:spAutoFit/>
          </a:bodyPr>
          <a:lstStyle/>
          <a:p>
            <a:r>
              <a:rPr lang="en-US" altLang="zh-CN" sz="1600" dirty="0">
                <a:solidFill>
                  <a:schemeClr val="accent3">
                    <a:lumMod val="75000"/>
                  </a:schemeClr>
                </a:solidFill>
                <a:latin typeface="Arial" panose="020B0604020202020204" pitchFamily="34" charset="0"/>
                <a:cs typeface="Arial" panose="020B0604020202020204" pitchFamily="34" charset="0"/>
              </a:rPr>
              <a:t>Gen-set model: BF-C825S</a:t>
            </a:r>
          </a:p>
          <a:p>
            <a:r>
              <a:rPr lang="en-US" altLang="zh-CN" sz="1600" dirty="0">
                <a:solidFill>
                  <a:schemeClr val="accent3">
                    <a:lumMod val="75000"/>
                  </a:schemeClr>
                </a:solidFill>
                <a:latin typeface="Arial" panose="020B0604020202020204" pitchFamily="34" charset="0"/>
                <a:cs typeface="Arial" panose="020B0604020202020204" pitchFamily="34" charset="0"/>
              </a:rPr>
              <a:t>Prime power: 750kVA</a:t>
            </a:r>
          </a:p>
          <a:p>
            <a:r>
              <a:rPr lang="en-US" altLang="zh-CN" sz="1600" dirty="0">
                <a:solidFill>
                  <a:schemeClr val="accent3">
                    <a:lumMod val="75000"/>
                  </a:schemeClr>
                </a:solidFill>
                <a:latin typeface="Arial" panose="020B0604020202020204" pitchFamily="34" charset="0"/>
                <a:cs typeface="Arial" panose="020B0604020202020204" pitchFamily="34" charset="0"/>
              </a:rPr>
              <a:t>Quantity: 11 units</a:t>
            </a:r>
          </a:p>
        </p:txBody>
      </p:sp>
      <p:sp>
        <p:nvSpPr>
          <p:cNvPr id="2" name="Rectangle 1"/>
          <p:cNvSpPr/>
          <p:nvPr/>
        </p:nvSpPr>
        <p:spPr>
          <a:xfrm>
            <a:off x="6476093" y="4009805"/>
            <a:ext cx="4633765" cy="2569934"/>
          </a:xfrm>
          <a:prstGeom prst="rect">
            <a:avLst/>
          </a:prstGeom>
        </p:spPr>
        <p:txBody>
          <a:bodyPr wrap="square">
            <a:spAutoFit/>
          </a:bodyPr>
          <a:lstStyle/>
          <a:p>
            <a:pPr>
              <a:lnSpc>
                <a:spcPct val="150000"/>
              </a:lnSpc>
              <a:spcBef>
                <a:spcPct val="0"/>
              </a:spcBef>
            </a:pPr>
            <a:r>
              <a:rPr lang="en-US" altLang="zh-CN" sz="1400" b="1" dirty="0">
                <a:solidFill>
                  <a:srgbClr val="000000"/>
                </a:solidFill>
                <a:ea typeface="宋体" charset="0"/>
                <a:cs typeface="宋体" charset="0"/>
              </a:rPr>
              <a:t>Mining project reference list in China:</a:t>
            </a:r>
            <a:endParaRPr lang="zh-CN" altLang="en-US" sz="1400" b="1" dirty="0">
              <a:solidFill>
                <a:srgbClr val="000000"/>
              </a:solidFill>
              <a:ea typeface="宋体" charset="0"/>
              <a:cs typeface="宋体" charset="0"/>
            </a:endParaRPr>
          </a:p>
          <a:p>
            <a:pPr indent="180000"/>
            <a:r>
              <a:rPr lang="en-US" altLang="zh-CN" sz="1400" dirty="0">
                <a:solidFill>
                  <a:srgbClr val="000000"/>
                </a:solidFill>
              </a:rPr>
              <a:t>Mangnai </a:t>
            </a:r>
            <a:r>
              <a:rPr lang="en-US" altLang="zh-CN" sz="1400" dirty="0" err="1">
                <a:solidFill>
                  <a:srgbClr val="000000"/>
                </a:solidFill>
              </a:rPr>
              <a:t>Xingyuan</a:t>
            </a:r>
            <a:r>
              <a:rPr lang="en-US" altLang="zh-CN" sz="1400" dirty="0">
                <a:solidFill>
                  <a:srgbClr val="000000"/>
                </a:solidFill>
              </a:rPr>
              <a:t> Potash Co. Ltd. </a:t>
            </a:r>
          </a:p>
          <a:p>
            <a:pPr indent="180000"/>
            <a:r>
              <a:rPr lang="en-US" altLang="zh-CN" sz="1400" dirty="0" err="1">
                <a:solidFill>
                  <a:srgbClr val="000000"/>
                </a:solidFill>
              </a:rPr>
              <a:t>Xixinzhuang</a:t>
            </a:r>
            <a:r>
              <a:rPr lang="en-US" altLang="zh-CN" sz="1400" dirty="0">
                <a:solidFill>
                  <a:srgbClr val="000000"/>
                </a:solidFill>
              </a:rPr>
              <a:t> Town  Coal Mine of </a:t>
            </a:r>
            <a:r>
              <a:rPr lang="en-US" altLang="zh-CN" sz="1400" dirty="0" err="1">
                <a:solidFill>
                  <a:srgbClr val="000000"/>
                </a:solidFill>
              </a:rPr>
              <a:t>Xiaoyi</a:t>
            </a:r>
            <a:r>
              <a:rPr lang="en-US" altLang="zh-CN" sz="1400" dirty="0">
                <a:solidFill>
                  <a:srgbClr val="000000"/>
                </a:solidFill>
              </a:rPr>
              <a:t> City in Shanxi Province</a:t>
            </a:r>
            <a:endParaRPr lang="en-US" altLang="zh-CN" sz="1400" dirty="0">
              <a:solidFill>
                <a:srgbClr val="000000"/>
              </a:solidFill>
              <a:ea typeface="宋体" charset="0"/>
              <a:cs typeface="宋体" charset="0"/>
            </a:endParaRPr>
          </a:p>
          <a:p>
            <a:pPr indent="180000"/>
            <a:r>
              <a:rPr lang="en-US" altLang="zh-CN" sz="1400" dirty="0">
                <a:solidFill>
                  <a:srgbClr val="000000"/>
                </a:solidFill>
              </a:rPr>
              <a:t>Sand Village Mining Co., Ltd. of </a:t>
            </a:r>
            <a:r>
              <a:rPr lang="en-US" altLang="zh-CN" sz="1400" dirty="0" err="1">
                <a:solidFill>
                  <a:srgbClr val="000000"/>
                </a:solidFill>
              </a:rPr>
              <a:t>Huzhou</a:t>
            </a:r>
            <a:r>
              <a:rPr lang="en-US" altLang="zh-CN" sz="1400" dirty="0">
                <a:solidFill>
                  <a:srgbClr val="000000"/>
                </a:solidFill>
              </a:rPr>
              <a:t> Zhejiang </a:t>
            </a:r>
            <a:endParaRPr lang="zh-CN" altLang="en-US" sz="1400" dirty="0">
              <a:solidFill>
                <a:srgbClr val="000000"/>
              </a:solidFill>
            </a:endParaRPr>
          </a:p>
          <a:p>
            <a:pPr indent="180000"/>
            <a:r>
              <a:rPr lang="en-US" altLang="zh-CN" sz="1400" dirty="0">
                <a:solidFill>
                  <a:srgbClr val="000000"/>
                </a:solidFill>
              </a:rPr>
              <a:t>Heilongjiang Long </a:t>
            </a:r>
            <a:r>
              <a:rPr lang="en-US" altLang="zh-CN" sz="1400" dirty="0" err="1">
                <a:solidFill>
                  <a:srgbClr val="000000"/>
                </a:solidFill>
              </a:rPr>
              <a:t>Peng</a:t>
            </a:r>
            <a:r>
              <a:rPr lang="en-US" altLang="zh-CN" sz="1400" dirty="0">
                <a:solidFill>
                  <a:srgbClr val="000000"/>
                </a:solidFill>
              </a:rPr>
              <a:t> Coal Co., Ltd. </a:t>
            </a:r>
          </a:p>
          <a:p>
            <a:pPr indent="180000"/>
            <a:r>
              <a:rPr lang="en-US" altLang="zh-CN" sz="1400" dirty="0" err="1">
                <a:solidFill>
                  <a:srgbClr val="000000"/>
                </a:solidFill>
              </a:rPr>
              <a:t>Banmiao</a:t>
            </a:r>
            <a:r>
              <a:rPr lang="en-US" altLang="zh-CN" sz="1400" dirty="0">
                <a:solidFill>
                  <a:srgbClr val="000000"/>
                </a:solidFill>
              </a:rPr>
              <a:t> Mining </a:t>
            </a:r>
            <a:r>
              <a:rPr lang="en-US" altLang="zh-CN" sz="1400" dirty="0" err="1">
                <a:solidFill>
                  <a:srgbClr val="000000"/>
                </a:solidFill>
              </a:rPr>
              <a:t>Co.,Ltd</a:t>
            </a:r>
            <a:r>
              <a:rPr lang="en-US" altLang="zh-CN" sz="1400" dirty="0">
                <a:solidFill>
                  <a:srgbClr val="000000"/>
                </a:solidFill>
              </a:rPr>
              <a:t>. of </a:t>
            </a:r>
            <a:r>
              <a:rPr lang="en-US" altLang="zh-CN" sz="1400" dirty="0" err="1">
                <a:solidFill>
                  <a:srgbClr val="000000"/>
                </a:solidFill>
              </a:rPr>
              <a:t>Baishan</a:t>
            </a:r>
            <a:r>
              <a:rPr lang="en-US" altLang="zh-CN" sz="1400" dirty="0">
                <a:solidFill>
                  <a:srgbClr val="000000"/>
                </a:solidFill>
              </a:rPr>
              <a:t> Jilin</a:t>
            </a:r>
            <a:endParaRPr lang="zh-CN" altLang="en-US" sz="1400" dirty="0">
              <a:solidFill>
                <a:srgbClr val="000000"/>
              </a:solidFill>
              <a:ea typeface="宋体" charset="0"/>
              <a:cs typeface="宋体" charset="0"/>
            </a:endParaRPr>
          </a:p>
          <a:p>
            <a:pPr indent="180000"/>
            <a:r>
              <a:rPr lang="en-US" altLang="zh-CN" sz="1400" dirty="0" err="1">
                <a:solidFill>
                  <a:srgbClr val="000000"/>
                </a:solidFill>
                <a:ea typeface="宋体" charset="0"/>
                <a:cs typeface="宋体" charset="0"/>
              </a:rPr>
              <a:t>Mahai</a:t>
            </a:r>
            <a:r>
              <a:rPr lang="en-US" altLang="zh-CN" sz="1400" dirty="0">
                <a:solidFill>
                  <a:srgbClr val="000000"/>
                </a:solidFill>
                <a:ea typeface="宋体" charset="0"/>
                <a:cs typeface="宋体" charset="0"/>
              </a:rPr>
              <a:t> </a:t>
            </a:r>
            <a:r>
              <a:rPr lang="en-US" altLang="zh-CN" sz="1400" dirty="0" err="1">
                <a:solidFill>
                  <a:srgbClr val="000000"/>
                </a:solidFill>
                <a:ea typeface="宋体" charset="0"/>
                <a:cs typeface="宋体" charset="0"/>
              </a:rPr>
              <a:t>Yanhu</a:t>
            </a:r>
            <a:r>
              <a:rPr lang="en-US" altLang="zh-CN" sz="1400" dirty="0">
                <a:solidFill>
                  <a:srgbClr val="000000"/>
                </a:solidFill>
                <a:ea typeface="宋体" charset="0"/>
                <a:cs typeface="宋体" charset="0"/>
              </a:rPr>
              <a:t> </a:t>
            </a:r>
            <a:r>
              <a:rPr lang="en-US" altLang="zh-CN" sz="1400" dirty="0" err="1">
                <a:solidFill>
                  <a:srgbClr val="000000"/>
                </a:solidFill>
                <a:ea typeface="宋体" charset="0"/>
                <a:cs typeface="宋体" charset="0"/>
              </a:rPr>
              <a:t>Wansheng</a:t>
            </a:r>
            <a:r>
              <a:rPr lang="en-US" altLang="zh-CN" sz="1400" dirty="0">
                <a:solidFill>
                  <a:srgbClr val="000000"/>
                </a:solidFill>
                <a:ea typeface="宋体" charset="0"/>
                <a:cs typeface="宋体" charset="0"/>
              </a:rPr>
              <a:t> </a:t>
            </a:r>
            <a:r>
              <a:rPr lang="en-US" altLang="zh-CN" sz="1400" dirty="0">
                <a:solidFill>
                  <a:srgbClr val="000000"/>
                </a:solidFill>
              </a:rPr>
              <a:t>Potash Factory of </a:t>
            </a:r>
            <a:r>
              <a:rPr lang="en-US" altLang="zh-CN" sz="1400" dirty="0" err="1">
                <a:solidFill>
                  <a:srgbClr val="000000"/>
                </a:solidFill>
              </a:rPr>
              <a:t>Haixi</a:t>
            </a:r>
            <a:r>
              <a:rPr lang="en-US" altLang="zh-CN" sz="1400" dirty="0">
                <a:solidFill>
                  <a:srgbClr val="000000"/>
                </a:solidFill>
              </a:rPr>
              <a:t> Prefecture of Qinghai </a:t>
            </a:r>
          </a:p>
          <a:p>
            <a:pPr indent="180000"/>
            <a:r>
              <a:rPr lang="en-US" altLang="zh-CN" sz="1400" dirty="0" err="1">
                <a:solidFill>
                  <a:srgbClr val="000000"/>
                </a:solidFill>
              </a:rPr>
              <a:t>Chenzhou</a:t>
            </a:r>
            <a:r>
              <a:rPr lang="en-US" altLang="zh-CN" sz="1400" dirty="0">
                <a:solidFill>
                  <a:srgbClr val="000000"/>
                </a:solidFill>
              </a:rPr>
              <a:t> </a:t>
            </a:r>
            <a:r>
              <a:rPr lang="en-US" altLang="zh-CN" sz="1400" dirty="0" err="1">
                <a:solidFill>
                  <a:srgbClr val="000000"/>
                </a:solidFill>
              </a:rPr>
              <a:t>Yongxing</a:t>
            </a:r>
            <a:r>
              <a:rPr lang="en-US" altLang="zh-CN" sz="1400" dirty="0">
                <a:solidFill>
                  <a:srgbClr val="000000"/>
                </a:solidFill>
              </a:rPr>
              <a:t> Nonferrous Metal Smelting Co., Ltd</a:t>
            </a:r>
            <a:endParaRPr lang="en-US" altLang="zh-CN" sz="1400" dirty="0">
              <a:solidFill>
                <a:srgbClr val="000000"/>
              </a:solidFill>
              <a:ea typeface="宋体" charset="0"/>
              <a:cs typeface="宋体" charset="0"/>
            </a:endParaRPr>
          </a:p>
          <a:p>
            <a:pPr indent="180000"/>
            <a:r>
              <a:rPr lang="en-US" altLang="zh-CN" sz="1400" dirty="0" err="1">
                <a:solidFill>
                  <a:srgbClr val="000000"/>
                </a:solidFill>
                <a:ea typeface="宋体" charset="0"/>
                <a:cs typeface="宋体" charset="0"/>
              </a:rPr>
              <a:t>Qiangxing</a:t>
            </a:r>
            <a:r>
              <a:rPr lang="en-US" altLang="zh-CN" sz="1400" dirty="0">
                <a:solidFill>
                  <a:srgbClr val="000000"/>
                </a:solidFill>
                <a:ea typeface="宋体" charset="0"/>
                <a:cs typeface="宋体" charset="0"/>
              </a:rPr>
              <a:t> Mining Co. Ltd. Of </a:t>
            </a:r>
            <a:r>
              <a:rPr lang="en-US" altLang="zh-CN" sz="1400" dirty="0" err="1">
                <a:solidFill>
                  <a:srgbClr val="000000"/>
                </a:solidFill>
                <a:ea typeface="宋体" charset="0"/>
                <a:cs typeface="宋体" charset="0"/>
              </a:rPr>
              <a:t>Loufan</a:t>
            </a:r>
            <a:r>
              <a:rPr lang="en-US" altLang="zh-CN" sz="1400" dirty="0">
                <a:solidFill>
                  <a:srgbClr val="000000"/>
                </a:solidFill>
                <a:ea typeface="宋体" charset="0"/>
                <a:cs typeface="宋体" charset="0"/>
              </a:rPr>
              <a:t> County in Taiyuan City</a:t>
            </a:r>
            <a:endParaRPr lang="zh-CN" altLang="en-US" sz="1400" dirty="0">
              <a:solidFill>
                <a:srgbClr val="000000"/>
              </a:solidFill>
              <a:ea typeface="宋体" charset="0"/>
              <a:cs typeface="宋体" charset="0"/>
            </a:endParaRPr>
          </a:p>
        </p:txBody>
      </p:sp>
      <p:sp>
        <p:nvSpPr>
          <p:cNvPr id="13" name="TextBox 12"/>
          <p:cNvSpPr txBox="1"/>
          <p:nvPr/>
        </p:nvSpPr>
        <p:spPr>
          <a:xfrm>
            <a:off x="1941538" y="4431426"/>
            <a:ext cx="3774371" cy="369332"/>
          </a:xfrm>
          <a:prstGeom prst="rect">
            <a:avLst/>
          </a:prstGeom>
          <a:noFill/>
        </p:spPr>
        <p:txBody>
          <a:bodyPr wrap="square" rtlCol="0">
            <a:spAutoFit/>
          </a:bodyPr>
          <a:lstStyle/>
          <a:p>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2011, MINE SITE PRIME, MONGOLIA</a:t>
            </a:r>
            <a:endParaRPr lang="zh-CN" altLang="en-US"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endParaRPr>
          </a:p>
        </p:txBody>
      </p:sp>
      <p:pic>
        <p:nvPicPr>
          <p:cNvPr id="4" name="Picture 9" descr="展会旗1.psd">
            <a:extLst>
              <a:ext uri="{FF2B5EF4-FFF2-40B4-BE49-F238E27FC236}">
                <a16:creationId xmlns:a16="http://schemas.microsoft.com/office/drawing/2014/main" id="{581121E4-E7EA-42EF-C0AC-D9066504FAF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5" name="Rectangle 10">
            <a:extLst>
              <a:ext uri="{FF2B5EF4-FFF2-40B4-BE49-F238E27FC236}">
                <a16:creationId xmlns:a16="http://schemas.microsoft.com/office/drawing/2014/main" id="{A497FCEB-7BA2-480A-8E9C-CB3FA92D4D8E}"/>
              </a:ext>
            </a:extLst>
          </p:cNvPr>
          <p:cNvSpPr/>
          <p:nvPr/>
        </p:nvSpPr>
        <p:spPr>
          <a:xfrm>
            <a:off x="2564335" y="1396757"/>
            <a:ext cx="4941365"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CONTINUOUS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MINING</a:t>
            </a:r>
          </a:p>
        </p:txBody>
      </p:sp>
    </p:spTree>
    <p:extLst>
      <p:ext uri="{BB962C8B-B14F-4D97-AF65-F5344CB8AC3E}">
        <p14:creationId xmlns:p14="http://schemas.microsoft.com/office/powerpoint/2010/main" val="64768420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sp>
        <p:nvSpPr>
          <p:cNvPr id="11" name="TextBox 10"/>
          <p:cNvSpPr txBox="1"/>
          <p:nvPr/>
        </p:nvSpPr>
        <p:spPr>
          <a:xfrm>
            <a:off x="1615983" y="3757633"/>
            <a:ext cx="3130550" cy="830997"/>
          </a:xfrm>
          <a:prstGeom prst="rect">
            <a:avLst/>
          </a:prstGeom>
          <a:noFill/>
        </p:spPr>
        <p:txBody>
          <a:bodyPr wrap="square" rtlCol="0">
            <a:spAutoFit/>
          </a:bodyPr>
          <a:lstStyle/>
          <a:p>
            <a:r>
              <a:rPr lang="en-US" altLang="zh-CN" sz="1600" dirty="0">
                <a:solidFill>
                  <a:schemeClr val="accent3">
                    <a:lumMod val="75000"/>
                  </a:schemeClr>
                </a:solidFill>
                <a:latin typeface="Arial" panose="020B0604020202020204" pitchFamily="34" charset="0"/>
                <a:cs typeface="Arial" panose="020B0604020202020204" pitchFamily="34" charset="0"/>
              </a:rPr>
              <a:t>Gen-set model: BF-C2250QRS+</a:t>
            </a:r>
          </a:p>
          <a:p>
            <a:r>
              <a:rPr lang="en-US" altLang="zh-CN" sz="1600" dirty="0">
                <a:solidFill>
                  <a:schemeClr val="accent3">
                    <a:lumMod val="75000"/>
                  </a:schemeClr>
                </a:solidFill>
                <a:latin typeface="Arial" panose="020B0604020202020204" pitchFamily="34" charset="0"/>
                <a:cs typeface="Arial" panose="020B0604020202020204" pitchFamily="34" charset="0"/>
              </a:rPr>
              <a:t>Prime power: 2000kVA</a:t>
            </a:r>
          </a:p>
          <a:p>
            <a:r>
              <a:rPr lang="en-US" altLang="zh-CN" sz="1600" dirty="0">
                <a:solidFill>
                  <a:schemeClr val="accent3">
                    <a:lumMod val="75000"/>
                  </a:schemeClr>
                </a:solidFill>
                <a:latin typeface="Arial" panose="020B0604020202020204" pitchFamily="34" charset="0"/>
                <a:cs typeface="Arial" panose="020B0604020202020204" pitchFamily="34" charset="0"/>
              </a:rPr>
              <a:t>Quantity: 3 units</a:t>
            </a:r>
          </a:p>
        </p:txBody>
      </p:sp>
      <p:sp>
        <p:nvSpPr>
          <p:cNvPr id="13" name="TextBox 12"/>
          <p:cNvSpPr txBox="1"/>
          <p:nvPr/>
        </p:nvSpPr>
        <p:spPr>
          <a:xfrm>
            <a:off x="1895011" y="2971882"/>
            <a:ext cx="2257704" cy="369332"/>
          </a:xfrm>
          <a:prstGeom prst="rect">
            <a:avLst/>
          </a:prstGeom>
          <a:noFill/>
        </p:spPr>
        <p:txBody>
          <a:bodyPr wrap="square" rtlCol="0">
            <a:spAutoFit/>
          </a:bodyPr>
          <a:lstStyle/>
          <a:p>
            <a:pPr algn="ct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2017, SUDAN MINE</a:t>
            </a:r>
          </a:p>
        </p:txBody>
      </p:sp>
      <p:pic>
        <p:nvPicPr>
          <p:cNvPr id="3" name="Picture 2" descr="MINE1.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26050" y="1923242"/>
            <a:ext cx="6096000" cy="4572000"/>
          </a:xfrm>
          <a:prstGeom prst="rect">
            <a:avLst/>
          </a:prstGeom>
        </p:spPr>
      </p:pic>
      <p:sp>
        <p:nvSpPr>
          <p:cNvPr id="4" name="Rectangle 10">
            <a:extLst>
              <a:ext uri="{FF2B5EF4-FFF2-40B4-BE49-F238E27FC236}">
                <a16:creationId xmlns:a16="http://schemas.microsoft.com/office/drawing/2014/main" id="{AE82BA16-0C49-EE3B-B938-F415438D6593}"/>
              </a:ext>
            </a:extLst>
          </p:cNvPr>
          <p:cNvSpPr/>
          <p:nvPr/>
        </p:nvSpPr>
        <p:spPr>
          <a:xfrm>
            <a:off x="2564335" y="1396757"/>
            <a:ext cx="4941365"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CONTINUOUS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MINING</a:t>
            </a:r>
          </a:p>
        </p:txBody>
      </p:sp>
      <p:pic>
        <p:nvPicPr>
          <p:cNvPr id="5" name="Picture 9" descr="展会旗1.psd">
            <a:extLst>
              <a:ext uri="{FF2B5EF4-FFF2-40B4-BE49-F238E27FC236}">
                <a16:creationId xmlns:a16="http://schemas.microsoft.com/office/drawing/2014/main" id="{8ABD7025-408D-971C-5146-A6AEDF192A5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Tree>
    <p:extLst>
      <p:ext uri="{BB962C8B-B14F-4D97-AF65-F5344CB8AC3E}">
        <p14:creationId xmlns:p14="http://schemas.microsoft.com/office/powerpoint/2010/main" val="176530989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sp>
        <p:nvSpPr>
          <p:cNvPr id="11" name="TextBox 10"/>
          <p:cNvSpPr txBox="1"/>
          <p:nvPr/>
        </p:nvSpPr>
        <p:spPr>
          <a:xfrm>
            <a:off x="1928554" y="3848613"/>
            <a:ext cx="2735005" cy="830997"/>
          </a:xfrm>
          <a:prstGeom prst="rect">
            <a:avLst/>
          </a:prstGeom>
          <a:noFill/>
        </p:spPr>
        <p:txBody>
          <a:bodyPr wrap="square" rtlCol="0">
            <a:spAutoFit/>
          </a:bodyPr>
          <a:lstStyle/>
          <a:p>
            <a:r>
              <a:rPr lang="en-US" altLang="zh-CN" sz="1600" dirty="0">
                <a:solidFill>
                  <a:schemeClr val="accent3">
                    <a:lumMod val="75000"/>
                  </a:schemeClr>
                </a:solidFill>
                <a:latin typeface="Arial" panose="020B0604020202020204" pitchFamily="34" charset="0"/>
                <a:cs typeface="Arial" panose="020B0604020202020204" pitchFamily="34" charset="0"/>
              </a:rPr>
              <a:t>Gen-set model: BF-C1375S</a:t>
            </a:r>
          </a:p>
          <a:p>
            <a:r>
              <a:rPr lang="en-US" altLang="zh-CN" sz="1600" dirty="0">
                <a:solidFill>
                  <a:schemeClr val="accent3">
                    <a:lumMod val="75000"/>
                  </a:schemeClr>
                </a:solidFill>
                <a:latin typeface="Arial" panose="020B0604020202020204" pitchFamily="34" charset="0"/>
                <a:cs typeface="Arial" panose="020B0604020202020204" pitchFamily="34" charset="0"/>
              </a:rPr>
              <a:t>Prime power: 1250kVA</a:t>
            </a:r>
          </a:p>
          <a:p>
            <a:r>
              <a:rPr lang="en-US" altLang="zh-CN" sz="1600" dirty="0">
                <a:solidFill>
                  <a:schemeClr val="accent3">
                    <a:lumMod val="75000"/>
                  </a:schemeClr>
                </a:solidFill>
                <a:latin typeface="Arial" panose="020B0604020202020204" pitchFamily="34" charset="0"/>
                <a:cs typeface="Arial" panose="020B0604020202020204" pitchFamily="34" charset="0"/>
              </a:rPr>
              <a:t>Quantity: 40 units</a:t>
            </a:r>
          </a:p>
        </p:txBody>
      </p:sp>
      <p:sp>
        <p:nvSpPr>
          <p:cNvPr id="13" name="TextBox 12"/>
          <p:cNvSpPr txBox="1"/>
          <p:nvPr/>
        </p:nvSpPr>
        <p:spPr>
          <a:xfrm>
            <a:off x="1426560" y="3059667"/>
            <a:ext cx="3738993" cy="369332"/>
          </a:xfrm>
          <a:prstGeom prst="rect">
            <a:avLst/>
          </a:prstGeom>
          <a:noFill/>
        </p:spPr>
        <p:txBody>
          <a:bodyPr wrap="square" rtlCol="0">
            <a:spAutoFit/>
          </a:bodyPr>
          <a:lstStyle/>
          <a:p>
            <a:pPr algn="ct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2018, GRAPHITE MINE, MOZAMBIQUE</a:t>
            </a:r>
          </a:p>
        </p:txBody>
      </p:sp>
      <p:pic>
        <p:nvPicPr>
          <p:cNvPr id="2" name="Picture 1" descr="IMG_0462.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548822" y="2003448"/>
            <a:ext cx="5885715" cy="4414286"/>
          </a:xfrm>
          <a:prstGeom prst="rect">
            <a:avLst/>
          </a:prstGeom>
        </p:spPr>
      </p:pic>
      <p:sp>
        <p:nvSpPr>
          <p:cNvPr id="4" name="Rectangle 10">
            <a:extLst>
              <a:ext uri="{FF2B5EF4-FFF2-40B4-BE49-F238E27FC236}">
                <a16:creationId xmlns:a16="http://schemas.microsoft.com/office/drawing/2014/main" id="{E6CB8FF8-7D72-D1FE-E291-DCAB54F7AEE4}"/>
              </a:ext>
            </a:extLst>
          </p:cNvPr>
          <p:cNvSpPr/>
          <p:nvPr/>
        </p:nvSpPr>
        <p:spPr>
          <a:xfrm>
            <a:off x="2564335" y="1396757"/>
            <a:ext cx="4941365"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CONTINUOUS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MINING</a:t>
            </a:r>
          </a:p>
        </p:txBody>
      </p:sp>
      <p:pic>
        <p:nvPicPr>
          <p:cNvPr id="5" name="Picture 9" descr="展会旗1.psd">
            <a:extLst>
              <a:ext uri="{FF2B5EF4-FFF2-40B4-BE49-F238E27FC236}">
                <a16:creationId xmlns:a16="http://schemas.microsoft.com/office/drawing/2014/main" id="{39BE5D82-3699-1F9D-6DF0-FB48191ECE0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Tree>
    <p:extLst>
      <p:ext uri="{BB962C8B-B14F-4D97-AF65-F5344CB8AC3E}">
        <p14:creationId xmlns:p14="http://schemas.microsoft.com/office/powerpoint/2010/main" val="8293229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Screen Shot 2016-08-31 at 2.11.36 PM.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24001" y="1431656"/>
            <a:ext cx="7223342" cy="3410467"/>
          </a:xfrm>
          <a:prstGeom prst="rect">
            <a:avLst/>
          </a:prstGeom>
        </p:spPr>
      </p:pic>
      <p:sp>
        <p:nvSpPr>
          <p:cNvPr id="7" name="TextBox 6"/>
          <p:cNvSpPr txBox="1"/>
          <p:nvPr/>
        </p:nvSpPr>
        <p:spPr>
          <a:xfrm>
            <a:off x="1524003" y="5888041"/>
            <a:ext cx="2154135" cy="461665"/>
          </a:xfrm>
          <a:prstGeom prst="rect">
            <a:avLst/>
          </a:prstGeom>
          <a:noFill/>
        </p:spPr>
        <p:txBody>
          <a:bodyPr wrap="square" rtlCol="0">
            <a:spAutoFit/>
          </a:bodyPr>
          <a:lstStyle/>
          <a:p>
            <a:r>
              <a:rPr lang="en-US" sz="2400" dirty="0">
                <a:solidFill>
                  <a:schemeClr val="bg1">
                    <a:lumMod val="75000"/>
                  </a:schemeClr>
                </a:solidFill>
                <a:latin typeface="Abadi MT Condensed Extra Bold"/>
                <a:cs typeface="Abadi MT Condensed Extra Bold"/>
              </a:rPr>
              <a:t>OUR GROUP</a:t>
            </a:r>
          </a:p>
        </p:txBody>
      </p:sp>
      <p:cxnSp>
        <p:nvCxnSpPr>
          <p:cNvPr id="8" name="Straight Connector 7"/>
          <p:cNvCxnSpPr/>
          <p:nvPr/>
        </p:nvCxnSpPr>
        <p:spPr>
          <a:xfrm flipH="1">
            <a:off x="2216776" y="6349703"/>
            <a:ext cx="5773132" cy="12828"/>
          </a:xfrm>
          <a:prstGeom prst="line">
            <a:avLst/>
          </a:prstGeom>
          <a:ln>
            <a:gradFill flip="none" rotWithShape="1">
              <a:gsLst>
                <a:gs pos="0">
                  <a:srgbClr val="62A234"/>
                </a:gs>
                <a:gs pos="100000">
                  <a:srgbClr val="FFFFFF"/>
                </a:gs>
              </a:gsLst>
              <a:lin ang="0" scaled="1"/>
              <a:tileRect/>
            </a:gradFill>
          </a:ln>
          <a:effectLst/>
        </p:spPr>
        <p:style>
          <a:lnRef idx="2">
            <a:schemeClr val="accent1"/>
          </a:lnRef>
          <a:fillRef idx="0">
            <a:schemeClr val="accent1"/>
          </a:fillRef>
          <a:effectRef idx="1">
            <a:schemeClr val="accent1"/>
          </a:effectRef>
          <a:fontRef idx="minor">
            <a:schemeClr val="tx1"/>
          </a:fontRef>
        </p:style>
      </p:cxnSp>
      <p:pic>
        <p:nvPicPr>
          <p:cNvPr id="9" name="Picture 2" descr="C:\Users\Administrator.SC-201903181053\Desktop\资源 6@4x.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527419" y="5252623"/>
            <a:ext cx="1358005" cy="1425791"/>
          </a:xfrm>
          <a:prstGeom prst="rect">
            <a:avLst/>
          </a:prstGeom>
          <a:noFill/>
        </p:spPr>
      </p:pic>
      <p:grpSp>
        <p:nvGrpSpPr>
          <p:cNvPr id="10" name="组合 27">
            <a:extLst>
              <a:ext uri="{FF2B5EF4-FFF2-40B4-BE49-F238E27FC236}">
                <a16:creationId xmlns:a16="http://schemas.microsoft.com/office/drawing/2014/main" id="{A0C291D4-571C-394F-B455-DB44CA1966BE}"/>
              </a:ext>
            </a:extLst>
          </p:cNvPr>
          <p:cNvGrpSpPr/>
          <p:nvPr/>
        </p:nvGrpSpPr>
        <p:grpSpPr>
          <a:xfrm>
            <a:off x="2970766" y="1002848"/>
            <a:ext cx="7029311" cy="2339841"/>
            <a:chOff x="1670285" y="1002847"/>
            <a:chExt cx="7029311" cy="2339841"/>
          </a:xfrm>
        </p:grpSpPr>
        <p:sp>
          <p:nvSpPr>
            <p:cNvPr id="11" name="任意多边形: 形状 2">
              <a:extLst>
                <a:ext uri="{FF2B5EF4-FFF2-40B4-BE49-F238E27FC236}">
                  <a16:creationId xmlns:a16="http://schemas.microsoft.com/office/drawing/2014/main" id="{136CB25C-2A2D-5943-90FE-CA8166BA2E50}"/>
                </a:ext>
              </a:extLst>
            </p:cNvPr>
            <p:cNvSpPr/>
            <p:nvPr/>
          </p:nvSpPr>
          <p:spPr>
            <a:xfrm>
              <a:off x="4973441" y="1826790"/>
              <a:ext cx="2888393" cy="513076"/>
            </a:xfrm>
            <a:custGeom>
              <a:avLst/>
              <a:gdLst/>
              <a:ahLst/>
              <a:cxnLst/>
              <a:rect l="0" t="0" r="0" b="0"/>
              <a:pathLst>
                <a:path>
                  <a:moveTo>
                    <a:pt x="0" y="0"/>
                  </a:moveTo>
                  <a:lnTo>
                    <a:pt x="0" y="356087"/>
                  </a:lnTo>
                  <a:lnTo>
                    <a:pt x="2888393" y="356087"/>
                  </a:lnTo>
                  <a:lnTo>
                    <a:pt x="2888393" y="513076"/>
                  </a:lnTo>
                </a:path>
              </a:pathLst>
            </a:custGeom>
            <a:noFill/>
            <a:ln>
              <a:solidFill>
                <a:srgbClr val="0000FF"/>
              </a:solidFill>
            </a:ln>
          </p:spPr>
          <p:style>
            <a:lnRef idx="2">
              <a:scrgbClr r="0" g="0" b="0"/>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a:lstStyle/>
            <a:p>
              <a:endParaRPr lang="zh-CN" altLang="en-US"/>
            </a:p>
          </p:txBody>
        </p:sp>
        <p:sp>
          <p:nvSpPr>
            <p:cNvPr id="12" name="任意多边形: 形状 3">
              <a:extLst>
                <a:ext uri="{FF2B5EF4-FFF2-40B4-BE49-F238E27FC236}">
                  <a16:creationId xmlns:a16="http://schemas.microsoft.com/office/drawing/2014/main" id="{FC1420BC-C768-2843-A836-2FBA5A5AA57A}"/>
                </a:ext>
              </a:extLst>
            </p:cNvPr>
            <p:cNvSpPr/>
            <p:nvPr/>
          </p:nvSpPr>
          <p:spPr>
            <a:xfrm>
              <a:off x="4973441" y="1826790"/>
              <a:ext cx="834118" cy="499356"/>
            </a:xfrm>
            <a:custGeom>
              <a:avLst/>
              <a:gdLst/>
              <a:ahLst/>
              <a:cxnLst/>
              <a:rect l="0" t="0" r="0" b="0"/>
              <a:pathLst>
                <a:path>
                  <a:moveTo>
                    <a:pt x="0" y="0"/>
                  </a:moveTo>
                  <a:lnTo>
                    <a:pt x="0" y="342367"/>
                  </a:lnTo>
                  <a:lnTo>
                    <a:pt x="834118" y="342367"/>
                  </a:lnTo>
                  <a:lnTo>
                    <a:pt x="834118" y="499356"/>
                  </a:lnTo>
                </a:path>
              </a:pathLst>
            </a:custGeom>
            <a:noFill/>
            <a:ln w="25400">
              <a:solidFill>
                <a:srgbClr val="0000FF"/>
              </a:solidFill>
            </a:ln>
          </p:spPr>
          <p:style>
            <a:lnRef idx="2">
              <a:scrgbClr r="0" g="0" b="0"/>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a:lstStyle/>
            <a:p>
              <a:endParaRPr lang="zh-CN" altLang="en-US"/>
            </a:p>
          </p:txBody>
        </p:sp>
        <p:sp>
          <p:nvSpPr>
            <p:cNvPr id="13" name="任意多边形: 形状 5">
              <a:extLst>
                <a:ext uri="{FF2B5EF4-FFF2-40B4-BE49-F238E27FC236}">
                  <a16:creationId xmlns:a16="http://schemas.microsoft.com/office/drawing/2014/main" id="{A74C9044-700C-A843-8D17-D4437CF6420E}"/>
                </a:ext>
              </a:extLst>
            </p:cNvPr>
            <p:cNvSpPr/>
            <p:nvPr/>
          </p:nvSpPr>
          <p:spPr>
            <a:xfrm>
              <a:off x="4132035" y="1826790"/>
              <a:ext cx="841405" cy="499356"/>
            </a:xfrm>
            <a:custGeom>
              <a:avLst/>
              <a:gdLst/>
              <a:ahLst/>
              <a:cxnLst/>
              <a:rect l="0" t="0" r="0" b="0"/>
              <a:pathLst>
                <a:path>
                  <a:moveTo>
                    <a:pt x="841405" y="0"/>
                  </a:moveTo>
                  <a:lnTo>
                    <a:pt x="841405" y="342367"/>
                  </a:lnTo>
                  <a:lnTo>
                    <a:pt x="0" y="342367"/>
                  </a:lnTo>
                  <a:lnTo>
                    <a:pt x="0" y="499356"/>
                  </a:lnTo>
                </a:path>
              </a:pathLst>
            </a:custGeom>
            <a:noFill/>
            <a:ln>
              <a:solidFill>
                <a:srgbClr val="0000FF"/>
              </a:solidFill>
            </a:ln>
          </p:spPr>
          <p:style>
            <a:lnRef idx="2">
              <a:scrgbClr r="0" g="0" b="0"/>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a:lstStyle/>
            <a:p>
              <a:endParaRPr lang="zh-CN" altLang="en-US"/>
            </a:p>
          </p:txBody>
        </p:sp>
        <p:sp>
          <p:nvSpPr>
            <p:cNvPr id="15" name="任意多边形: 形状 11">
              <a:extLst>
                <a:ext uri="{FF2B5EF4-FFF2-40B4-BE49-F238E27FC236}">
                  <a16:creationId xmlns:a16="http://schemas.microsoft.com/office/drawing/2014/main" id="{7C75D371-585E-A647-A524-3193F66C3D1E}"/>
                </a:ext>
              </a:extLst>
            </p:cNvPr>
            <p:cNvSpPr/>
            <p:nvPr/>
          </p:nvSpPr>
          <p:spPr>
            <a:xfrm>
              <a:off x="2319754" y="1826790"/>
              <a:ext cx="2653686" cy="499356"/>
            </a:xfrm>
            <a:custGeom>
              <a:avLst/>
              <a:gdLst/>
              <a:ahLst/>
              <a:cxnLst/>
              <a:rect l="0" t="0" r="0" b="0"/>
              <a:pathLst>
                <a:path>
                  <a:moveTo>
                    <a:pt x="2653686" y="0"/>
                  </a:moveTo>
                  <a:lnTo>
                    <a:pt x="2653686" y="342367"/>
                  </a:lnTo>
                  <a:lnTo>
                    <a:pt x="0" y="342367"/>
                  </a:lnTo>
                  <a:lnTo>
                    <a:pt x="0" y="499356"/>
                  </a:lnTo>
                </a:path>
              </a:pathLst>
            </a:custGeom>
            <a:noFill/>
            <a:ln>
              <a:solidFill>
                <a:srgbClr val="0000FF"/>
              </a:solidFill>
            </a:ln>
          </p:spPr>
          <p:style>
            <a:lnRef idx="2">
              <a:scrgbClr r="0" g="0" b="0"/>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a:lstStyle/>
            <a:p>
              <a:endParaRPr lang="zh-CN" altLang="en-US"/>
            </a:p>
          </p:txBody>
        </p:sp>
        <p:sp>
          <p:nvSpPr>
            <p:cNvPr id="16" name="矩形: 圆角 12">
              <a:extLst>
                <a:ext uri="{FF2B5EF4-FFF2-40B4-BE49-F238E27FC236}">
                  <a16:creationId xmlns:a16="http://schemas.microsoft.com/office/drawing/2014/main" id="{9E1DCBB6-1346-FD45-8D0D-213980328C33}"/>
                </a:ext>
              </a:extLst>
            </p:cNvPr>
            <p:cNvSpPr/>
            <p:nvPr/>
          </p:nvSpPr>
          <p:spPr>
            <a:xfrm>
              <a:off x="4323972" y="1002847"/>
              <a:ext cx="1298938" cy="823943"/>
            </a:xfrm>
            <a:prstGeom prst="roundRect">
              <a:avLst>
                <a:gd name="adj" fmla="val 10000"/>
              </a:avLst>
            </a:prstGeom>
            <a:solidFill>
              <a:schemeClr val="tx1">
                <a:lumMod val="50000"/>
                <a:lumOff val="50000"/>
                <a:alpha val="5000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a:lstStyle/>
            <a:p>
              <a:endParaRPr lang="zh-CN" altLang="en-US"/>
            </a:p>
          </p:txBody>
        </p:sp>
        <p:sp>
          <p:nvSpPr>
            <p:cNvPr id="17" name="任意多边形: 形状 14">
              <a:extLst>
                <a:ext uri="{FF2B5EF4-FFF2-40B4-BE49-F238E27FC236}">
                  <a16:creationId xmlns:a16="http://schemas.microsoft.com/office/drawing/2014/main" id="{D689CCF5-F674-5B46-864D-90037A936905}"/>
                </a:ext>
              </a:extLst>
            </p:cNvPr>
            <p:cNvSpPr/>
            <p:nvPr/>
          </p:nvSpPr>
          <p:spPr>
            <a:xfrm>
              <a:off x="4512264" y="1181725"/>
              <a:ext cx="1298938" cy="823943"/>
            </a:xfrm>
            <a:custGeom>
              <a:avLst/>
              <a:gdLst>
                <a:gd name="connsiteX0" fmla="*/ 0 w 1298938"/>
                <a:gd name="connsiteY0" fmla="*/ 82394 h 823943"/>
                <a:gd name="connsiteX1" fmla="*/ 82394 w 1298938"/>
                <a:gd name="connsiteY1" fmla="*/ 0 h 823943"/>
                <a:gd name="connsiteX2" fmla="*/ 1216544 w 1298938"/>
                <a:gd name="connsiteY2" fmla="*/ 0 h 823943"/>
                <a:gd name="connsiteX3" fmla="*/ 1298938 w 1298938"/>
                <a:gd name="connsiteY3" fmla="*/ 82394 h 823943"/>
                <a:gd name="connsiteX4" fmla="*/ 1298938 w 1298938"/>
                <a:gd name="connsiteY4" fmla="*/ 741549 h 823943"/>
                <a:gd name="connsiteX5" fmla="*/ 1216544 w 1298938"/>
                <a:gd name="connsiteY5" fmla="*/ 823943 h 823943"/>
                <a:gd name="connsiteX6" fmla="*/ 82394 w 1298938"/>
                <a:gd name="connsiteY6" fmla="*/ 823943 h 823943"/>
                <a:gd name="connsiteX7" fmla="*/ 0 w 1298938"/>
                <a:gd name="connsiteY7" fmla="*/ 741549 h 823943"/>
                <a:gd name="connsiteX8" fmla="*/ 0 w 1298938"/>
                <a:gd name="connsiteY8" fmla="*/ 82394 h 823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8938" h="823943">
                  <a:moveTo>
                    <a:pt x="0" y="82394"/>
                  </a:moveTo>
                  <a:cubicBezTo>
                    <a:pt x="0" y="36889"/>
                    <a:pt x="36889" y="0"/>
                    <a:pt x="82394" y="0"/>
                  </a:cubicBezTo>
                  <a:lnTo>
                    <a:pt x="1216544" y="0"/>
                  </a:lnTo>
                  <a:cubicBezTo>
                    <a:pt x="1262049" y="0"/>
                    <a:pt x="1298938" y="36889"/>
                    <a:pt x="1298938" y="82394"/>
                  </a:cubicBezTo>
                  <a:lnTo>
                    <a:pt x="1298938" y="741549"/>
                  </a:lnTo>
                  <a:cubicBezTo>
                    <a:pt x="1298938" y="787054"/>
                    <a:pt x="1262049" y="823943"/>
                    <a:pt x="1216544" y="823943"/>
                  </a:cubicBezTo>
                  <a:lnTo>
                    <a:pt x="82394" y="823943"/>
                  </a:lnTo>
                  <a:cubicBezTo>
                    <a:pt x="36889" y="823943"/>
                    <a:pt x="0" y="787054"/>
                    <a:pt x="0" y="741549"/>
                  </a:cubicBezTo>
                  <a:lnTo>
                    <a:pt x="0" y="82394"/>
                  </a:lnTo>
                  <a:close/>
                </a:path>
              </a:pathLst>
            </a:custGeom>
            <a:ln>
              <a:no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5092" tIns="85092" rIns="85092" bIns="85092" numCol="1" spcCol="1270" anchor="ctr" anchorCtr="0">
              <a:noAutofit/>
            </a:bodyPr>
            <a:lstStyle/>
            <a:p>
              <a:pPr algn="ctr" defTabSz="711200">
                <a:lnSpc>
                  <a:spcPct val="90000"/>
                </a:lnSpc>
                <a:spcBef>
                  <a:spcPct val="0"/>
                </a:spcBef>
                <a:spcAft>
                  <a:spcPct val="35000"/>
                </a:spcAft>
              </a:pPr>
              <a:r>
                <a:rPr lang="en-US" altLang="zh-CN" sz="1600" b="1" dirty="0">
                  <a:solidFill>
                    <a:schemeClr val="tx1"/>
                  </a:solidFill>
                  <a:latin typeface="方正黑体简体" pitchFamily="65" charset="-122"/>
                  <a:ea typeface="方正黑体简体" pitchFamily="65" charset="-122"/>
                  <a:cs typeface="Abadi MT Condensed Extra Bold"/>
                </a:rPr>
                <a:t>BAIFA GROUP</a:t>
              </a:r>
              <a:endParaRPr lang="zh-CN" altLang="en-US" sz="1600" b="1" dirty="0">
                <a:solidFill>
                  <a:schemeClr val="tx1"/>
                </a:solidFill>
                <a:latin typeface="方正黑体简体" pitchFamily="65" charset="-122"/>
                <a:ea typeface="方正黑体简体" pitchFamily="65" charset="-122"/>
                <a:cs typeface="Abadi MT Condensed Extra Bold"/>
              </a:endParaRPr>
            </a:p>
          </p:txBody>
        </p:sp>
        <p:sp>
          <p:nvSpPr>
            <p:cNvPr id="18" name="矩形: 圆角 15">
              <a:extLst>
                <a:ext uri="{FF2B5EF4-FFF2-40B4-BE49-F238E27FC236}">
                  <a16:creationId xmlns:a16="http://schemas.microsoft.com/office/drawing/2014/main" id="{BE4DB45F-7E94-3047-A60F-83A23BB6BC38}"/>
                </a:ext>
              </a:extLst>
            </p:cNvPr>
            <p:cNvSpPr/>
            <p:nvPr/>
          </p:nvSpPr>
          <p:spPr>
            <a:xfrm>
              <a:off x="1670285" y="2326146"/>
              <a:ext cx="1298938" cy="823943"/>
            </a:xfrm>
            <a:prstGeom prst="roundRect">
              <a:avLst>
                <a:gd name="adj" fmla="val 10000"/>
              </a:avLst>
            </a:prstGeom>
            <a:solidFill>
              <a:schemeClr val="tx1">
                <a:lumMod val="50000"/>
                <a:lumOff val="50000"/>
                <a:alpha val="5000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a:lstStyle/>
            <a:p>
              <a:endParaRPr lang="zh-CN" altLang="en-US"/>
            </a:p>
          </p:txBody>
        </p:sp>
        <p:sp>
          <p:nvSpPr>
            <p:cNvPr id="19" name="任意多边形: 形状 16">
              <a:extLst>
                <a:ext uri="{FF2B5EF4-FFF2-40B4-BE49-F238E27FC236}">
                  <a16:creationId xmlns:a16="http://schemas.microsoft.com/office/drawing/2014/main" id="{928383B0-3FDB-AA4D-A21F-9CAD2B5417CB}"/>
                </a:ext>
              </a:extLst>
            </p:cNvPr>
            <p:cNvSpPr/>
            <p:nvPr/>
          </p:nvSpPr>
          <p:spPr>
            <a:xfrm>
              <a:off x="1858578" y="2505025"/>
              <a:ext cx="1298938" cy="823943"/>
            </a:xfrm>
            <a:custGeom>
              <a:avLst/>
              <a:gdLst>
                <a:gd name="connsiteX0" fmla="*/ 0 w 1298938"/>
                <a:gd name="connsiteY0" fmla="*/ 82394 h 823943"/>
                <a:gd name="connsiteX1" fmla="*/ 82394 w 1298938"/>
                <a:gd name="connsiteY1" fmla="*/ 0 h 823943"/>
                <a:gd name="connsiteX2" fmla="*/ 1216544 w 1298938"/>
                <a:gd name="connsiteY2" fmla="*/ 0 h 823943"/>
                <a:gd name="connsiteX3" fmla="*/ 1298938 w 1298938"/>
                <a:gd name="connsiteY3" fmla="*/ 82394 h 823943"/>
                <a:gd name="connsiteX4" fmla="*/ 1298938 w 1298938"/>
                <a:gd name="connsiteY4" fmla="*/ 741549 h 823943"/>
                <a:gd name="connsiteX5" fmla="*/ 1216544 w 1298938"/>
                <a:gd name="connsiteY5" fmla="*/ 823943 h 823943"/>
                <a:gd name="connsiteX6" fmla="*/ 82394 w 1298938"/>
                <a:gd name="connsiteY6" fmla="*/ 823943 h 823943"/>
                <a:gd name="connsiteX7" fmla="*/ 0 w 1298938"/>
                <a:gd name="connsiteY7" fmla="*/ 741549 h 823943"/>
                <a:gd name="connsiteX8" fmla="*/ 0 w 1298938"/>
                <a:gd name="connsiteY8" fmla="*/ 82394 h 823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8938" h="823943">
                  <a:moveTo>
                    <a:pt x="0" y="82394"/>
                  </a:moveTo>
                  <a:cubicBezTo>
                    <a:pt x="0" y="36889"/>
                    <a:pt x="36889" y="0"/>
                    <a:pt x="82394" y="0"/>
                  </a:cubicBezTo>
                  <a:lnTo>
                    <a:pt x="1216544" y="0"/>
                  </a:lnTo>
                  <a:cubicBezTo>
                    <a:pt x="1262049" y="0"/>
                    <a:pt x="1298938" y="36889"/>
                    <a:pt x="1298938" y="82394"/>
                  </a:cubicBezTo>
                  <a:lnTo>
                    <a:pt x="1298938" y="741549"/>
                  </a:lnTo>
                  <a:cubicBezTo>
                    <a:pt x="1298938" y="787054"/>
                    <a:pt x="1262049" y="823943"/>
                    <a:pt x="1216544" y="823943"/>
                  </a:cubicBezTo>
                  <a:lnTo>
                    <a:pt x="82394" y="823943"/>
                  </a:lnTo>
                  <a:cubicBezTo>
                    <a:pt x="36889" y="823943"/>
                    <a:pt x="0" y="787054"/>
                    <a:pt x="0" y="741549"/>
                  </a:cubicBezTo>
                  <a:lnTo>
                    <a:pt x="0" y="82394"/>
                  </a:lnTo>
                  <a:close/>
                </a:path>
              </a:pathLst>
            </a:custGeom>
            <a:ln>
              <a:no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9852" tIns="69852" rIns="69852" bIns="69852" numCol="1" spcCol="1270" anchor="ctr" anchorCtr="0">
              <a:noAutofit/>
            </a:bodyPr>
            <a:lstStyle/>
            <a:p>
              <a:pPr algn="ctr" defTabSz="533400">
                <a:lnSpc>
                  <a:spcPct val="90000"/>
                </a:lnSpc>
                <a:spcBef>
                  <a:spcPct val="0"/>
                </a:spcBef>
                <a:spcAft>
                  <a:spcPct val="35000"/>
                </a:spcAft>
              </a:pPr>
              <a:r>
                <a:rPr lang="en-AU" altLang="zh-CN" sz="1200" dirty="0">
                  <a:solidFill>
                    <a:schemeClr val="tx1"/>
                  </a:solidFill>
                  <a:latin typeface="方正黑体简体" pitchFamily="65" charset="-122"/>
                  <a:ea typeface="方正黑体简体" pitchFamily="65" charset="-122"/>
                  <a:cs typeface="Abadi MT Condensed Extra Bold"/>
                </a:rPr>
                <a:t>BAIFA POWER (WUXI) LTD.</a:t>
              </a:r>
              <a:endParaRPr lang="zh-CN" altLang="en-US" sz="1200" dirty="0">
                <a:solidFill>
                  <a:schemeClr val="tx1"/>
                </a:solidFill>
                <a:latin typeface="方正黑体简体" pitchFamily="65" charset="-122"/>
                <a:ea typeface="方正黑体简体" pitchFamily="65" charset="-122"/>
                <a:cs typeface="Abadi MT Condensed Extra Bold"/>
              </a:endParaRPr>
            </a:p>
          </p:txBody>
        </p:sp>
        <p:sp>
          <p:nvSpPr>
            <p:cNvPr id="20" name="矩形: 圆角 21">
              <a:extLst>
                <a:ext uri="{FF2B5EF4-FFF2-40B4-BE49-F238E27FC236}">
                  <a16:creationId xmlns:a16="http://schemas.microsoft.com/office/drawing/2014/main" id="{A260C512-7CCC-5C4E-A991-39FE478C57A0}"/>
                </a:ext>
              </a:extLst>
            </p:cNvPr>
            <p:cNvSpPr/>
            <p:nvPr/>
          </p:nvSpPr>
          <p:spPr>
            <a:xfrm>
              <a:off x="3482566" y="2326146"/>
              <a:ext cx="1298938" cy="823943"/>
            </a:xfrm>
            <a:prstGeom prst="roundRect">
              <a:avLst>
                <a:gd name="adj" fmla="val 10000"/>
              </a:avLst>
            </a:prstGeom>
            <a:solidFill>
              <a:schemeClr val="tx1">
                <a:lumMod val="50000"/>
                <a:lumOff val="50000"/>
                <a:alpha val="5000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a:lstStyle/>
            <a:p>
              <a:endParaRPr lang="zh-CN" altLang="en-US"/>
            </a:p>
          </p:txBody>
        </p:sp>
        <p:sp>
          <p:nvSpPr>
            <p:cNvPr id="21" name="任意多边形: 形状 22">
              <a:extLst>
                <a:ext uri="{FF2B5EF4-FFF2-40B4-BE49-F238E27FC236}">
                  <a16:creationId xmlns:a16="http://schemas.microsoft.com/office/drawing/2014/main" id="{ABB6B601-F62D-414F-A3E7-23E1EE243E7A}"/>
                </a:ext>
              </a:extLst>
            </p:cNvPr>
            <p:cNvSpPr/>
            <p:nvPr/>
          </p:nvSpPr>
          <p:spPr>
            <a:xfrm>
              <a:off x="3670859" y="2505025"/>
              <a:ext cx="1298938" cy="823943"/>
            </a:xfrm>
            <a:custGeom>
              <a:avLst/>
              <a:gdLst>
                <a:gd name="connsiteX0" fmla="*/ 0 w 1298938"/>
                <a:gd name="connsiteY0" fmla="*/ 82394 h 823943"/>
                <a:gd name="connsiteX1" fmla="*/ 82394 w 1298938"/>
                <a:gd name="connsiteY1" fmla="*/ 0 h 823943"/>
                <a:gd name="connsiteX2" fmla="*/ 1216544 w 1298938"/>
                <a:gd name="connsiteY2" fmla="*/ 0 h 823943"/>
                <a:gd name="connsiteX3" fmla="*/ 1298938 w 1298938"/>
                <a:gd name="connsiteY3" fmla="*/ 82394 h 823943"/>
                <a:gd name="connsiteX4" fmla="*/ 1298938 w 1298938"/>
                <a:gd name="connsiteY4" fmla="*/ 741549 h 823943"/>
                <a:gd name="connsiteX5" fmla="*/ 1216544 w 1298938"/>
                <a:gd name="connsiteY5" fmla="*/ 823943 h 823943"/>
                <a:gd name="connsiteX6" fmla="*/ 82394 w 1298938"/>
                <a:gd name="connsiteY6" fmla="*/ 823943 h 823943"/>
                <a:gd name="connsiteX7" fmla="*/ 0 w 1298938"/>
                <a:gd name="connsiteY7" fmla="*/ 741549 h 823943"/>
                <a:gd name="connsiteX8" fmla="*/ 0 w 1298938"/>
                <a:gd name="connsiteY8" fmla="*/ 82394 h 823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8938" h="823943">
                  <a:moveTo>
                    <a:pt x="0" y="82394"/>
                  </a:moveTo>
                  <a:cubicBezTo>
                    <a:pt x="0" y="36889"/>
                    <a:pt x="36889" y="0"/>
                    <a:pt x="82394" y="0"/>
                  </a:cubicBezTo>
                  <a:lnTo>
                    <a:pt x="1216544" y="0"/>
                  </a:lnTo>
                  <a:cubicBezTo>
                    <a:pt x="1262049" y="0"/>
                    <a:pt x="1298938" y="36889"/>
                    <a:pt x="1298938" y="82394"/>
                  </a:cubicBezTo>
                  <a:lnTo>
                    <a:pt x="1298938" y="741549"/>
                  </a:lnTo>
                  <a:cubicBezTo>
                    <a:pt x="1298938" y="787054"/>
                    <a:pt x="1262049" y="823943"/>
                    <a:pt x="1216544" y="823943"/>
                  </a:cubicBezTo>
                  <a:lnTo>
                    <a:pt x="82394" y="823943"/>
                  </a:lnTo>
                  <a:cubicBezTo>
                    <a:pt x="36889" y="823943"/>
                    <a:pt x="0" y="787054"/>
                    <a:pt x="0" y="741549"/>
                  </a:cubicBezTo>
                  <a:lnTo>
                    <a:pt x="0" y="82394"/>
                  </a:lnTo>
                  <a:close/>
                </a:path>
              </a:pathLst>
            </a:custGeom>
            <a:solidFill>
              <a:schemeClr val="lt1">
                <a:alpha val="90000"/>
              </a:schemeClr>
            </a:solidFill>
            <a:ln>
              <a:solidFill>
                <a:schemeClr val="bg1">
                  <a:alpha val="37000"/>
                </a:schemeClr>
              </a:solidFill>
            </a:ln>
          </p:spPr>
          <p:style>
            <a:lnRef idx="2">
              <a:schemeClr val="dk1"/>
            </a:lnRef>
            <a:fillRef idx="1">
              <a:schemeClr val="lt1"/>
            </a:fillRef>
            <a:effectRef idx="0">
              <a:schemeClr val="dk1"/>
            </a:effectRef>
            <a:fontRef idx="minor">
              <a:schemeClr val="dk1">
                <a:hueOff val="0"/>
                <a:satOff val="0"/>
                <a:lumOff val="0"/>
                <a:alphaOff val="0"/>
              </a:schemeClr>
            </a:fontRef>
          </p:style>
          <p:txBody>
            <a:bodyPr spcFirstLastPara="0" vert="horz" wrap="square" lIns="69852" tIns="69852" rIns="69852" bIns="69852" numCol="1" spcCol="1270" anchor="ctr" anchorCtr="0">
              <a:noAutofit/>
            </a:bodyPr>
            <a:lstStyle/>
            <a:p>
              <a:pPr algn="ctr" defTabSz="533400">
                <a:lnSpc>
                  <a:spcPct val="90000"/>
                </a:lnSpc>
                <a:spcBef>
                  <a:spcPct val="0"/>
                </a:spcBef>
                <a:spcAft>
                  <a:spcPct val="35000"/>
                </a:spcAft>
              </a:pPr>
              <a:r>
                <a:rPr lang="en-AU" altLang="zh-CN" sz="1200" dirty="0">
                  <a:solidFill>
                    <a:prstClr val="black"/>
                  </a:solidFill>
                  <a:latin typeface="方正黑体简体" pitchFamily="65" charset="-122"/>
                  <a:ea typeface="方正黑体简体" pitchFamily="65" charset="-122"/>
                  <a:cs typeface="Abadi MT Condensed Extra Bold"/>
                </a:rPr>
                <a:t>HUAXUN EMERGENCY EQUIPMENT LTD. </a:t>
              </a:r>
              <a:endParaRPr lang="zh-CN" altLang="en-US" sz="1200" dirty="0">
                <a:solidFill>
                  <a:prstClr val="black"/>
                </a:solidFill>
                <a:latin typeface="方正黑体简体" pitchFamily="65" charset="-122"/>
                <a:ea typeface="方正黑体简体" pitchFamily="65" charset="-122"/>
                <a:cs typeface="Abadi MT Condensed Extra Bold"/>
              </a:endParaRPr>
            </a:p>
          </p:txBody>
        </p:sp>
        <p:sp>
          <p:nvSpPr>
            <p:cNvPr id="22" name="矩形: 圆角 23">
              <a:extLst>
                <a:ext uri="{FF2B5EF4-FFF2-40B4-BE49-F238E27FC236}">
                  <a16:creationId xmlns:a16="http://schemas.microsoft.com/office/drawing/2014/main" id="{FA0C5C45-4C41-DB43-9345-8E0650F85A9B}"/>
                </a:ext>
              </a:extLst>
            </p:cNvPr>
            <p:cNvSpPr/>
            <p:nvPr/>
          </p:nvSpPr>
          <p:spPr>
            <a:xfrm>
              <a:off x="5158090" y="2326146"/>
              <a:ext cx="1298938" cy="823943"/>
            </a:xfrm>
            <a:prstGeom prst="roundRect">
              <a:avLst>
                <a:gd name="adj" fmla="val 10000"/>
              </a:avLst>
            </a:prstGeom>
            <a:solidFill>
              <a:schemeClr val="tx1">
                <a:lumMod val="50000"/>
                <a:lumOff val="50000"/>
                <a:alpha val="50000"/>
              </a:schemeClr>
            </a:solidFill>
            <a:ln>
              <a:solidFill>
                <a:schemeClr val="lt1">
                  <a:hueOff val="0"/>
                  <a:satOff val="0"/>
                  <a:lumOff val="0"/>
                </a:schemeClr>
              </a:solid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endParaRPr lang="zh-CN" altLang="en-US"/>
            </a:p>
          </p:txBody>
        </p:sp>
        <p:sp>
          <p:nvSpPr>
            <p:cNvPr id="23" name="任意多边形: 形状 24">
              <a:extLst>
                <a:ext uri="{FF2B5EF4-FFF2-40B4-BE49-F238E27FC236}">
                  <a16:creationId xmlns:a16="http://schemas.microsoft.com/office/drawing/2014/main" id="{58BFE334-EF34-2643-B7C9-5426D222698B}"/>
                </a:ext>
              </a:extLst>
            </p:cNvPr>
            <p:cNvSpPr/>
            <p:nvPr/>
          </p:nvSpPr>
          <p:spPr>
            <a:xfrm>
              <a:off x="5346382" y="2505025"/>
              <a:ext cx="1343045" cy="823943"/>
            </a:xfrm>
            <a:custGeom>
              <a:avLst/>
              <a:gdLst>
                <a:gd name="connsiteX0" fmla="*/ 0 w 1298938"/>
                <a:gd name="connsiteY0" fmla="*/ 82394 h 823943"/>
                <a:gd name="connsiteX1" fmla="*/ 82394 w 1298938"/>
                <a:gd name="connsiteY1" fmla="*/ 0 h 823943"/>
                <a:gd name="connsiteX2" fmla="*/ 1216544 w 1298938"/>
                <a:gd name="connsiteY2" fmla="*/ 0 h 823943"/>
                <a:gd name="connsiteX3" fmla="*/ 1298938 w 1298938"/>
                <a:gd name="connsiteY3" fmla="*/ 82394 h 823943"/>
                <a:gd name="connsiteX4" fmla="*/ 1298938 w 1298938"/>
                <a:gd name="connsiteY4" fmla="*/ 741549 h 823943"/>
                <a:gd name="connsiteX5" fmla="*/ 1216544 w 1298938"/>
                <a:gd name="connsiteY5" fmla="*/ 823943 h 823943"/>
                <a:gd name="connsiteX6" fmla="*/ 82394 w 1298938"/>
                <a:gd name="connsiteY6" fmla="*/ 823943 h 823943"/>
                <a:gd name="connsiteX7" fmla="*/ 0 w 1298938"/>
                <a:gd name="connsiteY7" fmla="*/ 741549 h 823943"/>
                <a:gd name="connsiteX8" fmla="*/ 0 w 1298938"/>
                <a:gd name="connsiteY8" fmla="*/ 82394 h 823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8938" h="823943">
                  <a:moveTo>
                    <a:pt x="0" y="82394"/>
                  </a:moveTo>
                  <a:cubicBezTo>
                    <a:pt x="0" y="36889"/>
                    <a:pt x="36889" y="0"/>
                    <a:pt x="82394" y="0"/>
                  </a:cubicBezTo>
                  <a:lnTo>
                    <a:pt x="1216544" y="0"/>
                  </a:lnTo>
                  <a:cubicBezTo>
                    <a:pt x="1262049" y="0"/>
                    <a:pt x="1298938" y="36889"/>
                    <a:pt x="1298938" y="82394"/>
                  </a:cubicBezTo>
                  <a:lnTo>
                    <a:pt x="1298938" y="741549"/>
                  </a:lnTo>
                  <a:cubicBezTo>
                    <a:pt x="1298938" y="787054"/>
                    <a:pt x="1262049" y="823943"/>
                    <a:pt x="1216544" y="823943"/>
                  </a:cubicBezTo>
                  <a:lnTo>
                    <a:pt x="82394" y="823943"/>
                  </a:lnTo>
                  <a:cubicBezTo>
                    <a:pt x="36889" y="823943"/>
                    <a:pt x="0" y="787054"/>
                    <a:pt x="0" y="741549"/>
                  </a:cubicBezTo>
                  <a:lnTo>
                    <a:pt x="0" y="82394"/>
                  </a:lnTo>
                  <a:close/>
                </a:path>
              </a:pathLst>
            </a:custGeom>
            <a:solidFill>
              <a:schemeClr val="lt1">
                <a:alpha val="90000"/>
              </a:schemeClr>
            </a:solidFill>
            <a:ln>
              <a:solidFill>
                <a:schemeClr val="bg1">
                  <a:alpha val="37000"/>
                </a:schemeClr>
              </a:solidFill>
            </a:ln>
          </p:spPr>
          <p:style>
            <a:lnRef idx="2">
              <a:schemeClr val="dk1"/>
            </a:lnRef>
            <a:fillRef idx="1">
              <a:schemeClr val="lt1"/>
            </a:fillRef>
            <a:effectRef idx="0">
              <a:schemeClr val="dk1"/>
            </a:effectRef>
            <a:fontRef idx="minor">
              <a:schemeClr val="dk1">
                <a:hueOff val="0"/>
                <a:satOff val="0"/>
                <a:lumOff val="0"/>
                <a:alphaOff val="0"/>
              </a:schemeClr>
            </a:fontRef>
          </p:style>
          <p:txBody>
            <a:bodyPr spcFirstLastPara="0" vert="horz" wrap="square" lIns="69852" tIns="69852" rIns="69852" bIns="69852" numCol="1" spcCol="1270" anchor="ctr" anchorCtr="0">
              <a:noAutofit/>
            </a:bodyPr>
            <a:lstStyle/>
            <a:p>
              <a:pPr algn="ctr" defTabSz="533400">
                <a:lnSpc>
                  <a:spcPct val="90000"/>
                </a:lnSpc>
                <a:spcBef>
                  <a:spcPct val="0"/>
                </a:spcBef>
                <a:spcAft>
                  <a:spcPct val="35000"/>
                </a:spcAft>
              </a:pPr>
              <a:r>
                <a:rPr lang="en-AU" altLang="zh-CN" sz="1200" dirty="0">
                  <a:solidFill>
                    <a:prstClr val="black"/>
                  </a:solidFill>
                  <a:latin typeface="方正黑体简体" pitchFamily="65" charset="-122"/>
                  <a:ea typeface="方正黑体简体" pitchFamily="65" charset="-122"/>
                  <a:cs typeface="Abadi MT Condensed Extra Bold"/>
                </a:rPr>
                <a:t>BAIFA INTERNATIONAL ENGINEERING</a:t>
              </a:r>
              <a:endParaRPr lang="zh-CN" altLang="en-US" sz="1200" dirty="0">
                <a:solidFill>
                  <a:prstClr val="black"/>
                </a:solidFill>
                <a:latin typeface="方正黑体简体" pitchFamily="65" charset="-122"/>
                <a:ea typeface="方正黑体简体" pitchFamily="65" charset="-122"/>
                <a:cs typeface="Abadi MT Condensed Extra Bold"/>
              </a:endParaRPr>
            </a:p>
          </p:txBody>
        </p:sp>
        <p:sp>
          <p:nvSpPr>
            <p:cNvPr id="24" name="矩形: 圆角 25">
              <a:extLst>
                <a:ext uri="{FF2B5EF4-FFF2-40B4-BE49-F238E27FC236}">
                  <a16:creationId xmlns:a16="http://schemas.microsoft.com/office/drawing/2014/main" id="{3265AE60-BE32-D640-BE52-64F09A5801E4}"/>
                </a:ext>
              </a:extLst>
            </p:cNvPr>
            <p:cNvSpPr/>
            <p:nvPr/>
          </p:nvSpPr>
          <p:spPr>
            <a:xfrm>
              <a:off x="7212365" y="2339867"/>
              <a:ext cx="1298938" cy="823943"/>
            </a:xfrm>
            <a:prstGeom prst="roundRect">
              <a:avLst>
                <a:gd name="adj" fmla="val 10000"/>
              </a:avLst>
            </a:prstGeom>
            <a:solidFill>
              <a:schemeClr val="tx1">
                <a:lumMod val="50000"/>
                <a:lumOff val="50000"/>
                <a:alpha val="5000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a:lstStyle/>
            <a:p>
              <a:endParaRPr lang="zh-CN" altLang="en-US"/>
            </a:p>
          </p:txBody>
        </p:sp>
        <p:sp>
          <p:nvSpPr>
            <p:cNvPr id="25" name="任意多边形: 形状 26">
              <a:extLst>
                <a:ext uri="{FF2B5EF4-FFF2-40B4-BE49-F238E27FC236}">
                  <a16:creationId xmlns:a16="http://schemas.microsoft.com/office/drawing/2014/main" id="{140D4B4C-1545-8E4B-A3A6-977287FF2874}"/>
                </a:ext>
              </a:extLst>
            </p:cNvPr>
            <p:cNvSpPr/>
            <p:nvPr/>
          </p:nvSpPr>
          <p:spPr>
            <a:xfrm>
              <a:off x="7400658" y="2518745"/>
              <a:ext cx="1298938" cy="823943"/>
            </a:xfrm>
            <a:custGeom>
              <a:avLst/>
              <a:gdLst>
                <a:gd name="connsiteX0" fmla="*/ 0 w 1298938"/>
                <a:gd name="connsiteY0" fmla="*/ 82394 h 823943"/>
                <a:gd name="connsiteX1" fmla="*/ 82394 w 1298938"/>
                <a:gd name="connsiteY1" fmla="*/ 0 h 823943"/>
                <a:gd name="connsiteX2" fmla="*/ 1216544 w 1298938"/>
                <a:gd name="connsiteY2" fmla="*/ 0 h 823943"/>
                <a:gd name="connsiteX3" fmla="*/ 1298938 w 1298938"/>
                <a:gd name="connsiteY3" fmla="*/ 82394 h 823943"/>
                <a:gd name="connsiteX4" fmla="*/ 1298938 w 1298938"/>
                <a:gd name="connsiteY4" fmla="*/ 741549 h 823943"/>
                <a:gd name="connsiteX5" fmla="*/ 1216544 w 1298938"/>
                <a:gd name="connsiteY5" fmla="*/ 823943 h 823943"/>
                <a:gd name="connsiteX6" fmla="*/ 82394 w 1298938"/>
                <a:gd name="connsiteY6" fmla="*/ 823943 h 823943"/>
                <a:gd name="connsiteX7" fmla="*/ 0 w 1298938"/>
                <a:gd name="connsiteY7" fmla="*/ 741549 h 823943"/>
                <a:gd name="connsiteX8" fmla="*/ 0 w 1298938"/>
                <a:gd name="connsiteY8" fmla="*/ 82394 h 823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8938" h="823943">
                  <a:moveTo>
                    <a:pt x="0" y="82394"/>
                  </a:moveTo>
                  <a:cubicBezTo>
                    <a:pt x="0" y="36889"/>
                    <a:pt x="36889" y="0"/>
                    <a:pt x="82394" y="0"/>
                  </a:cubicBezTo>
                  <a:lnTo>
                    <a:pt x="1216544" y="0"/>
                  </a:lnTo>
                  <a:cubicBezTo>
                    <a:pt x="1262049" y="0"/>
                    <a:pt x="1298938" y="36889"/>
                    <a:pt x="1298938" y="82394"/>
                  </a:cubicBezTo>
                  <a:lnTo>
                    <a:pt x="1298938" y="741549"/>
                  </a:lnTo>
                  <a:cubicBezTo>
                    <a:pt x="1298938" y="787054"/>
                    <a:pt x="1262049" y="823943"/>
                    <a:pt x="1216544" y="823943"/>
                  </a:cubicBezTo>
                  <a:lnTo>
                    <a:pt x="82394" y="823943"/>
                  </a:lnTo>
                  <a:cubicBezTo>
                    <a:pt x="36889" y="823943"/>
                    <a:pt x="0" y="787054"/>
                    <a:pt x="0" y="741549"/>
                  </a:cubicBezTo>
                  <a:lnTo>
                    <a:pt x="0" y="82394"/>
                  </a:lnTo>
                  <a:close/>
                </a:path>
              </a:pathLst>
            </a:custGeom>
            <a:ln>
              <a:no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9852" tIns="69852" rIns="69852" bIns="69852" numCol="1" spcCol="1270" anchor="ctr" anchorCtr="0">
              <a:noAutofit/>
            </a:bodyPr>
            <a:lstStyle/>
            <a:p>
              <a:pPr algn="ctr" defTabSz="533400">
                <a:lnSpc>
                  <a:spcPct val="90000"/>
                </a:lnSpc>
                <a:spcBef>
                  <a:spcPct val="0"/>
                </a:spcBef>
                <a:spcAft>
                  <a:spcPct val="35000"/>
                </a:spcAft>
              </a:pPr>
              <a:r>
                <a:rPr lang="en-US" altLang="zh-CN" sz="1200" dirty="0">
                  <a:solidFill>
                    <a:schemeClr val="tx1"/>
                  </a:solidFill>
                  <a:latin typeface="Abadi MT Condensed Extra Bold" pitchFamily="34" charset="0"/>
                  <a:ea typeface="方正黑体简体" pitchFamily="65" charset="-122"/>
                </a:rPr>
                <a:t>TITLIS POWER ENGINEERING (SINGAPORE)</a:t>
              </a:r>
              <a:endParaRPr lang="zh-CN" altLang="en-US" sz="1200" dirty="0">
                <a:solidFill>
                  <a:schemeClr val="tx1"/>
                </a:solidFill>
                <a:latin typeface="Abadi MT Condensed Extra Bold" pitchFamily="34" charset="0"/>
                <a:ea typeface="方正黑体简体" pitchFamily="65" charset="-122"/>
                <a:cs typeface="Abadi MT Condensed Extra Bold"/>
              </a:endParaRPr>
            </a:p>
          </p:txBody>
        </p:sp>
      </p:grpSp>
    </p:spTree>
    <p:extLst>
      <p:ext uri="{BB962C8B-B14F-4D97-AF65-F5344CB8AC3E}">
        <p14:creationId xmlns:p14="http://schemas.microsoft.com/office/powerpoint/2010/main" val="402097432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pic>
        <p:nvPicPr>
          <p:cNvPr id="8" name="Picture 7" descr="Screen Shot 2018-01-15 at 2.53.53 PM.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31179" y="4623724"/>
            <a:ext cx="2358961" cy="1808343"/>
          </a:xfrm>
          <a:prstGeom prst="rect">
            <a:avLst/>
          </a:prstGeom>
        </p:spPr>
      </p:pic>
      <p:pic>
        <p:nvPicPr>
          <p:cNvPr id="9" name="Picture 8" descr="Screen Shot 2018-01-15 at 2.54.04 PM.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376299" y="2332678"/>
            <a:ext cx="4012693" cy="3766132"/>
          </a:xfrm>
          <a:prstGeom prst="rect">
            <a:avLst/>
          </a:prstGeom>
        </p:spPr>
      </p:pic>
      <p:sp>
        <p:nvSpPr>
          <p:cNvPr id="10" name="TextBox 9"/>
          <p:cNvSpPr txBox="1"/>
          <p:nvPr/>
        </p:nvSpPr>
        <p:spPr>
          <a:xfrm>
            <a:off x="6180507" y="1937234"/>
            <a:ext cx="4764118" cy="369332"/>
          </a:xfrm>
          <a:prstGeom prst="rect">
            <a:avLst/>
          </a:prstGeom>
          <a:noFill/>
        </p:spPr>
        <p:txBody>
          <a:bodyPr wrap="square" rtlCol="0">
            <a:spAutoFit/>
          </a:bodyPr>
          <a:lstStyle/>
          <a:p>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2014, RIO TINTO &amp; BHP MINE SITE, AUSTRALIA</a:t>
            </a:r>
            <a:endParaRPr lang="zh-CN" altLang="en-US"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endParaRPr>
          </a:p>
        </p:txBody>
      </p:sp>
      <p:sp>
        <p:nvSpPr>
          <p:cNvPr id="11" name="TextBox 10"/>
          <p:cNvSpPr txBox="1"/>
          <p:nvPr/>
        </p:nvSpPr>
        <p:spPr>
          <a:xfrm>
            <a:off x="7039108" y="2461372"/>
            <a:ext cx="3046916" cy="830997"/>
          </a:xfrm>
          <a:prstGeom prst="rect">
            <a:avLst/>
          </a:prstGeom>
          <a:noFill/>
        </p:spPr>
        <p:txBody>
          <a:bodyPr wrap="square" rtlCol="0">
            <a:spAutoFit/>
          </a:bodyPr>
          <a:lstStyle/>
          <a:p>
            <a:r>
              <a:rPr lang="en-US" altLang="zh-CN" sz="1600" dirty="0">
                <a:solidFill>
                  <a:srgbClr val="77933C"/>
                </a:solidFill>
                <a:latin typeface="Arial" panose="020B0604020202020204" pitchFamily="34" charset="0"/>
                <a:cs typeface="Arial" panose="020B0604020202020204" pitchFamily="34" charset="0"/>
              </a:rPr>
              <a:t>Gen-set model: BF-M1500RS+</a:t>
            </a:r>
          </a:p>
          <a:p>
            <a:r>
              <a:rPr lang="en-US" altLang="zh-CN" sz="1600" dirty="0">
                <a:solidFill>
                  <a:srgbClr val="77933C"/>
                </a:solidFill>
                <a:latin typeface="Arial" panose="020B0604020202020204" pitchFamily="34" charset="0"/>
                <a:cs typeface="Arial" panose="020B0604020202020204" pitchFamily="34" charset="0"/>
              </a:rPr>
              <a:t>Prime power: 1400kVA</a:t>
            </a:r>
          </a:p>
          <a:p>
            <a:r>
              <a:rPr lang="en-US" altLang="zh-CN" sz="1600" dirty="0">
                <a:solidFill>
                  <a:srgbClr val="77933C"/>
                </a:solidFill>
                <a:latin typeface="Arial" panose="020B0604020202020204" pitchFamily="34" charset="0"/>
                <a:cs typeface="Arial" panose="020B0604020202020204" pitchFamily="34" charset="0"/>
              </a:rPr>
              <a:t>Quantity: 5 units</a:t>
            </a:r>
            <a:endParaRPr lang="zh-CN" altLang="en-US" sz="1600" dirty="0">
              <a:latin typeface="Arial" panose="020B0604020202020204" pitchFamily="34" charset="0"/>
              <a:cs typeface="Arial" panose="020B0604020202020204" pitchFamily="34" charset="0"/>
            </a:endParaRPr>
          </a:p>
        </p:txBody>
      </p:sp>
      <p:sp>
        <p:nvSpPr>
          <p:cNvPr id="12" name="TextBox 11"/>
          <p:cNvSpPr txBox="1"/>
          <p:nvPr/>
        </p:nvSpPr>
        <p:spPr>
          <a:xfrm>
            <a:off x="5721999" y="3565632"/>
            <a:ext cx="5681133" cy="784830"/>
          </a:xfrm>
          <a:prstGeom prst="rect">
            <a:avLst/>
          </a:prstGeom>
          <a:noFill/>
        </p:spPr>
        <p:txBody>
          <a:bodyPr wrap="square" rtlCol="0">
            <a:spAutoFit/>
          </a:bodyPr>
          <a:lstStyle/>
          <a:p>
            <a:r>
              <a:rPr lang="en-US" sz="1500" dirty="0">
                <a:latin typeface="Times New Roman" panose="02020603050405020304" pitchFamily="18" charset="0"/>
                <a:cs typeface="Times New Roman" panose="02020603050405020304" pitchFamily="18" charset="0"/>
              </a:rPr>
              <a:t>In 2014, Baifa supplied 5 units BF-M1500RS+ IP54 containerized MTU engine generator to one of the largest Australian rental group for their rental fleet in various of mining site including BHP and Rio Tinto.</a:t>
            </a:r>
          </a:p>
        </p:txBody>
      </p:sp>
      <p:pic>
        <p:nvPicPr>
          <p:cNvPr id="13" name="Picture 12" descr="Screen Shot 2018-01-15 at 2.59.31 PM.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161251" y="4623725"/>
            <a:ext cx="1849546" cy="1808343"/>
          </a:xfrm>
          <a:prstGeom prst="rect">
            <a:avLst/>
          </a:prstGeom>
        </p:spPr>
      </p:pic>
      <p:sp>
        <p:nvSpPr>
          <p:cNvPr id="2" name="Rectangle 10">
            <a:extLst>
              <a:ext uri="{FF2B5EF4-FFF2-40B4-BE49-F238E27FC236}">
                <a16:creationId xmlns:a16="http://schemas.microsoft.com/office/drawing/2014/main" id="{848792D5-ACBC-B20D-F330-C8EDDD4FF24E}"/>
              </a:ext>
            </a:extLst>
          </p:cNvPr>
          <p:cNvSpPr/>
          <p:nvPr/>
        </p:nvSpPr>
        <p:spPr>
          <a:xfrm>
            <a:off x="2564335" y="1396757"/>
            <a:ext cx="5801336"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CONTINUOUS RENTAL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MINING</a:t>
            </a:r>
          </a:p>
        </p:txBody>
      </p:sp>
      <p:pic>
        <p:nvPicPr>
          <p:cNvPr id="3" name="Picture 9" descr="展会旗1.psd">
            <a:extLst>
              <a:ext uri="{FF2B5EF4-FFF2-40B4-BE49-F238E27FC236}">
                <a16:creationId xmlns:a16="http://schemas.microsoft.com/office/drawing/2014/main" id="{F0393941-B1C2-7602-245F-A959702E7D1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Tree>
    <p:extLst>
      <p:ext uri="{BB962C8B-B14F-4D97-AF65-F5344CB8AC3E}">
        <p14:creationId xmlns:p14="http://schemas.microsoft.com/office/powerpoint/2010/main" val="159430409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sp>
        <p:nvSpPr>
          <p:cNvPr id="11" name="TextBox 10"/>
          <p:cNvSpPr txBox="1"/>
          <p:nvPr/>
        </p:nvSpPr>
        <p:spPr>
          <a:xfrm>
            <a:off x="1512063" y="3648779"/>
            <a:ext cx="2387519" cy="2062103"/>
          </a:xfrm>
          <a:prstGeom prst="rect">
            <a:avLst/>
          </a:prstGeom>
          <a:noFill/>
        </p:spPr>
        <p:txBody>
          <a:bodyPr wrap="square" rtlCol="0">
            <a:spAutoFit/>
          </a:bodyPr>
          <a:lstStyle/>
          <a:p>
            <a:r>
              <a:rPr lang="en-US" altLang="zh-CN" sz="1600" dirty="0">
                <a:solidFill>
                  <a:srgbClr val="77933C"/>
                </a:solidFill>
                <a:latin typeface="Arial" panose="020B0604020202020204" pitchFamily="34" charset="0"/>
                <a:cs typeface="Arial" panose="020B0604020202020204" pitchFamily="34" charset="0"/>
              </a:rPr>
              <a:t>Gen-set model: </a:t>
            </a:r>
          </a:p>
          <a:p>
            <a:r>
              <a:rPr lang="en-US" altLang="zh-CN" sz="1600" dirty="0">
                <a:solidFill>
                  <a:srgbClr val="77933C"/>
                </a:solidFill>
                <a:latin typeface="Arial" panose="020B0604020202020204" pitchFamily="34" charset="0"/>
                <a:cs typeface="Arial" panose="020B0604020202020204" pitchFamily="34" charset="0"/>
              </a:rPr>
              <a:t>BF-M3250RSE+</a:t>
            </a:r>
          </a:p>
          <a:p>
            <a:r>
              <a:rPr lang="en-US" altLang="zh-CN" sz="1600" dirty="0">
                <a:solidFill>
                  <a:srgbClr val="77933C"/>
                </a:solidFill>
                <a:latin typeface="Arial" panose="020B0604020202020204" pitchFamily="34" charset="0"/>
                <a:cs typeface="Arial" panose="020B0604020202020204" pitchFamily="34" charset="0"/>
              </a:rPr>
              <a:t>Prime power: 3000kVA </a:t>
            </a:r>
          </a:p>
          <a:p>
            <a:r>
              <a:rPr lang="en-US" altLang="zh-CN" sz="1600" dirty="0">
                <a:solidFill>
                  <a:srgbClr val="77933C"/>
                </a:solidFill>
                <a:latin typeface="Arial" panose="020B0604020202020204" pitchFamily="34" charset="0"/>
                <a:cs typeface="Arial" panose="020B0604020202020204" pitchFamily="34" charset="0"/>
              </a:rPr>
              <a:t>Quantity: 6 units</a:t>
            </a:r>
          </a:p>
          <a:p>
            <a:endParaRPr lang="en-US" altLang="zh-CN" sz="1600" dirty="0">
              <a:solidFill>
                <a:srgbClr val="77933C"/>
              </a:solidFill>
              <a:latin typeface="Arial" panose="020B0604020202020204" pitchFamily="34" charset="0"/>
              <a:cs typeface="Arial" panose="020B0604020202020204" pitchFamily="34" charset="0"/>
            </a:endParaRPr>
          </a:p>
          <a:p>
            <a:r>
              <a:rPr lang="en-US" altLang="zh-CN" sz="1600" dirty="0">
                <a:solidFill>
                  <a:srgbClr val="77933C"/>
                </a:solidFill>
                <a:latin typeface="Arial" panose="020B0604020202020204" pitchFamily="34" charset="0"/>
                <a:cs typeface="Arial" panose="020B0604020202020204" pitchFamily="34" charset="0"/>
              </a:rPr>
              <a:t>BUILD IN 22kV</a:t>
            </a:r>
          </a:p>
          <a:p>
            <a:r>
              <a:rPr lang="en-US" altLang="zh-CN" sz="1600" dirty="0">
                <a:solidFill>
                  <a:srgbClr val="77933C"/>
                </a:solidFill>
                <a:latin typeface="Arial" panose="020B0604020202020204" pitchFamily="34" charset="0"/>
                <a:cs typeface="Arial" panose="020B0604020202020204" pitchFamily="34" charset="0"/>
              </a:rPr>
              <a:t>transformers. </a:t>
            </a:r>
          </a:p>
          <a:p>
            <a:r>
              <a:rPr lang="en-US" altLang="zh-CN" sz="1600" dirty="0">
                <a:solidFill>
                  <a:srgbClr val="77933C"/>
                </a:solidFill>
                <a:latin typeface="Arial" panose="020B0604020202020204" pitchFamily="34" charset="0"/>
                <a:cs typeface="Arial" panose="020B0604020202020204" pitchFamily="34" charset="0"/>
              </a:rPr>
              <a:t>IP54</a:t>
            </a:r>
            <a:endParaRPr lang="zh-CN" altLang="en-US" sz="1600" dirty="0">
              <a:latin typeface="Arial" panose="020B0604020202020204" pitchFamily="34" charset="0"/>
              <a:cs typeface="Arial" panose="020B0604020202020204" pitchFamily="34" charset="0"/>
            </a:endParaRPr>
          </a:p>
        </p:txBody>
      </p:sp>
      <p:sp>
        <p:nvSpPr>
          <p:cNvPr id="10" name="TextBox 9"/>
          <p:cNvSpPr txBox="1"/>
          <p:nvPr/>
        </p:nvSpPr>
        <p:spPr>
          <a:xfrm>
            <a:off x="1208848" y="2715354"/>
            <a:ext cx="2607956" cy="646331"/>
          </a:xfrm>
          <a:prstGeom prst="rect">
            <a:avLst/>
          </a:prstGeom>
          <a:noFill/>
        </p:spPr>
        <p:txBody>
          <a:bodyPr wrap="square" rtlCol="0">
            <a:spAutoFit/>
          </a:bodyPr>
          <a:lstStyle/>
          <a:p>
            <a:pPr algn="ct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2024, MONGOLIA MAK COPPER MINE</a:t>
            </a:r>
            <a:endParaRPr lang="zh-CN" altLang="en-US"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endParaRPr>
          </a:p>
        </p:txBody>
      </p:sp>
      <p:pic>
        <p:nvPicPr>
          <p:cNvPr id="3" name="Picture 2">
            <a:extLst>
              <a:ext uri="{FF2B5EF4-FFF2-40B4-BE49-F238E27FC236}">
                <a16:creationId xmlns:a16="http://schemas.microsoft.com/office/drawing/2014/main" id="{07B9762D-CFF8-D545-9001-AF78B3F16A4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982361" y="2003936"/>
            <a:ext cx="8010320" cy="4513587"/>
          </a:xfrm>
          <a:prstGeom prst="rect">
            <a:avLst/>
          </a:prstGeom>
        </p:spPr>
      </p:pic>
      <p:sp>
        <p:nvSpPr>
          <p:cNvPr id="2" name="Rectangle 10">
            <a:extLst>
              <a:ext uri="{FF2B5EF4-FFF2-40B4-BE49-F238E27FC236}">
                <a16:creationId xmlns:a16="http://schemas.microsoft.com/office/drawing/2014/main" id="{162E53A3-CDDE-9F6A-8907-3077AF448DE4}"/>
              </a:ext>
            </a:extLst>
          </p:cNvPr>
          <p:cNvSpPr/>
          <p:nvPr/>
        </p:nvSpPr>
        <p:spPr>
          <a:xfrm>
            <a:off x="2564335" y="1396757"/>
            <a:ext cx="5801336"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CONTINUOUS RENTAL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MINING</a:t>
            </a:r>
          </a:p>
        </p:txBody>
      </p:sp>
      <p:pic>
        <p:nvPicPr>
          <p:cNvPr id="4" name="Picture 9" descr="展会旗1.psd">
            <a:extLst>
              <a:ext uri="{FF2B5EF4-FFF2-40B4-BE49-F238E27FC236}">
                <a16:creationId xmlns:a16="http://schemas.microsoft.com/office/drawing/2014/main" id="{ECDE6B7D-1DA3-3FD1-BFC1-915271C81BF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Tree>
    <p:extLst>
      <p:ext uri="{BB962C8B-B14F-4D97-AF65-F5344CB8AC3E}">
        <p14:creationId xmlns:p14="http://schemas.microsoft.com/office/powerpoint/2010/main" val="79980674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244601" y="3832420"/>
            <a:ext cx="2889006" cy="1077218"/>
          </a:xfrm>
          <a:prstGeom prst="rect">
            <a:avLst/>
          </a:prstGeom>
          <a:noFill/>
        </p:spPr>
        <p:txBody>
          <a:bodyPr wrap="square" rtlCol="0">
            <a:spAutoFit/>
          </a:bodyPr>
          <a:lstStyle/>
          <a:p>
            <a:r>
              <a:rPr lang="en-US" altLang="zh-CN" sz="1600" dirty="0">
                <a:solidFill>
                  <a:srgbClr val="77933C"/>
                </a:solidFill>
                <a:latin typeface="Arial" panose="020B0604020202020204" pitchFamily="34" charset="0"/>
                <a:cs typeface="Arial" panose="020B0604020202020204" pitchFamily="34" charset="0"/>
              </a:rPr>
              <a:t>Gen-set model: </a:t>
            </a:r>
          </a:p>
          <a:p>
            <a:r>
              <a:rPr lang="en-US" altLang="zh-CN" sz="1600" dirty="0">
                <a:solidFill>
                  <a:srgbClr val="77933C"/>
                </a:solidFill>
                <a:latin typeface="Arial" panose="020B0604020202020204" pitchFamily="34" charset="0"/>
                <a:cs typeface="Arial" panose="020B0604020202020204" pitchFamily="34" charset="0"/>
              </a:rPr>
              <a:t>BF-M2750RSE+HV</a:t>
            </a:r>
          </a:p>
          <a:p>
            <a:r>
              <a:rPr lang="en-US" altLang="zh-CN" sz="1600" dirty="0">
                <a:solidFill>
                  <a:srgbClr val="77933C"/>
                </a:solidFill>
                <a:latin typeface="Arial" panose="020B0604020202020204" pitchFamily="34" charset="0"/>
                <a:cs typeface="Arial" panose="020B0604020202020204" pitchFamily="34" charset="0"/>
              </a:rPr>
              <a:t>Prime power: 2500kVA, 11kV</a:t>
            </a:r>
          </a:p>
          <a:p>
            <a:r>
              <a:rPr lang="en-US" altLang="zh-CN" sz="1600" dirty="0">
                <a:solidFill>
                  <a:srgbClr val="77933C"/>
                </a:solidFill>
                <a:latin typeface="Arial" panose="020B0604020202020204" pitchFamily="34" charset="0"/>
                <a:cs typeface="Arial" panose="020B0604020202020204" pitchFamily="34" charset="0"/>
              </a:rPr>
              <a:t>Quantity: 2 units</a:t>
            </a:r>
          </a:p>
        </p:txBody>
      </p:sp>
      <p:sp>
        <p:nvSpPr>
          <p:cNvPr id="10" name="TextBox 9"/>
          <p:cNvSpPr txBox="1"/>
          <p:nvPr/>
        </p:nvSpPr>
        <p:spPr>
          <a:xfrm>
            <a:off x="1528001" y="2839014"/>
            <a:ext cx="2207906" cy="646331"/>
          </a:xfrm>
          <a:prstGeom prst="rect">
            <a:avLst/>
          </a:prstGeom>
          <a:noFill/>
        </p:spPr>
        <p:txBody>
          <a:bodyPr wrap="square" rtlCol="0">
            <a:spAutoFit/>
          </a:bodyPr>
          <a:lstStyle/>
          <a:p>
            <a:pPr algn="ct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2024, MONGOLIA GOLD MINE</a:t>
            </a:r>
            <a:endParaRPr lang="zh-CN" altLang="en-US"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endParaRPr>
          </a:p>
        </p:txBody>
      </p:sp>
      <p:pic>
        <p:nvPicPr>
          <p:cNvPr id="3" name="Picture 2">
            <a:extLst>
              <a:ext uri="{FF2B5EF4-FFF2-40B4-BE49-F238E27FC236}">
                <a16:creationId xmlns:a16="http://schemas.microsoft.com/office/drawing/2014/main" id="{43A9DD70-E89D-0040-B3A2-21C0798DBF3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30534" y="2194224"/>
            <a:ext cx="7933540" cy="3992697"/>
          </a:xfrm>
          <a:prstGeom prst="rect">
            <a:avLst/>
          </a:prstGeom>
        </p:spPr>
      </p:pic>
      <p:sp>
        <p:nvSpPr>
          <p:cNvPr id="2" name="Rectangle 10">
            <a:extLst>
              <a:ext uri="{FF2B5EF4-FFF2-40B4-BE49-F238E27FC236}">
                <a16:creationId xmlns:a16="http://schemas.microsoft.com/office/drawing/2014/main" id="{CA7E10B9-816D-E2F2-0D9A-F4B36870995B}"/>
              </a:ext>
            </a:extLst>
          </p:cNvPr>
          <p:cNvSpPr/>
          <p:nvPr/>
        </p:nvSpPr>
        <p:spPr>
          <a:xfrm>
            <a:off x="2564335" y="1396757"/>
            <a:ext cx="5801336"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CONTINUOUS RENTAL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MINING</a:t>
            </a:r>
          </a:p>
        </p:txBody>
      </p:sp>
      <p:pic>
        <p:nvPicPr>
          <p:cNvPr id="4" name="Picture 9" descr="展会旗1.psd">
            <a:extLst>
              <a:ext uri="{FF2B5EF4-FFF2-40B4-BE49-F238E27FC236}">
                <a16:creationId xmlns:a16="http://schemas.microsoft.com/office/drawing/2014/main" id="{E3303DCB-A828-9EA5-76A7-0B914D4967D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pic>
        <p:nvPicPr>
          <p:cNvPr id="5" name="Picture 13">
            <a:extLst>
              <a:ext uri="{FF2B5EF4-FFF2-40B4-BE49-F238E27FC236}">
                <a16:creationId xmlns:a16="http://schemas.microsoft.com/office/drawing/2014/main" id="{B3B023C2-9598-E852-8C02-548E14CF5DB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spTree>
    <p:extLst>
      <p:ext uri="{BB962C8B-B14F-4D97-AF65-F5344CB8AC3E}">
        <p14:creationId xmlns:p14="http://schemas.microsoft.com/office/powerpoint/2010/main" val="253195060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808715" y="3258319"/>
            <a:ext cx="3010028" cy="2185214"/>
          </a:xfrm>
          <a:prstGeom prst="rect">
            <a:avLst/>
          </a:prstGeom>
          <a:noFill/>
        </p:spPr>
        <p:txBody>
          <a:bodyPr wrap="square" rtlCol="0">
            <a:spAutoFit/>
          </a:bodyPr>
          <a:lstStyle/>
          <a:p>
            <a:r>
              <a:rPr lang="en-US" altLang="zh-CN" sz="1700" dirty="0">
                <a:solidFill>
                  <a:srgbClr val="77933C"/>
                </a:solidFill>
                <a:latin typeface="Arial" panose="020B0604020202020204" pitchFamily="34" charset="0"/>
                <a:cs typeface="Arial" panose="020B0604020202020204" pitchFamily="34" charset="0"/>
              </a:rPr>
              <a:t>Gen-set model: BF-V550S+</a:t>
            </a:r>
          </a:p>
          <a:p>
            <a:r>
              <a:rPr lang="en-US" altLang="zh-CN" sz="1700" dirty="0">
                <a:solidFill>
                  <a:srgbClr val="77933C"/>
                </a:solidFill>
                <a:latin typeface="Arial" panose="020B0604020202020204" pitchFamily="34" charset="0"/>
                <a:cs typeface="Arial" panose="020B0604020202020204" pitchFamily="34" charset="0"/>
              </a:rPr>
              <a:t>Prime power: 500kVA  </a:t>
            </a:r>
          </a:p>
          <a:p>
            <a:r>
              <a:rPr lang="en-US" altLang="zh-CN" sz="1700" dirty="0">
                <a:solidFill>
                  <a:srgbClr val="77933C"/>
                </a:solidFill>
                <a:latin typeface="Arial" panose="020B0604020202020204" pitchFamily="34" charset="0"/>
                <a:cs typeface="Arial" panose="020B0604020202020204" pitchFamily="34" charset="0"/>
              </a:rPr>
              <a:t>Quantity: 20 units</a:t>
            </a:r>
          </a:p>
          <a:p>
            <a:endParaRPr lang="en-US" altLang="zh-CN" sz="1700" dirty="0">
              <a:solidFill>
                <a:srgbClr val="77933C"/>
              </a:solidFill>
              <a:latin typeface="Arial" panose="020B0604020202020204" pitchFamily="34" charset="0"/>
              <a:cs typeface="Arial" panose="020B0604020202020204" pitchFamily="34" charset="0"/>
            </a:endParaRPr>
          </a:p>
          <a:p>
            <a:endParaRPr lang="en-US" altLang="zh-CN" sz="1700" dirty="0">
              <a:solidFill>
                <a:srgbClr val="77933C"/>
              </a:solidFill>
              <a:latin typeface="Arial" panose="020B0604020202020204" pitchFamily="34" charset="0"/>
              <a:cs typeface="Arial" panose="020B0604020202020204" pitchFamily="34" charset="0"/>
            </a:endParaRPr>
          </a:p>
          <a:p>
            <a:r>
              <a:rPr lang="en-US" altLang="zh-CN" sz="1700" dirty="0">
                <a:solidFill>
                  <a:srgbClr val="77933C"/>
                </a:solidFill>
                <a:latin typeface="Arial" panose="020B0604020202020204" pitchFamily="34" charset="0"/>
                <a:cs typeface="Arial" panose="020B0604020202020204" pitchFamily="34" charset="0"/>
              </a:rPr>
              <a:t>C5M TREATMENT</a:t>
            </a:r>
          </a:p>
          <a:p>
            <a:endParaRPr lang="en-US" altLang="zh-CN" sz="1700" dirty="0">
              <a:solidFill>
                <a:srgbClr val="77933C"/>
              </a:solidFill>
              <a:latin typeface="Arial" panose="020B0604020202020204" pitchFamily="34" charset="0"/>
              <a:cs typeface="Arial" panose="020B0604020202020204" pitchFamily="34" charset="0"/>
            </a:endParaRPr>
          </a:p>
          <a:p>
            <a:r>
              <a:rPr lang="en-US" altLang="zh-CN" sz="1700" dirty="0">
                <a:solidFill>
                  <a:srgbClr val="77933C"/>
                </a:solidFill>
                <a:latin typeface="Arial" panose="020B0604020202020204" pitchFamily="34" charset="0"/>
                <a:cs typeface="Arial" panose="020B0604020202020204" pitchFamily="34" charset="0"/>
              </a:rPr>
              <a:t>75dba 1m 1/3 octave band</a:t>
            </a:r>
          </a:p>
        </p:txBody>
      </p:sp>
      <p:sp>
        <p:nvSpPr>
          <p:cNvPr id="10" name="TextBox 9"/>
          <p:cNvSpPr txBox="1"/>
          <p:nvPr/>
        </p:nvSpPr>
        <p:spPr>
          <a:xfrm>
            <a:off x="1153679" y="2418878"/>
            <a:ext cx="4430485" cy="369332"/>
          </a:xfrm>
          <a:prstGeom prst="rect">
            <a:avLst/>
          </a:prstGeom>
          <a:noFill/>
        </p:spPr>
        <p:txBody>
          <a:bodyPr wrap="square" rtlCol="0">
            <a:spAutoFit/>
          </a:bodyPr>
          <a:lstStyle/>
          <a:p>
            <a:pPr algn="ct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2025, AUSTRALIA ALCOA ALUMINIUM MINE</a:t>
            </a:r>
            <a:endParaRPr lang="zh-CN" altLang="en-US"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endParaRPr>
          </a:p>
        </p:txBody>
      </p:sp>
      <p:pic>
        <p:nvPicPr>
          <p:cNvPr id="3" name="Picture 2">
            <a:extLst>
              <a:ext uri="{FF2B5EF4-FFF2-40B4-BE49-F238E27FC236}">
                <a16:creationId xmlns:a16="http://schemas.microsoft.com/office/drawing/2014/main" id="{9116D4FE-A13C-BC4F-BCAD-526A5B69212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54014" y="1942755"/>
            <a:ext cx="6243231" cy="4679782"/>
          </a:xfrm>
          <a:prstGeom prst="rect">
            <a:avLst/>
          </a:prstGeom>
        </p:spPr>
      </p:pic>
      <p:sp>
        <p:nvSpPr>
          <p:cNvPr id="4" name="Rectangle 10">
            <a:extLst>
              <a:ext uri="{FF2B5EF4-FFF2-40B4-BE49-F238E27FC236}">
                <a16:creationId xmlns:a16="http://schemas.microsoft.com/office/drawing/2014/main" id="{4DE30C78-9C93-EFEA-101D-9437E073EC79}"/>
              </a:ext>
            </a:extLst>
          </p:cNvPr>
          <p:cNvSpPr/>
          <p:nvPr/>
        </p:nvSpPr>
        <p:spPr>
          <a:xfrm>
            <a:off x="2564335" y="1396757"/>
            <a:ext cx="5801336"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CONTINUOUS RENTAL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MINING</a:t>
            </a:r>
          </a:p>
        </p:txBody>
      </p:sp>
      <p:pic>
        <p:nvPicPr>
          <p:cNvPr id="5" name="Picture 9" descr="展会旗1.psd">
            <a:extLst>
              <a:ext uri="{FF2B5EF4-FFF2-40B4-BE49-F238E27FC236}">
                <a16:creationId xmlns:a16="http://schemas.microsoft.com/office/drawing/2014/main" id="{F4C69FC1-1000-C20C-C60B-D338DD22F99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pic>
        <p:nvPicPr>
          <p:cNvPr id="6" name="Picture 13">
            <a:extLst>
              <a:ext uri="{FF2B5EF4-FFF2-40B4-BE49-F238E27FC236}">
                <a16:creationId xmlns:a16="http://schemas.microsoft.com/office/drawing/2014/main" id="{5EC96F4B-B42A-7D97-C302-5208504D2BE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spTree>
    <p:extLst>
      <p:ext uri="{BB962C8B-B14F-4D97-AF65-F5344CB8AC3E}">
        <p14:creationId xmlns:p14="http://schemas.microsoft.com/office/powerpoint/2010/main" val="415100021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3">
            <a:extLst>
              <a:ext uri="{FF2B5EF4-FFF2-40B4-BE49-F238E27FC236}">
                <a16:creationId xmlns:a16="http://schemas.microsoft.com/office/drawing/2014/main" id="{DB30A9D2-9A94-9DF9-5C77-5B91292A7E7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sp>
        <p:nvSpPr>
          <p:cNvPr id="11" name="TextBox 10"/>
          <p:cNvSpPr txBox="1"/>
          <p:nvPr/>
        </p:nvSpPr>
        <p:spPr>
          <a:xfrm>
            <a:off x="1391336" y="3798261"/>
            <a:ext cx="2998028" cy="830997"/>
          </a:xfrm>
          <a:prstGeom prst="rect">
            <a:avLst/>
          </a:prstGeom>
          <a:noFill/>
        </p:spPr>
        <p:txBody>
          <a:bodyPr wrap="square" rtlCol="0">
            <a:spAutoFit/>
          </a:bodyPr>
          <a:lstStyle/>
          <a:p>
            <a:r>
              <a:rPr lang="en-US" altLang="zh-CN" sz="1600" dirty="0">
                <a:solidFill>
                  <a:srgbClr val="77933C"/>
                </a:solidFill>
                <a:latin typeface="Arial" panose="020B0604020202020204" pitchFamily="34" charset="0"/>
                <a:cs typeface="Arial" panose="020B0604020202020204" pitchFamily="34" charset="0"/>
              </a:rPr>
              <a:t>Gen-set model: BF-WD3600</a:t>
            </a:r>
          </a:p>
          <a:p>
            <a:r>
              <a:rPr lang="en-US" altLang="zh-CN" sz="1600" dirty="0">
                <a:solidFill>
                  <a:srgbClr val="77933C"/>
                </a:solidFill>
                <a:latin typeface="Arial" panose="020B0604020202020204" pitchFamily="34" charset="0"/>
                <a:cs typeface="Arial" panose="020B0604020202020204" pitchFamily="34" charset="0"/>
              </a:rPr>
              <a:t>Prime power: 3250kVA  </a:t>
            </a:r>
          </a:p>
          <a:p>
            <a:r>
              <a:rPr lang="en-US" altLang="zh-CN" sz="1600" dirty="0">
                <a:solidFill>
                  <a:srgbClr val="77933C"/>
                </a:solidFill>
                <a:latin typeface="Arial" panose="020B0604020202020204" pitchFamily="34" charset="0"/>
                <a:cs typeface="Arial" panose="020B0604020202020204" pitchFamily="34" charset="0"/>
              </a:rPr>
              <a:t>Quantity: 2 units</a:t>
            </a:r>
          </a:p>
        </p:txBody>
      </p:sp>
      <p:sp>
        <p:nvSpPr>
          <p:cNvPr id="10" name="TextBox 9"/>
          <p:cNvSpPr txBox="1"/>
          <p:nvPr/>
        </p:nvSpPr>
        <p:spPr>
          <a:xfrm>
            <a:off x="1283328" y="3059667"/>
            <a:ext cx="2866000" cy="369332"/>
          </a:xfrm>
          <a:prstGeom prst="rect">
            <a:avLst/>
          </a:prstGeom>
          <a:noFill/>
        </p:spPr>
        <p:txBody>
          <a:bodyPr wrap="square" rtlCol="0">
            <a:spAutoFit/>
          </a:bodyPr>
          <a:lstStyle/>
          <a:p>
            <a:pPr algn="ct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2025, RUSSIA OIL &amp; GAS</a:t>
            </a:r>
            <a:endParaRPr lang="zh-CN" altLang="en-US"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endParaRPr>
          </a:p>
        </p:txBody>
      </p:sp>
      <p:pic>
        <p:nvPicPr>
          <p:cNvPr id="4" name="Picture 3">
            <a:extLst>
              <a:ext uri="{FF2B5EF4-FFF2-40B4-BE49-F238E27FC236}">
                <a16:creationId xmlns:a16="http://schemas.microsoft.com/office/drawing/2014/main" id="{2606E864-34A9-784A-99D2-3DFCFD0FB92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389364" y="1819338"/>
            <a:ext cx="7635162" cy="4980952"/>
          </a:xfrm>
          <a:prstGeom prst="rect">
            <a:avLst/>
          </a:prstGeom>
        </p:spPr>
      </p:pic>
      <p:sp>
        <p:nvSpPr>
          <p:cNvPr id="2" name="Rectangle 10">
            <a:extLst>
              <a:ext uri="{FF2B5EF4-FFF2-40B4-BE49-F238E27FC236}">
                <a16:creationId xmlns:a16="http://schemas.microsoft.com/office/drawing/2014/main" id="{4293D0F2-D8E7-E1E9-C27B-D56A7C3C3826}"/>
              </a:ext>
            </a:extLst>
          </p:cNvPr>
          <p:cNvSpPr/>
          <p:nvPr/>
        </p:nvSpPr>
        <p:spPr>
          <a:xfrm>
            <a:off x="2564335" y="1396757"/>
            <a:ext cx="5801336"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CONTINUOUS RENTAL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MINING</a:t>
            </a:r>
          </a:p>
        </p:txBody>
      </p:sp>
      <p:pic>
        <p:nvPicPr>
          <p:cNvPr id="3" name="Picture 9" descr="展会旗1.psd">
            <a:extLst>
              <a:ext uri="{FF2B5EF4-FFF2-40B4-BE49-F238E27FC236}">
                <a16:creationId xmlns:a16="http://schemas.microsoft.com/office/drawing/2014/main" id="{7B72CE53-57C4-D253-7076-D0043F82C95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Tree>
    <p:extLst>
      <p:ext uri="{BB962C8B-B14F-4D97-AF65-F5344CB8AC3E}">
        <p14:creationId xmlns:p14="http://schemas.microsoft.com/office/powerpoint/2010/main" val="287435469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3">
            <a:extLst>
              <a:ext uri="{FF2B5EF4-FFF2-40B4-BE49-F238E27FC236}">
                <a16:creationId xmlns:a16="http://schemas.microsoft.com/office/drawing/2014/main" id="{579EC18A-7F5A-DAB9-50E6-EDCAB72B5C3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sp>
        <p:nvSpPr>
          <p:cNvPr id="11" name="TextBox 10"/>
          <p:cNvSpPr txBox="1"/>
          <p:nvPr/>
        </p:nvSpPr>
        <p:spPr>
          <a:xfrm>
            <a:off x="1649177" y="3554009"/>
            <a:ext cx="3788419" cy="830997"/>
          </a:xfrm>
          <a:prstGeom prst="rect">
            <a:avLst/>
          </a:prstGeom>
          <a:noFill/>
        </p:spPr>
        <p:txBody>
          <a:bodyPr wrap="square" rtlCol="0">
            <a:spAutoFit/>
          </a:bodyPr>
          <a:lstStyle/>
          <a:p>
            <a:r>
              <a:rPr lang="en-US" altLang="zh-CN" sz="1600" dirty="0">
                <a:solidFill>
                  <a:srgbClr val="77933C"/>
                </a:solidFill>
                <a:latin typeface="Arial" panose="020B0604020202020204" pitchFamily="34" charset="0"/>
                <a:cs typeface="Arial" panose="020B0604020202020204" pitchFamily="34" charset="0"/>
              </a:rPr>
              <a:t>Gen-set model: BF-WD550S CUSTOM</a:t>
            </a:r>
          </a:p>
          <a:p>
            <a:r>
              <a:rPr lang="en-US" altLang="zh-CN" sz="1600" dirty="0">
                <a:solidFill>
                  <a:srgbClr val="77933C"/>
                </a:solidFill>
                <a:latin typeface="Arial" panose="020B0604020202020204" pitchFamily="34" charset="0"/>
                <a:cs typeface="Arial" panose="020B0604020202020204" pitchFamily="34" charset="0"/>
              </a:rPr>
              <a:t>Prime power: 500kVA  </a:t>
            </a:r>
          </a:p>
          <a:p>
            <a:r>
              <a:rPr lang="en-US" altLang="zh-CN" sz="1600" dirty="0">
                <a:solidFill>
                  <a:srgbClr val="77933C"/>
                </a:solidFill>
                <a:latin typeface="Arial" panose="020B0604020202020204" pitchFamily="34" charset="0"/>
                <a:cs typeface="Arial" panose="020B0604020202020204" pitchFamily="34" charset="0"/>
              </a:rPr>
              <a:t>Quantity: 73 units</a:t>
            </a:r>
          </a:p>
        </p:txBody>
      </p:sp>
      <p:sp>
        <p:nvSpPr>
          <p:cNvPr id="10" name="TextBox 9"/>
          <p:cNvSpPr txBox="1"/>
          <p:nvPr/>
        </p:nvSpPr>
        <p:spPr>
          <a:xfrm>
            <a:off x="1676574" y="2666373"/>
            <a:ext cx="3733627" cy="369332"/>
          </a:xfrm>
          <a:prstGeom prst="rect">
            <a:avLst/>
          </a:prstGeom>
          <a:noFill/>
        </p:spPr>
        <p:txBody>
          <a:bodyPr wrap="square" rtlCol="0">
            <a:spAutoFit/>
          </a:bodyPr>
          <a:lstStyle/>
          <a:p>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2025, CNPC RUSSIA MINE CRUSHING</a:t>
            </a:r>
            <a:endParaRPr lang="zh-CN" altLang="en-US"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endParaRPr>
          </a:p>
        </p:txBody>
      </p:sp>
      <p:pic>
        <p:nvPicPr>
          <p:cNvPr id="8" name="Picture 7">
            <a:extLst>
              <a:ext uri="{FF2B5EF4-FFF2-40B4-BE49-F238E27FC236}">
                <a16:creationId xmlns:a16="http://schemas.microsoft.com/office/drawing/2014/main" id="{FDFC5E52-EE21-B94A-B9EE-F91C3DBC6AC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641921" y="4346945"/>
            <a:ext cx="6253997" cy="2396836"/>
          </a:xfrm>
          <a:prstGeom prst="rect">
            <a:avLst/>
          </a:prstGeom>
        </p:spPr>
      </p:pic>
      <p:sp>
        <p:nvSpPr>
          <p:cNvPr id="2" name="Rectangle 10">
            <a:extLst>
              <a:ext uri="{FF2B5EF4-FFF2-40B4-BE49-F238E27FC236}">
                <a16:creationId xmlns:a16="http://schemas.microsoft.com/office/drawing/2014/main" id="{048CE50A-5706-9B58-056F-83F659564A16}"/>
              </a:ext>
            </a:extLst>
          </p:cNvPr>
          <p:cNvSpPr/>
          <p:nvPr/>
        </p:nvSpPr>
        <p:spPr>
          <a:xfrm>
            <a:off x="2564335" y="1396757"/>
            <a:ext cx="4478722"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CONTINUOUS RENTAL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MINING</a:t>
            </a:r>
          </a:p>
        </p:txBody>
      </p:sp>
      <p:pic>
        <p:nvPicPr>
          <p:cNvPr id="6" name="Picture 5">
            <a:extLst>
              <a:ext uri="{FF2B5EF4-FFF2-40B4-BE49-F238E27FC236}">
                <a16:creationId xmlns:a16="http://schemas.microsoft.com/office/drawing/2014/main" id="{A72F42AF-88AD-E645-B5F0-8F648A6FD78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81800" y="1430197"/>
            <a:ext cx="5114118" cy="2919121"/>
          </a:xfrm>
          <a:prstGeom prst="rect">
            <a:avLst/>
          </a:prstGeom>
        </p:spPr>
      </p:pic>
      <p:pic>
        <p:nvPicPr>
          <p:cNvPr id="3" name="Picture 9" descr="展会旗1.psd">
            <a:extLst>
              <a:ext uri="{FF2B5EF4-FFF2-40B4-BE49-F238E27FC236}">
                <a16:creationId xmlns:a16="http://schemas.microsoft.com/office/drawing/2014/main" id="{5249D333-B6B6-F437-596B-55BC8B0B337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Tree>
    <p:extLst>
      <p:ext uri="{BB962C8B-B14F-4D97-AF65-F5344CB8AC3E}">
        <p14:creationId xmlns:p14="http://schemas.microsoft.com/office/powerpoint/2010/main" val="281830001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2">
            <a:extLst>
              <a:ext uri="{FF2B5EF4-FFF2-40B4-BE49-F238E27FC236}">
                <a16:creationId xmlns:a16="http://schemas.microsoft.com/office/drawing/2014/main" id="{7171DCE9-7287-5126-250F-11AF4D1FEFF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pic>
        <p:nvPicPr>
          <p:cNvPr id="8" name="Picture 2" descr="D:\工作\Data\机组照片\现场\委内瑞拉国家电力部生产照片.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00372" y="4035172"/>
            <a:ext cx="3587200" cy="2690400"/>
          </a:xfrm>
          <a:prstGeom prst="rect">
            <a:avLst/>
          </a:prstGeom>
          <a:noFill/>
          <a:extLst>
            <a:ext uri="{909E8E84-426E-40dd-AFC4-6F175D3DCCD1}">
              <a14:hiddenFill xmlns:a14="http://schemas.microsoft.com/office/drawing/2010/main" xmlns="">
                <a:solidFill>
                  <a:srgbClr val="FFFFFF"/>
                </a:solidFill>
              </a14:hiddenFill>
            </a:ext>
          </a:extLst>
        </p:spPr>
      </p:pic>
      <p:sp>
        <p:nvSpPr>
          <p:cNvPr id="9" name="副标题 2"/>
          <p:cNvSpPr txBox="1">
            <a:spLocks/>
          </p:cNvSpPr>
          <p:nvPr/>
        </p:nvSpPr>
        <p:spPr>
          <a:xfrm>
            <a:off x="2042448" y="2655996"/>
            <a:ext cx="4342866" cy="535243"/>
          </a:xfrm>
          <a:prstGeom prst="rect">
            <a:avLst/>
          </a:prstGeom>
        </p:spPr>
        <p:txBody>
          <a:bodyPr vert="horz" lIns="91440" tIns="45720" rIns="91440" bIns="45720" rtlCol="0">
            <a:noAutofit/>
          </a:bodyPr>
          <a:lstStyle/>
          <a:p>
            <a:pPr marL="342900" indent="-342900" algn="ctr">
              <a:spcBef>
                <a:spcPct val="20000"/>
              </a:spcBef>
              <a:defRPr/>
            </a:pPr>
            <a:r>
              <a:rPr lang="en-US" altLang="zh-CN" sz="2000"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2012, POWER THE GRID, VENEZUELA</a:t>
            </a:r>
          </a:p>
        </p:txBody>
      </p:sp>
      <p:sp>
        <p:nvSpPr>
          <p:cNvPr id="10" name="副标题 2"/>
          <p:cNvSpPr txBox="1">
            <a:spLocks/>
          </p:cNvSpPr>
          <p:nvPr/>
        </p:nvSpPr>
        <p:spPr>
          <a:xfrm>
            <a:off x="2826763" y="3450975"/>
            <a:ext cx="2774237" cy="958523"/>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altLang="zh-CN" sz="1600" dirty="0">
                <a:solidFill>
                  <a:schemeClr val="accent3">
                    <a:lumMod val="75000"/>
                  </a:schemeClr>
                </a:solidFill>
                <a:latin typeface="Arial" panose="020B0604020202020204" pitchFamily="34" charset="0"/>
                <a:cs typeface="Arial" panose="020B0604020202020204" pitchFamily="34" charset="0"/>
              </a:rPr>
              <a:t>Variety of Baifa M-series </a:t>
            </a:r>
          </a:p>
          <a:p>
            <a:pPr algn="l"/>
            <a:r>
              <a:rPr lang="en-US" altLang="zh-CN" sz="1600" dirty="0">
                <a:solidFill>
                  <a:schemeClr val="accent3">
                    <a:lumMod val="75000"/>
                  </a:schemeClr>
                </a:solidFill>
                <a:latin typeface="Arial" panose="020B0604020202020204" pitchFamily="34" charset="0"/>
                <a:cs typeface="Arial" panose="020B0604020202020204" pitchFamily="34" charset="0"/>
              </a:rPr>
              <a:t>Power: 1000kVA to 2500kVA</a:t>
            </a:r>
          </a:p>
          <a:p>
            <a:pPr algn="l"/>
            <a:r>
              <a:rPr lang="en-US" altLang="zh-CN" sz="1600" dirty="0">
                <a:solidFill>
                  <a:schemeClr val="accent3">
                    <a:lumMod val="75000"/>
                  </a:schemeClr>
                </a:solidFill>
                <a:latin typeface="Arial" panose="020B0604020202020204" pitchFamily="34" charset="0"/>
                <a:cs typeface="Arial" panose="020B0604020202020204" pitchFamily="34" charset="0"/>
              </a:rPr>
              <a:t>Quantity: 23 units</a:t>
            </a:r>
          </a:p>
        </p:txBody>
      </p:sp>
      <p:sp>
        <p:nvSpPr>
          <p:cNvPr id="11" name="TextBox 10"/>
          <p:cNvSpPr txBox="1"/>
          <p:nvPr/>
        </p:nvSpPr>
        <p:spPr>
          <a:xfrm>
            <a:off x="1532367" y="4641836"/>
            <a:ext cx="5363030" cy="830997"/>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In 2012, Baifa provided in total of 23 containerized gen-sets, power ranged from 730</a:t>
            </a:r>
            <a:r>
              <a:rPr lang="en-US" altLang="zh-CN" sz="1600" dirty="0">
                <a:latin typeface="Times New Roman" panose="02020603050405020304" pitchFamily="18" charset="0"/>
                <a:cs typeface="Times New Roman" panose="02020603050405020304" pitchFamily="18" charset="0"/>
              </a:rPr>
              <a:t>kW</a:t>
            </a:r>
            <a:r>
              <a:rPr lang="en-US" sz="1600" dirty="0">
                <a:latin typeface="Times New Roman" panose="02020603050405020304" pitchFamily="18" charset="0"/>
                <a:cs typeface="Times New Roman" panose="02020603050405020304" pitchFamily="18" charset="0"/>
              </a:rPr>
              <a:t> to 2000</a:t>
            </a:r>
            <a:r>
              <a:rPr lang="en-US" altLang="zh-CN" sz="1600" dirty="0">
                <a:latin typeface="Times New Roman" panose="02020603050405020304" pitchFamily="18" charset="0"/>
                <a:cs typeface="Times New Roman" panose="02020603050405020304" pitchFamily="18" charset="0"/>
              </a:rPr>
              <a:t>kW</a:t>
            </a:r>
            <a:r>
              <a:rPr lang="en-US" sz="1600" dirty="0">
                <a:latin typeface="Times New Roman" panose="02020603050405020304" pitchFamily="18" charset="0"/>
                <a:cs typeface="Times New Roman" panose="02020603050405020304" pitchFamily="18" charset="0"/>
              </a:rPr>
              <a:t> for Venezuela </a:t>
            </a:r>
            <a:r>
              <a:rPr lang="en-AU" altLang="zh-CN" sz="1600" dirty="0">
                <a:latin typeface="Times New Roman" panose="02020603050405020304" pitchFamily="18" charset="0"/>
                <a:cs typeface="Times New Roman" panose="02020603050405020304" pitchFamily="18" charset="0"/>
              </a:rPr>
              <a:t>National Electric Bureau’s </a:t>
            </a:r>
            <a:r>
              <a:rPr lang="en-US" sz="1600" dirty="0">
                <a:latin typeface="Times New Roman" panose="02020603050405020304" pitchFamily="18" charset="0"/>
                <a:cs typeface="Times New Roman" panose="02020603050405020304" pitchFamily="18" charset="0"/>
              </a:rPr>
              <a:t>distributed electric generation project.</a:t>
            </a:r>
          </a:p>
        </p:txBody>
      </p:sp>
      <p:pic>
        <p:nvPicPr>
          <p:cNvPr id="12"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600372" y="1818991"/>
            <a:ext cx="3587200" cy="22138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57150">
                <a:solidFill>
                  <a:srgbClr val="000000"/>
                </a:solidFill>
                <a:miter lim="800000"/>
                <a:headEnd/>
                <a:tailEnd/>
              </a14:hiddenLine>
            </a:ext>
          </a:extLst>
        </p:spPr>
      </p:pic>
      <p:pic>
        <p:nvPicPr>
          <p:cNvPr id="3" name="Picture 9" descr="展会旗1.psd">
            <a:extLst>
              <a:ext uri="{FF2B5EF4-FFF2-40B4-BE49-F238E27FC236}">
                <a16:creationId xmlns:a16="http://schemas.microsoft.com/office/drawing/2014/main" id="{21A57EEB-68AA-CAE0-E762-C67295CDBDB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4" name="Rectangle 10">
            <a:extLst>
              <a:ext uri="{FF2B5EF4-FFF2-40B4-BE49-F238E27FC236}">
                <a16:creationId xmlns:a16="http://schemas.microsoft.com/office/drawing/2014/main" id="{FBF7044B-0356-1426-E997-3A402565F397}"/>
              </a:ext>
            </a:extLst>
          </p:cNvPr>
          <p:cNvSpPr/>
          <p:nvPr/>
        </p:nvSpPr>
        <p:spPr>
          <a:xfrm>
            <a:off x="2564335" y="1396757"/>
            <a:ext cx="6204108"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GRID-CONNECTED DISTRIBUTION POWER</a:t>
            </a:r>
            <a:endPar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endParaRPr>
          </a:p>
        </p:txBody>
      </p:sp>
    </p:spTree>
    <p:extLst>
      <p:ext uri="{BB962C8B-B14F-4D97-AF65-F5344CB8AC3E}">
        <p14:creationId xmlns:p14="http://schemas.microsoft.com/office/powerpoint/2010/main" val="346209507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2">
            <a:extLst>
              <a:ext uri="{FF2B5EF4-FFF2-40B4-BE49-F238E27FC236}">
                <a16:creationId xmlns:a16="http://schemas.microsoft.com/office/drawing/2014/main" id="{ED461142-BC62-D1BB-9CF1-4281D8BE57C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sp>
        <p:nvSpPr>
          <p:cNvPr id="9" name="副标题 2"/>
          <p:cNvSpPr txBox="1">
            <a:spLocks/>
          </p:cNvSpPr>
          <p:nvPr/>
        </p:nvSpPr>
        <p:spPr>
          <a:xfrm>
            <a:off x="1823910" y="2503202"/>
            <a:ext cx="4818907" cy="775597"/>
          </a:xfrm>
          <a:prstGeom prst="rect">
            <a:avLst/>
          </a:prstGeom>
        </p:spPr>
        <p:txBody>
          <a:bodyPr vert="horz" lIns="91440" tIns="45720" rIns="91440" bIns="45720" rtlCol="0">
            <a:noAutofit/>
          </a:bodyPr>
          <a:lstStyle/>
          <a:p>
            <a:pPr marL="342900" indent="-342900">
              <a:spcBef>
                <a:spcPct val="20000"/>
              </a:spcBef>
              <a:defRPr/>
            </a:pPr>
            <a:r>
              <a:rPr lang="en-US" altLang="zh-CN" sz="1900"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2010, CHINA LARGEST HYDRO POWER PLANT, BLACK START / EMERGENCY, CHINA</a:t>
            </a:r>
          </a:p>
        </p:txBody>
      </p:sp>
      <p:sp>
        <p:nvSpPr>
          <p:cNvPr id="10" name="TextBox 9"/>
          <p:cNvSpPr txBox="1"/>
          <p:nvPr/>
        </p:nvSpPr>
        <p:spPr>
          <a:xfrm>
            <a:off x="2487227" y="3522052"/>
            <a:ext cx="2865823" cy="923330"/>
          </a:xfrm>
          <a:prstGeom prst="rect">
            <a:avLst/>
          </a:prstGeom>
          <a:noFill/>
        </p:spPr>
        <p:txBody>
          <a:bodyPr wrap="square" rtlCol="0">
            <a:spAutoFit/>
          </a:bodyPr>
          <a:lstStyle/>
          <a:p>
            <a:r>
              <a:rPr lang="en-US" altLang="zh-CN" dirty="0">
                <a:solidFill>
                  <a:srgbClr val="77933C"/>
                </a:solidFill>
                <a:latin typeface="Arial" panose="020B0604020202020204" pitchFamily="34" charset="0"/>
                <a:cs typeface="Arial" panose="020B0604020202020204" pitchFamily="34" charset="0"/>
              </a:rPr>
              <a:t>Gen-set model: BF-C1100</a:t>
            </a:r>
          </a:p>
          <a:p>
            <a:r>
              <a:rPr lang="en-US" altLang="zh-CN" dirty="0">
                <a:solidFill>
                  <a:srgbClr val="77933C"/>
                </a:solidFill>
                <a:latin typeface="Arial" panose="020B0604020202020204" pitchFamily="34" charset="0"/>
                <a:cs typeface="Arial" panose="020B0604020202020204" pitchFamily="34" charset="0"/>
              </a:rPr>
              <a:t>Prime power: 1000kVA</a:t>
            </a:r>
          </a:p>
          <a:p>
            <a:r>
              <a:rPr lang="en-US" altLang="zh-CN" dirty="0">
                <a:solidFill>
                  <a:srgbClr val="77933C"/>
                </a:solidFill>
                <a:latin typeface="Arial" panose="020B0604020202020204" pitchFamily="34" charset="0"/>
                <a:cs typeface="Arial" panose="020B0604020202020204" pitchFamily="34" charset="0"/>
              </a:rPr>
              <a:t>Quantity: 14 units</a:t>
            </a:r>
          </a:p>
        </p:txBody>
      </p:sp>
      <p:sp>
        <p:nvSpPr>
          <p:cNvPr id="11" name="TextBox 10"/>
          <p:cNvSpPr txBox="1"/>
          <p:nvPr/>
        </p:nvSpPr>
        <p:spPr>
          <a:xfrm>
            <a:off x="1347660" y="4777323"/>
            <a:ext cx="5650040" cy="584775"/>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One of the biggest Hydro-stations in China, Baifa provided comprehensive emergency power supply solution for EPC project.</a:t>
            </a:r>
          </a:p>
        </p:txBody>
      </p:sp>
      <p:pic>
        <p:nvPicPr>
          <p:cNvPr id="12" name="Picture 2" descr="BAIFA河南三门峡应急电站"/>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213624" y="2399304"/>
            <a:ext cx="4363126" cy="31127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 name="Picture 9" descr="展会旗1.psd">
            <a:extLst>
              <a:ext uri="{FF2B5EF4-FFF2-40B4-BE49-F238E27FC236}">
                <a16:creationId xmlns:a16="http://schemas.microsoft.com/office/drawing/2014/main" id="{99207D74-F613-5409-3E68-C305929BD30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4" name="Rectangle 10">
            <a:extLst>
              <a:ext uri="{FF2B5EF4-FFF2-40B4-BE49-F238E27FC236}">
                <a16:creationId xmlns:a16="http://schemas.microsoft.com/office/drawing/2014/main" id="{B3A4092B-A416-2BA3-3198-FEBA291B4B1A}"/>
              </a:ext>
            </a:extLst>
          </p:cNvPr>
          <p:cNvSpPr/>
          <p:nvPr/>
        </p:nvSpPr>
        <p:spPr>
          <a:xfrm>
            <a:off x="2564335" y="1396757"/>
            <a:ext cx="6204108"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BLACK START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HYDRO POWER PLANT</a:t>
            </a:r>
          </a:p>
        </p:txBody>
      </p:sp>
    </p:spTree>
    <p:extLst>
      <p:ext uri="{BB962C8B-B14F-4D97-AF65-F5344CB8AC3E}">
        <p14:creationId xmlns:p14="http://schemas.microsoft.com/office/powerpoint/2010/main" val="111261670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2">
            <a:extLst>
              <a:ext uri="{FF2B5EF4-FFF2-40B4-BE49-F238E27FC236}">
                <a16:creationId xmlns:a16="http://schemas.microsoft.com/office/drawing/2014/main" id="{CC87CCCD-7998-116A-F542-F8078ADF311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sp>
        <p:nvSpPr>
          <p:cNvPr id="10" name="TextBox 9"/>
          <p:cNvSpPr txBox="1"/>
          <p:nvPr/>
        </p:nvSpPr>
        <p:spPr>
          <a:xfrm>
            <a:off x="2822630" y="2568983"/>
            <a:ext cx="3104662" cy="877163"/>
          </a:xfrm>
          <a:prstGeom prst="rect">
            <a:avLst/>
          </a:prstGeom>
          <a:noFill/>
        </p:spPr>
        <p:txBody>
          <a:bodyPr wrap="square" rtlCol="0">
            <a:spAutoFit/>
          </a:bodyPr>
          <a:lstStyle/>
          <a:p>
            <a:r>
              <a:rPr lang="en-US" altLang="zh-CN" sz="1700" dirty="0">
                <a:solidFill>
                  <a:srgbClr val="77933C"/>
                </a:solidFill>
                <a:latin typeface="Arial" panose="020B0604020202020204" pitchFamily="34" charset="0"/>
                <a:cs typeface="Arial" panose="020B0604020202020204" pitchFamily="34" charset="0"/>
              </a:rPr>
              <a:t>Gen-set model: BF-C1375RS</a:t>
            </a:r>
          </a:p>
          <a:p>
            <a:r>
              <a:rPr lang="en-US" altLang="zh-CN" sz="1700" dirty="0">
                <a:solidFill>
                  <a:srgbClr val="77933C"/>
                </a:solidFill>
                <a:latin typeface="Arial" panose="020B0604020202020204" pitchFamily="34" charset="0"/>
                <a:cs typeface="Arial" panose="020B0604020202020204" pitchFamily="34" charset="0"/>
              </a:rPr>
              <a:t>Prime power: 1250kVA</a:t>
            </a:r>
          </a:p>
          <a:p>
            <a:r>
              <a:rPr lang="en-US" altLang="zh-CN" sz="1700" dirty="0">
                <a:solidFill>
                  <a:srgbClr val="77933C"/>
                </a:solidFill>
                <a:latin typeface="Arial" panose="020B0604020202020204" pitchFamily="34" charset="0"/>
                <a:cs typeface="Arial" panose="020B0604020202020204" pitchFamily="34" charset="0"/>
              </a:rPr>
              <a:t>Quantity: 42 units</a:t>
            </a:r>
          </a:p>
        </p:txBody>
      </p:sp>
      <p:pic>
        <p:nvPicPr>
          <p:cNvPr id="3" name="Picture 2" descr="Screen Shot 2024-03-03 at 5.12.34 PM.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63663" y="4922916"/>
            <a:ext cx="4287816" cy="1756087"/>
          </a:xfrm>
          <a:prstGeom prst="rect">
            <a:avLst/>
          </a:prstGeom>
        </p:spPr>
      </p:pic>
      <p:pic>
        <p:nvPicPr>
          <p:cNvPr id="5" name="Picture 4">
            <a:extLst>
              <a:ext uri="{FF2B5EF4-FFF2-40B4-BE49-F238E27FC236}">
                <a16:creationId xmlns:a16="http://schemas.microsoft.com/office/drawing/2014/main" id="{1C79ED52-8B48-E445-98A3-F2463102479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142612" y="3702278"/>
            <a:ext cx="4442955" cy="2976725"/>
          </a:xfrm>
          <a:prstGeom prst="rect">
            <a:avLst/>
          </a:prstGeom>
        </p:spPr>
      </p:pic>
      <p:pic>
        <p:nvPicPr>
          <p:cNvPr id="6" name="Picture 9" descr="展会旗1.psd">
            <a:extLst>
              <a:ext uri="{FF2B5EF4-FFF2-40B4-BE49-F238E27FC236}">
                <a16:creationId xmlns:a16="http://schemas.microsoft.com/office/drawing/2014/main" id="{D8C8DFD2-9532-59FA-5AD3-C543EC5CE2B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7" name="Rectangle 10">
            <a:extLst>
              <a:ext uri="{FF2B5EF4-FFF2-40B4-BE49-F238E27FC236}">
                <a16:creationId xmlns:a16="http://schemas.microsoft.com/office/drawing/2014/main" id="{17A7E502-CB1C-1533-3841-28CECB87A33F}"/>
              </a:ext>
            </a:extLst>
          </p:cNvPr>
          <p:cNvSpPr/>
          <p:nvPr/>
        </p:nvSpPr>
        <p:spPr>
          <a:xfrm>
            <a:off x="2564335" y="1396757"/>
            <a:ext cx="6204108"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BLACK START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HYDRO POWER PLANT</a:t>
            </a:r>
          </a:p>
        </p:txBody>
      </p:sp>
      <p:pic>
        <p:nvPicPr>
          <p:cNvPr id="2" name="Picture 1" descr="IMG_5848副本.jpg"/>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363663" y="1707054"/>
            <a:ext cx="4287816" cy="3215862"/>
          </a:xfrm>
          <a:prstGeom prst="rect">
            <a:avLst/>
          </a:prstGeom>
        </p:spPr>
      </p:pic>
      <p:sp>
        <p:nvSpPr>
          <p:cNvPr id="9" name="副标题 2"/>
          <p:cNvSpPr txBox="1">
            <a:spLocks/>
          </p:cNvSpPr>
          <p:nvPr/>
        </p:nvSpPr>
        <p:spPr>
          <a:xfrm>
            <a:off x="2256783" y="2033836"/>
            <a:ext cx="4111108" cy="396229"/>
          </a:xfrm>
          <a:prstGeom prst="rect">
            <a:avLst/>
          </a:prstGeom>
        </p:spPr>
        <p:txBody>
          <a:bodyPr vert="horz" lIns="91440" tIns="45720" rIns="91440" bIns="45720" rtlCol="0">
            <a:noAutofit/>
          </a:bodyPr>
          <a:lstStyle/>
          <a:p>
            <a:pPr marL="342900" indent="-342900" algn="ctr">
              <a:spcBef>
                <a:spcPct val="20000"/>
              </a:spcBef>
              <a:defRPr/>
            </a:pPr>
            <a:r>
              <a:rPr lang="en-US" altLang="zh-CN" sz="1900"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2019-2025, AUSTRALIA SNOWY HYDRO</a:t>
            </a:r>
          </a:p>
        </p:txBody>
      </p:sp>
    </p:spTree>
    <p:extLst>
      <p:ext uri="{BB962C8B-B14F-4D97-AF65-F5344CB8AC3E}">
        <p14:creationId xmlns:p14="http://schemas.microsoft.com/office/powerpoint/2010/main" val="351638922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2">
            <a:extLst>
              <a:ext uri="{FF2B5EF4-FFF2-40B4-BE49-F238E27FC236}">
                <a16:creationId xmlns:a16="http://schemas.microsoft.com/office/drawing/2014/main" id="{C4872EA2-EB16-1D75-A9EC-7A2D9CBCB13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5444"/>
            <a:ext cx="8102540" cy="1112627"/>
          </a:xfrm>
          <a:prstGeom prst="rect">
            <a:avLst/>
          </a:prstGeom>
          <a:effectLst>
            <a:reflection stA="67000" endPos="10000" dir="5400000" sy="-100000" algn="bl" rotWithShape="0"/>
          </a:effectLst>
        </p:spPr>
      </p:pic>
      <p:pic>
        <p:nvPicPr>
          <p:cNvPr id="8" name="Picture 2" descr="机组-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939089" y="1903828"/>
            <a:ext cx="3441759" cy="2582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副标题 2"/>
          <p:cNvSpPr txBox="1">
            <a:spLocks/>
          </p:cNvSpPr>
          <p:nvPr/>
        </p:nvSpPr>
        <p:spPr>
          <a:xfrm>
            <a:off x="2819783" y="3292333"/>
            <a:ext cx="3339120" cy="992643"/>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altLang="zh-CN" sz="1600" dirty="0">
                <a:solidFill>
                  <a:srgbClr val="77933C"/>
                </a:solidFill>
                <a:latin typeface="Arial" panose="020B0604020202020204" pitchFamily="34" charset="0"/>
                <a:cs typeface="Arial" panose="020B0604020202020204" pitchFamily="34" charset="0"/>
              </a:rPr>
              <a:t>Gen-set model: BF-M2500HV </a:t>
            </a:r>
          </a:p>
          <a:p>
            <a:pPr algn="l"/>
            <a:r>
              <a:rPr lang="en-US" altLang="zh-CN" sz="1600" dirty="0">
                <a:solidFill>
                  <a:srgbClr val="77933C"/>
                </a:solidFill>
                <a:latin typeface="Arial" panose="020B0604020202020204" pitchFamily="34" charset="0"/>
                <a:cs typeface="Arial" panose="020B0604020202020204" pitchFamily="34" charset="0"/>
              </a:rPr>
              <a:t>Standby power: 2500kVA, 6.3kV</a:t>
            </a:r>
          </a:p>
          <a:p>
            <a:pPr algn="l"/>
            <a:r>
              <a:rPr lang="en-US" altLang="zh-CN" sz="1600" dirty="0">
                <a:solidFill>
                  <a:srgbClr val="77933C"/>
                </a:solidFill>
                <a:latin typeface="Arial" panose="020B0604020202020204" pitchFamily="34" charset="0"/>
                <a:cs typeface="Arial" panose="020B0604020202020204" pitchFamily="34" charset="0"/>
              </a:rPr>
              <a:t>Quantity: 4 units</a:t>
            </a:r>
          </a:p>
        </p:txBody>
      </p:sp>
      <p:sp>
        <p:nvSpPr>
          <p:cNvPr id="11" name="TextBox 10"/>
          <p:cNvSpPr txBox="1"/>
          <p:nvPr/>
        </p:nvSpPr>
        <p:spPr>
          <a:xfrm>
            <a:off x="1795856" y="4664657"/>
            <a:ext cx="9639491" cy="1815882"/>
          </a:xfrm>
          <a:prstGeom prst="rect">
            <a:avLst/>
          </a:prstGeom>
          <a:noFill/>
        </p:spPr>
        <p:txBody>
          <a:bodyPr wrap="square" rtlCol="0">
            <a:spAutoFit/>
          </a:bodyPr>
          <a:lstStyle/>
          <a:p>
            <a:r>
              <a:rPr lang="en-US" sz="1600" dirty="0">
                <a:latin typeface="Times New Roman" pitchFamily="18" charset="0"/>
                <a:cs typeface="Times New Roman" pitchFamily="18" charset="0"/>
              </a:rPr>
              <a:t>In 2012, the Indonesian government invested in a coal-fired power station on Balikpapan Island. The main power source for this power station comes from two 15MW gas turbines. While many generator manufacturers from around the world participated in the bidding competition, Baifa relied on its quality and capability to successfully become the sole vendor for this black-start project.</a:t>
            </a:r>
          </a:p>
          <a:p>
            <a:endParaRPr lang="en-US" altLang="zh-CN"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The black-start project required a total capacity of 8MW. Baifa provided four 2000kW MTU diesel gen-sets equipped with auto-control panels, ATS, and an auto paralleling system.</a:t>
            </a:r>
          </a:p>
        </p:txBody>
      </p:sp>
      <p:sp>
        <p:nvSpPr>
          <p:cNvPr id="12" name="副标题 2"/>
          <p:cNvSpPr txBox="1">
            <a:spLocks/>
          </p:cNvSpPr>
          <p:nvPr/>
        </p:nvSpPr>
        <p:spPr>
          <a:xfrm>
            <a:off x="2645479" y="2247436"/>
            <a:ext cx="3441760" cy="732354"/>
          </a:xfrm>
          <a:prstGeom prst="rect">
            <a:avLst/>
          </a:prstGeom>
        </p:spPr>
        <p:txBody>
          <a:bodyPr vert="horz" lIns="91440" tIns="45720" rIns="91440" bIns="45720" rtlCol="0">
            <a:noAutofit/>
          </a:bodyPr>
          <a:lstStyle/>
          <a:p>
            <a:pPr algn="ctr">
              <a:defRPr/>
            </a:pP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2013, COAL FIRE POWER PLANT BLACK-START, INDONESIA</a:t>
            </a:r>
          </a:p>
        </p:txBody>
      </p:sp>
      <p:pic>
        <p:nvPicPr>
          <p:cNvPr id="3" name="Picture 9" descr="展会旗1.psd">
            <a:extLst>
              <a:ext uri="{FF2B5EF4-FFF2-40B4-BE49-F238E27FC236}">
                <a16:creationId xmlns:a16="http://schemas.microsoft.com/office/drawing/2014/main" id="{8C0682AC-481B-E545-6700-1C6452726F3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4" name="Rectangle 10">
            <a:extLst>
              <a:ext uri="{FF2B5EF4-FFF2-40B4-BE49-F238E27FC236}">
                <a16:creationId xmlns:a16="http://schemas.microsoft.com/office/drawing/2014/main" id="{5D68D20C-2193-E848-CF36-0BD6AF3BA538}"/>
              </a:ext>
            </a:extLst>
          </p:cNvPr>
          <p:cNvSpPr/>
          <p:nvPr/>
        </p:nvSpPr>
        <p:spPr>
          <a:xfrm>
            <a:off x="2564335" y="1396757"/>
            <a:ext cx="6204108"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BLACK START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COAL FIRE POWER PLANT</a:t>
            </a:r>
          </a:p>
        </p:txBody>
      </p:sp>
    </p:spTree>
    <p:extLst>
      <p:ext uri="{BB962C8B-B14F-4D97-AF65-F5344CB8AC3E}">
        <p14:creationId xmlns:p14="http://schemas.microsoft.com/office/powerpoint/2010/main" val="38965721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G_4478.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39562" y="0"/>
            <a:ext cx="5052439" cy="6858000"/>
          </a:xfrm>
          <a:prstGeom prst="rect">
            <a:avLst/>
          </a:prstGeom>
        </p:spPr>
      </p:pic>
      <p:pic>
        <p:nvPicPr>
          <p:cNvPr id="5" name="Picture 4" descr="BG2 BF2026-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658946" y="8943"/>
            <a:ext cx="6961231" cy="6858000"/>
          </a:xfrm>
          <a:prstGeom prst="rect">
            <a:avLst/>
          </a:prstGeom>
        </p:spPr>
      </p:pic>
      <p:pic>
        <p:nvPicPr>
          <p:cNvPr id="23" name="Picture 22" descr="BG2 BF2026－1.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TextBox 7"/>
          <p:cNvSpPr txBox="1"/>
          <p:nvPr/>
        </p:nvSpPr>
        <p:spPr>
          <a:xfrm>
            <a:off x="331094" y="2120158"/>
            <a:ext cx="2923735" cy="2021387"/>
          </a:xfrm>
          <a:prstGeom prst="rect">
            <a:avLst/>
          </a:prstGeom>
          <a:noFill/>
        </p:spPr>
        <p:txBody>
          <a:bodyPr wrap="square" rtlCol="0">
            <a:spAutoFit/>
          </a:bodyPr>
          <a:lstStyle/>
          <a:p>
            <a:r>
              <a:rPr lang="en-US" sz="1867" b="1" dirty="0">
                <a:solidFill>
                  <a:schemeClr val="bg1">
                    <a:lumMod val="95000"/>
                  </a:schemeClr>
                </a:solidFill>
                <a:effectLst>
                  <a:outerShdw blurRad="38100" dist="38100" dir="2700000" algn="tl">
                    <a:srgbClr val="000000">
                      <a:alpha val="43137"/>
                    </a:srgbClr>
                  </a:outerShdw>
                </a:effectLst>
                <a:latin typeface="Avenir Next Condensed Bold"/>
                <a:cs typeface="Avenir Next Condensed Bold"/>
              </a:rPr>
              <a:t>45 mins </a:t>
            </a:r>
            <a:r>
              <a:rPr lang="en-US" sz="1333" dirty="0">
                <a:solidFill>
                  <a:schemeClr val="bg1">
                    <a:lumMod val="95000"/>
                  </a:schemeClr>
                </a:solidFill>
                <a:effectLst>
                  <a:outerShdw blurRad="38100" dist="38100" dir="2700000" algn="tl">
                    <a:srgbClr val="000000">
                      <a:alpha val="43137"/>
                    </a:srgbClr>
                  </a:outerShdw>
                </a:effectLst>
                <a:latin typeface="Avenir Next Condensed Bold"/>
                <a:cs typeface="Avenir Next Condensed Bold"/>
              </a:rPr>
              <a:t>to </a:t>
            </a:r>
            <a:r>
              <a:rPr lang="en-US" sz="1333" b="1" dirty="0">
                <a:solidFill>
                  <a:schemeClr val="bg1">
                    <a:lumMod val="95000"/>
                  </a:schemeClr>
                </a:solidFill>
                <a:effectLst>
                  <a:outerShdw blurRad="38100" dist="38100" dir="2700000" algn="tl">
                    <a:srgbClr val="000000">
                      <a:alpha val="43137"/>
                    </a:srgbClr>
                  </a:outerShdw>
                </a:effectLst>
                <a:latin typeface="Avenir Next Condensed Bold"/>
                <a:cs typeface="Avenir Next Condensed Bold"/>
              </a:rPr>
              <a:t>Shanghai</a:t>
            </a:r>
            <a:r>
              <a:rPr lang="en-US" sz="1333" dirty="0">
                <a:solidFill>
                  <a:schemeClr val="bg1">
                    <a:lumMod val="95000"/>
                  </a:schemeClr>
                </a:solidFill>
                <a:effectLst>
                  <a:outerShdw blurRad="38100" dist="38100" dir="2700000" algn="tl">
                    <a:srgbClr val="000000">
                      <a:alpha val="43137"/>
                    </a:srgbClr>
                  </a:outerShdw>
                </a:effectLst>
                <a:latin typeface="Avenir Next Condensed Bold"/>
                <a:cs typeface="Avenir Next Condensed Bold"/>
              </a:rPr>
              <a:t> by Train</a:t>
            </a:r>
          </a:p>
          <a:p>
            <a:endParaRPr lang="en-US" sz="1867" dirty="0">
              <a:solidFill>
                <a:schemeClr val="bg1">
                  <a:lumMod val="95000"/>
                </a:schemeClr>
              </a:solidFill>
              <a:latin typeface="Avenir Next Condensed Bold"/>
              <a:cs typeface="Avenir Next Condensed Bold"/>
            </a:endParaRPr>
          </a:p>
          <a:p>
            <a:r>
              <a:rPr lang="en-US" sz="1867" b="1" dirty="0">
                <a:solidFill>
                  <a:schemeClr val="bg1">
                    <a:lumMod val="95000"/>
                  </a:schemeClr>
                </a:solidFill>
                <a:effectLst>
                  <a:outerShdw blurRad="38100" dist="38100" dir="2700000" algn="tl">
                    <a:srgbClr val="000000">
                      <a:alpha val="43137"/>
                    </a:srgbClr>
                  </a:outerShdw>
                </a:effectLst>
                <a:latin typeface="Avenir Next Condensed Bold"/>
                <a:cs typeface="Avenir Next Condensed Bold"/>
              </a:rPr>
              <a:t>40 mins </a:t>
            </a:r>
            <a:r>
              <a:rPr lang="en-US" sz="1333" dirty="0">
                <a:solidFill>
                  <a:schemeClr val="bg1">
                    <a:lumMod val="95000"/>
                  </a:schemeClr>
                </a:solidFill>
                <a:effectLst>
                  <a:outerShdw blurRad="38100" dist="38100" dir="2700000" algn="tl">
                    <a:srgbClr val="000000">
                      <a:alpha val="43137"/>
                    </a:srgbClr>
                  </a:outerShdw>
                </a:effectLst>
                <a:latin typeface="Avenir Next Condensed Bold"/>
                <a:cs typeface="Avenir Next Condensed Bold"/>
              </a:rPr>
              <a:t>to </a:t>
            </a:r>
            <a:r>
              <a:rPr lang="en-US" sz="1333" b="1" dirty="0">
                <a:solidFill>
                  <a:schemeClr val="bg1">
                    <a:lumMod val="95000"/>
                  </a:schemeClr>
                </a:solidFill>
                <a:effectLst>
                  <a:outerShdw blurRad="38100" dist="38100" dir="2700000" algn="tl">
                    <a:srgbClr val="000000">
                      <a:alpha val="43137"/>
                    </a:srgbClr>
                  </a:outerShdw>
                </a:effectLst>
                <a:latin typeface="Avenir Next Condensed Bold"/>
                <a:cs typeface="Avenir Next Condensed Bold"/>
              </a:rPr>
              <a:t>Wuxi Int’l Airport</a:t>
            </a:r>
          </a:p>
          <a:p>
            <a:endParaRPr lang="en-US" sz="1333" b="1" dirty="0">
              <a:solidFill>
                <a:schemeClr val="bg1">
                  <a:lumMod val="95000"/>
                </a:schemeClr>
              </a:solidFill>
              <a:effectLst>
                <a:outerShdw blurRad="38100" dist="38100" dir="2700000" algn="tl">
                  <a:srgbClr val="000000">
                    <a:alpha val="43137"/>
                  </a:srgbClr>
                </a:outerShdw>
              </a:effectLst>
              <a:latin typeface="Avenir Next Condensed Bold"/>
              <a:cs typeface="Avenir Next Condensed Bold"/>
            </a:endParaRPr>
          </a:p>
          <a:p>
            <a:r>
              <a:rPr lang="en-US" sz="1867" b="1" dirty="0">
                <a:solidFill>
                  <a:schemeClr val="bg1">
                    <a:lumMod val="95000"/>
                  </a:schemeClr>
                </a:solidFill>
                <a:effectLst>
                  <a:outerShdw blurRad="38100" dist="38100" dir="2700000" algn="tl">
                    <a:srgbClr val="000000">
                      <a:alpha val="43137"/>
                    </a:srgbClr>
                  </a:outerShdw>
                </a:effectLst>
                <a:latin typeface="Avenir Next Condensed Bold"/>
              </a:rPr>
              <a:t>15 mins</a:t>
            </a:r>
            <a:r>
              <a:rPr lang="en-US" sz="1867" dirty="0">
                <a:solidFill>
                  <a:schemeClr val="bg1">
                    <a:lumMod val="95000"/>
                  </a:schemeClr>
                </a:solidFill>
                <a:effectLst>
                  <a:outerShdw blurRad="38100" dist="38100" dir="2700000" algn="tl">
                    <a:srgbClr val="000000">
                      <a:alpha val="43137"/>
                    </a:srgbClr>
                  </a:outerShdw>
                </a:effectLst>
                <a:latin typeface="Avenir Next Condensed Bold"/>
                <a:cs typeface="Avenir Next Condensed Bold"/>
              </a:rPr>
              <a:t> </a:t>
            </a:r>
            <a:r>
              <a:rPr lang="en-US" sz="1333" dirty="0">
                <a:solidFill>
                  <a:schemeClr val="bg1">
                    <a:lumMod val="95000"/>
                  </a:schemeClr>
                </a:solidFill>
                <a:effectLst>
                  <a:outerShdw blurRad="38100" dist="38100" dir="2700000" algn="tl">
                    <a:srgbClr val="000000">
                      <a:alpha val="43137"/>
                    </a:srgbClr>
                  </a:outerShdw>
                </a:effectLst>
                <a:latin typeface="Avenir Next Condensed Bold"/>
                <a:cs typeface="Avenir Next Condensed Bold"/>
              </a:rPr>
              <a:t>to </a:t>
            </a:r>
            <a:r>
              <a:rPr lang="en-US" sz="1333" b="1" dirty="0">
                <a:solidFill>
                  <a:schemeClr val="bg1">
                    <a:lumMod val="95000"/>
                  </a:schemeClr>
                </a:solidFill>
                <a:effectLst>
                  <a:outerShdw blurRad="38100" dist="38100" dir="2700000" algn="tl">
                    <a:srgbClr val="000000">
                      <a:alpha val="43137"/>
                    </a:srgbClr>
                  </a:outerShdw>
                </a:effectLst>
                <a:latin typeface="Avenir Next Condensed Bold"/>
                <a:cs typeface="Avenir Next Condensed Bold"/>
              </a:rPr>
              <a:t>High Speed Train Station</a:t>
            </a:r>
          </a:p>
          <a:p>
            <a:endParaRPr lang="en-US" sz="1867" dirty="0">
              <a:solidFill>
                <a:schemeClr val="bg1">
                  <a:lumMod val="95000"/>
                </a:schemeClr>
              </a:solidFill>
              <a:latin typeface="Avenir Next Condensed Bold"/>
              <a:cs typeface="Avenir Next Condensed Bold"/>
            </a:endParaRPr>
          </a:p>
          <a:p>
            <a:r>
              <a:rPr lang="en-US" sz="1867" b="1" dirty="0">
                <a:solidFill>
                  <a:schemeClr val="bg1">
                    <a:lumMod val="95000"/>
                  </a:schemeClr>
                </a:solidFill>
                <a:effectLst>
                  <a:outerShdw blurRad="38100" dist="38100" dir="2700000" algn="tl">
                    <a:srgbClr val="000000">
                      <a:alpha val="43137"/>
                    </a:srgbClr>
                  </a:outerShdw>
                </a:effectLst>
                <a:latin typeface="Avenir Next Condensed Bold"/>
                <a:cs typeface="Avenir Next Condensed Bold"/>
              </a:rPr>
              <a:t>3 hours </a:t>
            </a:r>
            <a:r>
              <a:rPr lang="en-US" sz="1333" dirty="0">
                <a:solidFill>
                  <a:schemeClr val="bg1">
                    <a:lumMod val="95000"/>
                  </a:schemeClr>
                </a:solidFill>
                <a:effectLst>
                  <a:outerShdw blurRad="38100" dist="38100" dir="2700000" algn="tl">
                    <a:srgbClr val="000000">
                      <a:alpha val="43137"/>
                    </a:srgbClr>
                  </a:outerShdw>
                </a:effectLst>
                <a:latin typeface="Avenir Next Condensed Bold"/>
                <a:cs typeface="Avenir Next Condensed Bold"/>
              </a:rPr>
              <a:t>to </a:t>
            </a:r>
            <a:r>
              <a:rPr lang="en-US" sz="1333" b="1" dirty="0">
                <a:solidFill>
                  <a:schemeClr val="bg1">
                    <a:lumMod val="95000"/>
                  </a:schemeClr>
                </a:solidFill>
                <a:effectLst>
                  <a:outerShdw blurRad="38100" dist="38100" dir="2700000" algn="tl">
                    <a:srgbClr val="000000">
                      <a:alpha val="43137"/>
                    </a:srgbClr>
                  </a:outerShdw>
                </a:effectLst>
                <a:latin typeface="Avenir Next Condensed Bold"/>
                <a:cs typeface="Avenir Next Condensed Bold"/>
              </a:rPr>
              <a:t>Shanghai Port</a:t>
            </a:r>
          </a:p>
        </p:txBody>
      </p:sp>
      <p:sp>
        <p:nvSpPr>
          <p:cNvPr id="9" name="TextBox 8"/>
          <p:cNvSpPr txBox="1"/>
          <p:nvPr/>
        </p:nvSpPr>
        <p:spPr>
          <a:xfrm>
            <a:off x="331094" y="376715"/>
            <a:ext cx="4395645" cy="1200137"/>
          </a:xfrm>
          <a:prstGeom prst="rect">
            <a:avLst/>
          </a:prstGeom>
          <a:noFill/>
        </p:spPr>
        <p:txBody>
          <a:bodyPr wrap="square" rtlCol="0">
            <a:spAutoFit/>
          </a:bodyPr>
          <a:lstStyle/>
          <a:p>
            <a:r>
              <a:rPr lang="en-US" sz="3200" b="1" dirty="0">
                <a:solidFill>
                  <a:schemeClr val="bg1">
                    <a:lumMod val="95000"/>
                  </a:schemeClr>
                </a:solidFill>
                <a:effectLst>
                  <a:outerShdw blurRad="38100" dist="38100" dir="2700000" algn="tl">
                    <a:srgbClr val="000000">
                      <a:alpha val="43137"/>
                    </a:srgbClr>
                  </a:outerShdw>
                </a:effectLst>
                <a:latin typeface="DIN Condensed Bold"/>
                <a:cs typeface="DIN Condensed Bold"/>
              </a:rPr>
              <a:t>BAIFA</a:t>
            </a:r>
          </a:p>
          <a:p>
            <a:r>
              <a:rPr lang="en-US" sz="1333" b="1" dirty="0">
                <a:solidFill>
                  <a:schemeClr val="bg1">
                    <a:lumMod val="95000"/>
                  </a:schemeClr>
                </a:solidFill>
                <a:effectLst>
                  <a:outerShdw blurRad="38100" dist="38100" dir="2700000" algn="tl">
                    <a:srgbClr val="000000">
                      <a:alpha val="43137"/>
                    </a:srgbClr>
                  </a:outerShdw>
                </a:effectLst>
                <a:latin typeface="Avenir Next Condensed Bold"/>
                <a:cs typeface="Avenir Next Condensed Bold"/>
              </a:rPr>
              <a:t>located in Wuxi National High-Tech Industrial Development Zone, known as area of the world manufacture center as it gathers Baifa most main suppliers.</a:t>
            </a:r>
          </a:p>
        </p:txBody>
      </p:sp>
      <p:sp>
        <p:nvSpPr>
          <p:cNvPr id="3" name="TextBox 2"/>
          <p:cNvSpPr txBox="1"/>
          <p:nvPr/>
        </p:nvSpPr>
        <p:spPr>
          <a:xfrm>
            <a:off x="5020657" y="514700"/>
            <a:ext cx="5467202" cy="4770537"/>
          </a:xfrm>
          <a:prstGeom prst="rect">
            <a:avLst/>
          </a:prstGeom>
          <a:noFill/>
        </p:spPr>
        <p:txBody>
          <a:bodyPr wrap="none" rtlCol="0">
            <a:spAutoFit/>
          </a:bodyPr>
          <a:lstStyle/>
          <a:p>
            <a:r>
              <a:rPr lang="en-US" sz="2400" b="1" cap="all" dirty="0">
                <a:solidFill>
                  <a:schemeClr val="bg1">
                    <a:lumMod val="95000"/>
                  </a:schemeClr>
                </a:solidFill>
                <a:effectLst>
                  <a:outerShdw blurRad="38100" dist="38100" dir="2700000" algn="tl">
                    <a:srgbClr val="000000">
                      <a:alpha val="43137"/>
                    </a:srgbClr>
                  </a:outerShdw>
                </a:effectLst>
                <a:latin typeface="DIN Condensed Bold"/>
                <a:cs typeface="DIN Condensed Bold"/>
              </a:rPr>
              <a:t>Surrounded by our major partners</a:t>
            </a:r>
          </a:p>
          <a:p>
            <a:endParaRPr lang="en-US" sz="1600" b="1" dirty="0">
              <a:solidFill>
                <a:schemeClr val="bg1">
                  <a:lumMod val="95000"/>
                </a:schemeClr>
              </a:solidFill>
              <a:latin typeface="DIN Condensed Bold"/>
              <a:cs typeface="DIN Condensed Bold"/>
            </a:endParaRPr>
          </a:p>
          <a:p>
            <a:r>
              <a:rPr lang="en-US" b="1" dirty="0">
                <a:solidFill>
                  <a:schemeClr val="bg1">
                    <a:lumMod val="95000"/>
                  </a:schemeClr>
                </a:solidFill>
                <a:latin typeface="DIN Condensed Bold"/>
                <a:cs typeface="DIN Condensed Bold"/>
              </a:rPr>
              <a:t>PRIME RANGE POWER PARTNER</a:t>
            </a:r>
          </a:p>
          <a:p>
            <a:r>
              <a:rPr lang="en-US" sz="1600" dirty="0">
                <a:solidFill>
                  <a:schemeClr val="bg1">
                    <a:lumMod val="95000"/>
                  </a:schemeClr>
                </a:solidFill>
                <a:latin typeface="Avenir Next Condensed Bold"/>
                <a:cs typeface="Avenir Next Condensed Bold"/>
              </a:rPr>
              <a:t>CUMMINS, VOLVO PENTA, MTU-ROLLS ROYCE</a:t>
            </a:r>
          </a:p>
          <a:p>
            <a:r>
              <a:rPr lang="en-US" sz="1600" dirty="0">
                <a:solidFill>
                  <a:schemeClr val="bg1">
                    <a:lumMod val="95000"/>
                  </a:schemeClr>
                </a:solidFill>
                <a:latin typeface="Avenir Next Condensed Bold"/>
                <a:cs typeface="Avenir Next Condensed Bold"/>
              </a:rPr>
              <a:t>SCANIA</a:t>
            </a:r>
          </a:p>
          <a:p>
            <a:endParaRPr lang="en-US" sz="1600" dirty="0">
              <a:solidFill>
                <a:schemeClr val="bg1">
                  <a:lumMod val="95000"/>
                </a:schemeClr>
              </a:solidFill>
              <a:latin typeface="DIN Condensed Bold"/>
              <a:cs typeface="DIN Condensed Bold"/>
            </a:endParaRPr>
          </a:p>
          <a:p>
            <a:r>
              <a:rPr lang="en-US" b="1" dirty="0">
                <a:solidFill>
                  <a:schemeClr val="bg1">
                    <a:lumMod val="95000"/>
                  </a:schemeClr>
                </a:solidFill>
                <a:latin typeface="DIN Condensed Bold"/>
                <a:cs typeface="DIN Condensed Bold"/>
              </a:rPr>
              <a:t>STANDBY RANGE POWER PARTNER</a:t>
            </a:r>
          </a:p>
          <a:p>
            <a:r>
              <a:rPr lang="en-US" sz="1600" dirty="0">
                <a:solidFill>
                  <a:schemeClr val="bg1">
                    <a:lumMod val="95000"/>
                  </a:schemeClr>
                </a:solidFill>
                <a:latin typeface="Avenir Next Condensed Bold"/>
                <a:cs typeface="Avenir Next Condensed Bold"/>
              </a:rPr>
              <a:t>PERKINS, MITSUBISHI, SDEC, YUCHAI, BAUDOUIN WEICHAI</a:t>
            </a:r>
          </a:p>
          <a:p>
            <a:r>
              <a:rPr lang="en-US" sz="1600" dirty="0">
                <a:solidFill>
                  <a:schemeClr val="bg1">
                    <a:lumMod val="95000"/>
                  </a:schemeClr>
                </a:solidFill>
                <a:latin typeface="Avenir Next Condensed Bold"/>
                <a:cs typeface="Avenir Next Condensed Bold"/>
              </a:rPr>
              <a:t>FAW,BAIFA BFY</a:t>
            </a:r>
          </a:p>
          <a:p>
            <a:endParaRPr lang="en-US" sz="1600" dirty="0">
              <a:solidFill>
                <a:schemeClr val="bg1">
                  <a:lumMod val="95000"/>
                </a:schemeClr>
              </a:solidFill>
              <a:latin typeface="Avenir Next Condensed Bold"/>
              <a:cs typeface="Avenir Next Condensed Bold"/>
            </a:endParaRPr>
          </a:p>
          <a:p>
            <a:endParaRPr lang="en-US" sz="1600" dirty="0">
              <a:solidFill>
                <a:schemeClr val="bg1">
                  <a:lumMod val="95000"/>
                </a:schemeClr>
              </a:solidFill>
              <a:latin typeface="Avenir Next Condensed Bold"/>
              <a:cs typeface="Avenir Next Condensed Bold"/>
            </a:endParaRPr>
          </a:p>
          <a:p>
            <a:r>
              <a:rPr lang="en-US" b="1" dirty="0">
                <a:solidFill>
                  <a:schemeClr val="bg1">
                    <a:lumMod val="95000"/>
                  </a:schemeClr>
                </a:solidFill>
                <a:latin typeface="DIN Condensed Bold"/>
                <a:cs typeface="DIN Condensed Bold"/>
              </a:rPr>
              <a:t>GAS RANGE</a:t>
            </a:r>
          </a:p>
          <a:p>
            <a:r>
              <a:rPr lang="en-US" sz="1600" dirty="0">
                <a:solidFill>
                  <a:schemeClr val="bg1">
                    <a:lumMod val="95000"/>
                  </a:schemeClr>
                </a:solidFill>
                <a:latin typeface="Avenir Next Condensed Bold"/>
                <a:cs typeface="Avenir Next Condensed Bold"/>
              </a:rPr>
              <a:t>CUMMINS, WEICHAI, MWM, BAIFA</a:t>
            </a:r>
          </a:p>
          <a:p>
            <a:endParaRPr lang="en-US" sz="1600" dirty="0">
              <a:solidFill>
                <a:schemeClr val="bg1">
                  <a:lumMod val="95000"/>
                </a:schemeClr>
              </a:solidFill>
              <a:latin typeface="DIN Condensed Bold"/>
              <a:cs typeface="DIN Condensed Bold"/>
            </a:endParaRPr>
          </a:p>
          <a:p>
            <a:r>
              <a:rPr lang="en-US" b="1" dirty="0">
                <a:solidFill>
                  <a:schemeClr val="bg1">
                    <a:lumMod val="95000"/>
                  </a:schemeClr>
                </a:solidFill>
                <a:latin typeface="DIN Condensed Bold"/>
                <a:cs typeface="DIN Condensed Bold"/>
              </a:rPr>
              <a:t>ALTERNATOR RANGE</a:t>
            </a:r>
          </a:p>
          <a:p>
            <a:r>
              <a:rPr lang="en-US" sz="1600" dirty="0">
                <a:solidFill>
                  <a:schemeClr val="bg1">
                    <a:lumMod val="95000"/>
                  </a:schemeClr>
                </a:solidFill>
                <a:latin typeface="Avenir Next Condensed Bold"/>
                <a:cs typeface="Avenir Next Condensed Bold"/>
              </a:rPr>
              <a:t>STAMFORD AVK,</a:t>
            </a:r>
          </a:p>
          <a:p>
            <a:r>
              <a:rPr lang="en-US" sz="1600" dirty="0">
                <a:solidFill>
                  <a:schemeClr val="bg1">
                    <a:lumMod val="95000"/>
                  </a:schemeClr>
                </a:solidFill>
                <a:latin typeface="Avenir Next Condensed Bold"/>
                <a:cs typeface="Avenir Next Condensed Bold"/>
              </a:rPr>
              <a:t>LEORY SOMER, MECCALTE </a:t>
            </a:r>
          </a:p>
          <a:p>
            <a:r>
              <a:rPr lang="en-US" sz="1600" dirty="0">
                <a:solidFill>
                  <a:schemeClr val="bg1">
                    <a:lumMod val="95000"/>
                  </a:schemeClr>
                </a:solidFill>
                <a:latin typeface="Avenir Next Condensed Bold"/>
                <a:cs typeface="Avenir Next Condensed Bold"/>
              </a:rPr>
              <a:t>BAIFA BF Alternator</a:t>
            </a:r>
          </a:p>
        </p:txBody>
      </p:sp>
      <p:sp>
        <p:nvSpPr>
          <p:cNvPr id="10" name="TextBox 9">
            <a:extLst>
              <a:ext uri="{FF2B5EF4-FFF2-40B4-BE49-F238E27FC236}">
                <a16:creationId xmlns:a16="http://schemas.microsoft.com/office/drawing/2014/main" id="{322ACC04-A763-8D4D-BD29-55F32DE1E02C}"/>
              </a:ext>
            </a:extLst>
          </p:cNvPr>
          <p:cNvSpPr txBox="1"/>
          <p:nvPr/>
        </p:nvSpPr>
        <p:spPr>
          <a:xfrm>
            <a:off x="1738677" y="5870455"/>
            <a:ext cx="2687273" cy="461665"/>
          </a:xfrm>
          <a:prstGeom prst="rect">
            <a:avLst/>
          </a:prstGeom>
          <a:noFill/>
        </p:spPr>
        <p:txBody>
          <a:bodyPr wrap="square" rtlCol="0">
            <a:spAutoFit/>
          </a:bodyPr>
          <a:lstStyle/>
          <a:p>
            <a:r>
              <a:rPr lang="en-US" sz="2400" dirty="0">
                <a:solidFill>
                  <a:schemeClr val="bg1">
                    <a:lumMod val="75000"/>
                  </a:schemeClr>
                </a:solidFill>
                <a:latin typeface="Abadi MT Condensed Extra Bold"/>
                <a:cs typeface="Abadi MT Condensed Extra Bold"/>
              </a:rPr>
              <a:t>WHERE IS BAIFA</a:t>
            </a:r>
          </a:p>
        </p:txBody>
      </p:sp>
      <p:cxnSp>
        <p:nvCxnSpPr>
          <p:cNvPr id="11" name="Straight Connector 10">
            <a:extLst>
              <a:ext uri="{FF2B5EF4-FFF2-40B4-BE49-F238E27FC236}">
                <a16:creationId xmlns:a16="http://schemas.microsoft.com/office/drawing/2014/main" id="{8DE30965-7C13-C14C-8685-C17448BCA368}"/>
              </a:ext>
            </a:extLst>
          </p:cNvPr>
          <p:cNvCxnSpPr/>
          <p:nvPr/>
        </p:nvCxnSpPr>
        <p:spPr>
          <a:xfrm flipH="1">
            <a:off x="2468190" y="6332118"/>
            <a:ext cx="5773132" cy="12828"/>
          </a:xfrm>
          <a:prstGeom prst="line">
            <a:avLst/>
          </a:prstGeom>
          <a:ln>
            <a:gradFill flip="none" rotWithShape="1">
              <a:gsLst>
                <a:gs pos="0">
                  <a:srgbClr val="62A234"/>
                </a:gs>
                <a:gs pos="100000">
                  <a:srgbClr val="FFFFFF"/>
                </a:gs>
              </a:gsLst>
              <a:lin ang="0" scaled="1"/>
              <a:tileRect/>
            </a:gradFill>
          </a:ln>
          <a:effectLst/>
        </p:spPr>
        <p:style>
          <a:lnRef idx="2">
            <a:schemeClr val="accent1"/>
          </a:lnRef>
          <a:fillRef idx="0">
            <a:schemeClr val="accent1"/>
          </a:fillRef>
          <a:effectRef idx="1">
            <a:schemeClr val="accent1"/>
          </a:effectRef>
          <a:fontRef idx="minor">
            <a:schemeClr val="tx1"/>
          </a:fontRef>
        </p:style>
      </p:cxnSp>
      <p:pic>
        <p:nvPicPr>
          <p:cNvPr id="12" name="Picture 2" descr="C:\Users\Administrator.SC-201903181053\Desktop\资源 6@4x.png">
            <a:extLst>
              <a:ext uri="{FF2B5EF4-FFF2-40B4-BE49-F238E27FC236}">
                <a16:creationId xmlns:a16="http://schemas.microsoft.com/office/drawing/2014/main" id="{A998EA84-2E50-1246-AEAD-423BAD179088}"/>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778832" y="5235037"/>
            <a:ext cx="1358005" cy="1425791"/>
          </a:xfrm>
          <a:prstGeom prst="rect">
            <a:avLst/>
          </a:prstGeom>
          <a:noFill/>
        </p:spPr>
      </p:pic>
    </p:spTree>
    <p:extLst>
      <p:ext uri="{BB962C8B-B14F-4D97-AF65-F5344CB8AC3E}">
        <p14:creationId xmlns:p14="http://schemas.microsoft.com/office/powerpoint/2010/main" val="57960290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D0107-69C0-D969-2F94-FC1D45DA7E05}"/>
            </a:ext>
          </a:extLst>
        </p:cNvPr>
        <p:cNvGrpSpPr/>
        <p:nvPr/>
      </p:nvGrpSpPr>
      <p:grpSpPr>
        <a:xfrm>
          <a:off x="0" y="0"/>
          <a:ext cx="0" cy="0"/>
          <a:chOff x="0" y="0"/>
          <a:chExt cx="0" cy="0"/>
        </a:xfrm>
      </p:grpSpPr>
      <p:pic>
        <p:nvPicPr>
          <p:cNvPr id="2" name="Picture 12">
            <a:extLst>
              <a:ext uri="{FF2B5EF4-FFF2-40B4-BE49-F238E27FC236}">
                <a16:creationId xmlns:a16="http://schemas.microsoft.com/office/drawing/2014/main" id="{776A657B-0322-0D81-26E8-9096D6B132E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sp>
        <p:nvSpPr>
          <p:cNvPr id="8" name="副标题 2">
            <a:extLst>
              <a:ext uri="{FF2B5EF4-FFF2-40B4-BE49-F238E27FC236}">
                <a16:creationId xmlns:a16="http://schemas.microsoft.com/office/drawing/2014/main" id="{50D2341D-E655-32CC-AE43-216D556BA44C}"/>
              </a:ext>
            </a:extLst>
          </p:cNvPr>
          <p:cNvSpPr txBox="1">
            <a:spLocks/>
          </p:cNvSpPr>
          <p:nvPr/>
        </p:nvSpPr>
        <p:spPr>
          <a:xfrm>
            <a:off x="3222416" y="2181976"/>
            <a:ext cx="2983170" cy="426534"/>
          </a:xfrm>
          <a:prstGeom prst="rect">
            <a:avLst/>
          </a:prstGeom>
        </p:spPr>
        <p:txBody>
          <a:bodyPr vert="horz" lIns="91440" tIns="45720" rIns="91440" bIns="45720" rtlCol="0">
            <a:noAutofit/>
          </a:bodyPr>
          <a:lstStyle/>
          <a:p>
            <a:pPr algn="ctr">
              <a:defRPr/>
            </a:pP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SAN MARTÍN POWER STATION</a:t>
            </a:r>
          </a:p>
        </p:txBody>
      </p:sp>
      <p:sp>
        <p:nvSpPr>
          <p:cNvPr id="12" name="副标题 2">
            <a:extLst>
              <a:ext uri="{FF2B5EF4-FFF2-40B4-BE49-F238E27FC236}">
                <a16:creationId xmlns:a16="http://schemas.microsoft.com/office/drawing/2014/main" id="{2CA4236C-4F5A-762E-4A9C-5C6FE7A2293C}"/>
              </a:ext>
            </a:extLst>
          </p:cNvPr>
          <p:cNvSpPr txBox="1">
            <a:spLocks/>
          </p:cNvSpPr>
          <p:nvPr/>
        </p:nvSpPr>
        <p:spPr>
          <a:xfrm>
            <a:off x="3169949" y="2841360"/>
            <a:ext cx="3157117" cy="1324693"/>
          </a:xfrm>
          <a:prstGeom prst="rect">
            <a:avLst/>
          </a:prstGeom>
        </p:spPr>
        <p:txBody>
          <a:bodyPr vert="horz" lIns="91440" tIns="45720" rIns="91440" bIns="45720" rtlCol="0">
            <a:noAutofit/>
          </a:bodyPr>
          <a:lstStyle/>
          <a:p>
            <a:pPr marL="342900" indent="-342900">
              <a:spcBef>
                <a:spcPct val="20000"/>
              </a:spcBef>
              <a:defRPr/>
            </a:pPr>
            <a:r>
              <a:rPr lang="en-US" altLang="zh-CN" sz="1600" dirty="0">
                <a:solidFill>
                  <a:schemeClr val="accent3">
                    <a:lumMod val="75000"/>
                  </a:schemeClr>
                </a:solidFill>
                <a:latin typeface="Arial" panose="020B0604020202020204" pitchFamily="34" charset="0"/>
                <a:cs typeface="Arial" panose="020B0604020202020204" pitchFamily="34" charset="0"/>
              </a:rPr>
              <a:t>Gen-set model: BF-C1375RS-60</a:t>
            </a:r>
          </a:p>
          <a:p>
            <a:pPr marL="342900" indent="-342900">
              <a:spcBef>
                <a:spcPct val="20000"/>
              </a:spcBef>
              <a:defRPr/>
            </a:pPr>
            <a:r>
              <a:rPr lang="en-US" altLang="zh-CN" sz="1600" dirty="0">
                <a:solidFill>
                  <a:schemeClr val="accent3">
                    <a:lumMod val="75000"/>
                  </a:schemeClr>
                </a:solidFill>
                <a:latin typeface="Arial" panose="020B0604020202020204" pitchFamily="34" charset="0"/>
                <a:cs typeface="Arial" panose="020B0604020202020204" pitchFamily="34" charset="0"/>
              </a:rPr>
              <a:t>Prime power: 1100kW</a:t>
            </a:r>
          </a:p>
          <a:p>
            <a:pPr marL="342900" indent="-342900">
              <a:spcBef>
                <a:spcPct val="20000"/>
              </a:spcBef>
              <a:defRPr/>
            </a:pPr>
            <a:r>
              <a:rPr lang="en-US" altLang="zh-CN" sz="1600" dirty="0">
                <a:solidFill>
                  <a:schemeClr val="accent3">
                    <a:lumMod val="75000"/>
                  </a:schemeClr>
                </a:solidFill>
                <a:latin typeface="Arial" panose="020B0604020202020204" pitchFamily="34" charset="0"/>
                <a:cs typeface="Arial" panose="020B0604020202020204" pitchFamily="34" charset="0"/>
              </a:rPr>
              <a:t>Voltage: 480V</a:t>
            </a:r>
          </a:p>
          <a:p>
            <a:pPr marL="342900" indent="-342900">
              <a:spcBef>
                <a:spcPct val="20000"/>
              </a:spcBef>
              <a:defRPr/>
            </a:pPr>
            <a:r>
              <a:rPr lang="en-US" altLang="zh-CN" sz="1600" dirty="0">
                <a:solidFill>
                  <a:schemeClr val="accent3">
                    <a:lumMod val="75000"/>
                  </a:schemeClr>
                </a:solidFill>
                <a:latin typeface="Arial" panose="020B0604020202020204" pitchFamily="34" charset="0"/>
                <a:cs typeface="Arial" panose="020B0604020202020204" pitchFamily="34" charset="0"/>
              </a:rPr>
              <a:t>Quantity: 20 units</a:t>
            </a:r>
          </a:p>
        </p:txBody>
      </p:sp>
      <p:pic>
        <p:nvPicPr>
          <p:cNvPr id="3" name="Picture 9" descr="展会旗1.psd">
            <a:extLst>
              <a:ext uri="{FF2B5EF4-FFF2-40B4-BE49-F238E27FC236}">
                <a16:creationId xmlns:a16="http://schemas.microsoft.com/office/drawing/2014/main" id="{4EFB5DBE-D080-0297-37A3-5EA6A19F16A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pic>
        <p:nvPicPr>
          <p:cNvPr id="5" name="Picture 1">
            <a:extLst>
              <a:ext uri="{FF2B5EF4-FFF2-40B4-BE49-F238E27FC236}">
                <a16:creationId xmlns:a16="http://schemas.microsoft.com/office/drawing/2014/main" id="{0B85DFD0-C9E1-9649-75F6-DF90949F1FD8}"/>
              </a:ext>
            </a:extLst>
          </p:cNvPr>
          <p:cNvPicPr>
            <a:picLocks noChangeAspect="1"/>
          </p:cNvPicPr>
          <p:nvPr/>
        </p:nvPicPr>
        <p:blipFill>
          <a:blip r:embed="rId5"/>
          <a:srcRect/>
          <a:stretch/>
        </p:blipFill>
        <p:spPr>
          <a:xfrm>
            <a:off x="6900759" y="1801234"/>
            <a:ext cx="3600000" cy="4798125"/>
          </a:xfrm>
          <a:prstGeom prst="rect">
            <a:avLst/>
          </a:prstGeom>
        </p:spPr>
      </p:pic>
      <p:pic>
        <p:nvPicPr>
          <p:cNvPr id="6" name="图片 5">
            <a:extLst>
              <a:ext uri="{FF2B5EF4-FFF2-40B4-BE49-F238E27FC236}">
                <a16:creationId xmlns:a16="http://schemas.microsoft.com/office/drawing/2014/main" id="{A8FD9F15-E009-045C-EC27-C8029B2850FC}"/>
              </a:ext>
            </a:extLst>
          </p:cNvPr>
          <p:cNvPicPr>
            <a:picLocks noChangeAspect="1"/>
          </p:cNvPicPr>
          <p:nvPr/>
        </p:nvPicPr>
        <p:blipFill rotWithShape="1">
          <a:blip r:embed="rId6"/>
          <a:srcRect t="24812"/>
          <a:stretch/>
        </p:blipFill>
        <p:spPr>
          <a:xfrm>
            <a:off x="2710047" y="4300343"/>
            <a:ext cx="4076922" cy="2299016"/>
          </a:xfrm>
          <a:prstGeom prst="rect">
            <a:avLst/>
          </a:prstGeom>
        </p:spPr>
      </p:pic>
      <p:sp>
        <p:nvSpPr>
          <p:cNvPr id="4" name="Rectangle 10">
            <a:extLst>
              <a:ext uri="{FF2B5EF4-FFF2-40B4-BE49-F238E27FC236}">
                <a16:creationId xmlns:a16="http://schemas.microsoft.com/office/drawing/2014/main" id="{76AFB66B-267F-40D9-59B4-2024DD55B4C4}"/>
              </a:ext>
            </a:extLst>
          </p:cNvPr>
          <p:cNvSpPr/>
          <p:nvPr/>
        </p:nvSpPr>
        <p:spPr>
          <a:xfrm>
            <a:off x="2564335" y="1396757"/>
            <a:ext cx="6204108"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CONTINUOUS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POWER PLANT RENTAL</a:t>
            </a:r>
          </a:p>
        </p:txBody>
      </p:sp>
    </p:spTree>
    <p:extLst>
      <p:ext uri="{BB962C8B-B14F-4D97-AF65-F5344CB8AC3E}">
        <p14:creationId xmlns:p14="http://schemas.microsoft.com/office/powerpoint/2010/main" val="262172664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7CACE-56B2-4C0B-1292-DBE6E5307C2B}"/>
            </a:ext>
          </a:extLst>
        </p:cNvPr>
        <p:cNvGrpSpPr/>
        <p:nvPr/>
      </p:nvGrpSpPr>
      <p:grpSpPr>
        <a:xfrm>
          <a:off x="0" y="0"/>
          <a:ext cx="0" cy="0"/>
          <a:chOff x="0" y="0"/>
          <a:chExt cx="0" cy="0"/>
        </a:xfrm>
      </p:grpSpPr>
      <p:pic>
        <p:nvPicPr>
          <p:cNvPr id="2" name="Picture 12">
            <a:extLst>
              <a:ext uri="{FF2B5EF4-FFF2-40B4-BE49-F238E27FC236}">
                <a16:creationId xmlns:a16="http://schemas.microsoft.com/office/drawing/2014/main" id="{C0B781B7-9B13-EF02-07AF-435EDF192EE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sp>
        <p:nvSpPr>
          <p:cNvPr id="8" name="副标题 2">
            <a:extLst>
              <a:ext uri="{FF2B5EF4-FFF2-40B4-BE49-F238E27FC236}">
                <a16:creationId xmlns:a16="http://schemas.microsoft.com/office/drawing/2014/main" id="{42A4F50F-F418-6F7C-9F36-6C682B4CAF26}"/>
              </a:ext>
            </a:extLst>
          </p:cNvPr>
          <p:cNvSpPr txBox="1">
            <a:spLocks/>
          </p:cNvSpPr>
          <p:nvPr/>
        </p:nvSpPr>
        <p:spPr>
          <a:xfrm>
            <a:off x="2332646" y="2068112"/>
            <a:ext cx="4072116" cy="426534"/>
          </a:xfrm>
          <a:prstGeom prst="rect">
            <a:avLst/>
          </a:prstGeom>
        </p:spPr>
        <p:txBody>
          <a:bodyPr vert="horz" lIns="91440" tIns="45720" rIns="91440" bIns="45720" rtlCol="0">
            <a:noAutofit/>
          </a:bodyPr>
          <a:lstStyle/>
          <a:p>
            <a:pPr algn="ctr">
              <a:defRPr/>
            </a:pP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A MINING POWER STATION, MONGOLIA</a:t>
            </a:r>
          </a:p>
        </p:txBody>
      </p:sp>
      <p:sp>
        <p:nvSpPr>
          <p:cNvPr id="12" name="副标题 2">
            <a:extLst>
              <a:ext uri="{FF2B5EF4-FFF2-40B4-BE49-F238E27FC236}">
                <a16:creationId xmlns:a16="http://schemas.microsoft.com/office/drawing/2014/main" id="{87152415-F753-9AE2-3D69-3B5F45029B55}"/>
              </a:ext>
            </a:extLst>
          </p:cNvPr>
          <p:cNvSpPr txBox="1">
            <a:spLocks/>
          </p:cNvSpPr>
          <p:nvPr/>
        </p:nvSpPr>
        <p:spPr>
          <a:xfrm>
            <a:off x="2712306" y="2630392"/>
            <a:ext cx="3468316" cy="1218841"/>
          </a:xfrm>
          <a:prstGeom prst="rect">
            <a:avLst/>
          </a:prstGeom>
        </p:spPr>
        <p:txBody>
          <a:bodyPr vert="horz" lIns="91440" tIns="45720" rIns="91440" bIns="45720" rtlCol="0">
            <a:noAutofit/>
          </a:bodyPr>
          <a:lstStyle/>
          <a:p>
            <a:pPr marL="342900" indent="-342900">
              <a:spcBef>
                <a:spcPct val="20000"/>
              </a:spcBef>
              <a:defRPr/>
            </a:pPr>
            <a:r>
              <a:rPr lang="en-US" altLang="zh-CN" sz="1600" dirty="0">
                <a:solidFill>
                  <a:schemeClr val="accent3">
                    <a:lumMod val="75000"/>
                  </a:schemeClr>
                </a:solidFill>
                <a:latin typeface="Arial" panose="020B0604020202020204" pitchFamily="34" charset="0"/>
                <a:cs typeface="Arial" panose="020B0604020202020204" pitchFamily="34" charset="0"/>
              </a:rPr>
              <a:t>Gen-set model: BF-M2750HVRSE+</a:t>
            </a:r>
          </a:p>
          <a:p>
            <a:pPr marL="342900" indent="-342900">
              <a:spcBef>
                <a:spcPct val="20000"/>
              </a:spcBef>
              <a:defRPr/>
            </a:pPr>
            <a:r>
              <a:rPr lang="en-US" altLang="zh-CN" sz="1600" dirty="0">
                <a:solidFill>
                  <a:schemeClr val="accent3">
                    <a:lumMod val="75000"/>
                  </a:schemeClr>
                </a:solidFill>
                <a:latin typeface="Arial" panose="020B0604020202020204" pitchFamily="34" charset="0"/>
                <a:cs typeface="Arial" panose="020B0604020202020204" pitchFamily="34" charset="0"/>
              </a:rPr>
              <a:t>Prime power: 2500kVA</a:t>
            </a:r>
          </a:p>
          <a:p>
            <a:pPr marL="342900" indent="-342900">
              <a:spcBef>
                <a:spcPct val="20000"/>
              </a:spcBef>
              <a:defRPr/>
            </a:pPr>
            <a:r>
              <a:rPr lang="en-US" altLang="zh-CN" sz="1600" dirty="0">
                <a:solidFill>
                  <a:schemeClr val="accent3">
                    <a:lumMod val="75000"/>
                  </a:schemeClr>
                </a:solidFill>
                <a:latin typeface="Arial" panose="020B0604020202020204" pitchFamily="34" charset="0"/>
                <a:cs typeface="Arial" panose="020B0604020202020204" pitchFamily="34" charset="0"/>
              </a:rPr>
              <a:t>Voltage: 11kV</a:t>
            </a:r>
          </a:p>
          <a:p>
            <a:pPr marL="342900" indent="-342900">
              <a:spcBef>
                <a:spcPct val="20000"/>
              </a:spcBef>
              <a:defRPr/>
            </a:pPr>
            <a:r>
              <a:rPr lang="en-US" altLang="zh-CN" sz="1600" dirty="0">
                <a:solidFill>
                  <a:schemeClr val="accent3">
                    <a:lumMod val="75000"/>
                  </a:schemeClr>
                </a:solidFill>
                <a:latin typeface="Arial" panose="020B0604020202020204" pitchFamily="34" charset="0"/>
                <a:cs typeface="Arial" panose="020B0604020202020204" pitchFamily="34" charset="0"/>
              </a:rPr>
              <a:t>Quantity: 2 units</a:t>
            </a:r>
          </a:p>
        </p:txBody>
      </p:sp>
      <p:pic>
        <p:nvPicPr>
          <p:cNvPr id="3" name="Picture 9" descr="展会旗1.psd">
            <a:extLst>
              <a:ext uri="{FF2B5EF4-FFF2-40B4-BE49-F238E27FC236}">
                <a16:creationId xmlns:a16="http://schemas.microsoft.com/office/drawing/2014/main" id="{E414D297-4975-5366-87EF-BDBAED845A7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4" name="Rectangle 10">
            <a:extLst>
              <a:ext uri="{FF2B5EF4-FFF2-40B4-BE49-F238E27FC236}">
                <a16:creationId xmlns:a16="http://schemas.microsoft.com/office/drawing/2014/main" id="{BCBC2E1D-702D-A3A9-C614-E7A0F01D1FC7}"/>
              </a:ext>
            </a:extLst>
          </p:cNvPr>
          <p:cNvSpPr/>
          <p:nvPr/>
        </p:nvSpPr>
        <p:spPr>
          <a:xfrm>
            <a:off x="2564335" y="1396757"/>
            <a:ext cx="6204108"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CONTINUOUS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POWER PLANT RENTAL</a:t>
            </a:r>
          </a:p>
        </p:txBody>
      </p:sp>
      <p:pic>
        <p:nvPicPr>
          <p:cNvPr id="7" name="Picture 1">
            <a:extLst>
              <a:ext uri="{FF2B5EF4-FFF2-40B4-BE49-F238E27FC236}">
                <a16:creationId xmlns:a16="http://schemas.microsoft.com/office/drawing/2014/main" id="{56054539-7849-F017-8FD7-0D14DCBB3C3C}"/>
              </a:ext>
            </a:extLst>
          </p:cNvPr>
          <p:cNvPicPr>
            <a:picLocks noChangeAspect="1"/>
          </p:cNvPicPr>
          <p:nvPr/>
        </p:nvPicPr>
        <p:blipFill>
          <a:blip r:embed="rId5"/>
          <a:srcRect/>
          <a:stretch/>
        </p:blipFill>
        <p:spPr>
          <a:xfrm>
            <a:off x="2356266" y="4031179"/>
            <a:ext cx="5400000" cy="2492457"/>
          </a:xfrm>
          <a:prstGeom prst="rect">
            <a:avLst/>
          </a:prstGeom>
        </p:spPr>
      </p:pic>
      <p:pic>
        <p:nvPicPr>
          <p:cNvPr id="9" name="Picture 1">
            <a:extLst>
              <a:ext uri="{FF2B5EF4-FFF2-40B4-BE49-F238E27FC236}">
                <a16:creationId xmlns:a16="http://schemas.microsoft.com/office/drawing/2014/main" id="{F8779EFD-CB0E-3345-C5F2-BAFB85EE4AB4}"/>
              </a:ext>
            </a:extLst>
          </p:cNvPr>
          <p:cNvPicPr>
            <a:picLocks noChangeAspect="1"/>
          </p:cNvPicPr>
          <p:nvPr/>
        </p:nvPicPr>
        <p:blipFill>
          <a:blip r:embed="rId6"/>
          <a:srcRect/>
          <a:stretch/>
        </p:blipFill>
        <p:spPr>
          <a:xfrm>
            <a:off x="6536662" y="1773377"/>
            <a:ext cx="4317709" cy="2257802"/>
          </a:xfrm>
          <a:prstGeom prst="rect">
            <a:avLst/>
          </a:prstGeom>
        </p:spPr>
      </p:pic>
    </p:spTree>
    <p:extLst>
      <p:ext uri="{BB962C8B-B14F-4D97-AF65-F5344CB8AC3E}">
        <p14:creationId xmlns:p14="http://schemas.microsoft.com/office/powerpoint/2010/main" val="121096946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C0954-5691-21D1-290F-FBF659363B35}"/>
            </a:ext>
          </a:extLst>
        </p:cNvPr>
        <p:cNvGrpSpPr/>
        <p:nvPr/>
      </p:nvGrpSpPr>
      <p:grpSpPr>
        <a:xfrm>
          <a:off x="0" y="0"/>
          <a:ext cx="0" cy="0"/>
          <a:chOff x="0" y="0"/>
          <a:chExt cx="0" cy="0"/>
        </a:xfrm>
      </p:grpSpPr>
      <p:pic>
        <p:nvPicPr>
          <p:cNvPr id="2" name="Picture 12">
            <a:extLst>
              <a:ext uri="{FF2B5EF4-FFF2-40B4-BE49-F238E27FC236}">
                <a16:creationId xmlns:a16="http://schemas.microsoft.com/office/drawing/2014/main" id="{3ED04FB7-33AD-C2FF-100D-E72E5490AB8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sp>
        <p:nvSpPr>
          <p:cNvPr id="8" name="副标题 2">
            <a:extLst>
              <a:ext uri="{FF2B5EF4-FFF2-40B4-BE49-F238E27FC236}">
                <a16:creationId xmlns:a16="http://schemas.microsoft.com/office/drawing/2014/main" id="{94C1EB77-1FE0-7733-6AFE-284CCF93DF6C}"/>
              </a:ext>
            </a:extLst>
          </p:cNvPr>
          <p:cNvSpPr txBox="1">
            <a:spLocks/>
          </p:cNvSpPr>
          <p:nvPr/>
        </p:nvSpPr>
        <p:spPr>
          <a:xfrm>
            <a:off x="1316843" y="2420254"/>
            <a:ext cx="5621165" cy="549969"/>
          </a:xfrm>
          <a:prstGeom prst="rect">
            <a:avLst/>
          </a:prstGeom>
        </p:spPr>
        <p:txBody>
          <a:bodyPr vert="horz" lIns="91440" tIns="45720" rIns="91440" bIns="45720" rtlCol="0">
            <a:noAutofit/>
          </a:bodyPr>
          <a:lstStyle/>
          <a:p>
            <a:pPr algn="ctr">
              <a:defRPr/>
            </a:pP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2008, ALSTOM POWER RENTAL, COSTA RICA / ARGENTINA</a:t>
            </a:r>
          </a:p>
        </p:txBody>
      </p:sp>
      <p:pic>
        <p:nvPicPr>
          <p:cNvPr id="9" name="Picture 2" descr="DSC00969">
            <a:extLst>
              <a:ext uri="{FF2B5EF4-FFF2-40B4-BE49-F238E27FC236}">
                <a16:creationId xmlns:a16="http://schemas.microsoft.com/office/drawing/2014/main" id="{F00D30FE-BC5E-566E-6E38-07AE4CAFF25F}"/>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025415" y="2423884"/>
            <a:ext cx="4182756" cy="313895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 name="副标题 2">
            <a:extLst>
              <a:ext uri="{FF2B5EF4-FFF2-40B4-BE49-F238E27FC236}">
                <a16:creationId xmlns:a16="http://schemas.microsoft.com/office/drawing/2014/main" id="{11E2D6A3-C660-3AB9-DEC3-BE18D718ADC5}"/>
              </a:ext>
            </a:extLst>
          </p:cNvPr>
          <p:cNvSpPr txBox="1">
            <a:spLocks/>
          </p:cNvSpPr>
          <p:nvPr/>
        </p:nvSpPr>
        <p:spPr>
          <a:xfrm>
            <a:off x="1376721" y="4474452"/>
            <a:ext cx="5501407" cy="1706270"/>
          </a:xfrm>
          <a:prstGeom prst="rect">
            <a:avLst/>
          </a:prstGeom>
        </p:spPr>
        <p:txBody>
          <a:bodyPr vert="horz" lIns="91440" tIns="45720" rIns="91440" bIns="45720" rtlCol="0">
            <a:noAutofit/>
          </a:bodyPr>
          <a:lstStyle/>
          <a:p>
            <a:pPr>
              <a:defRPr/>
            </a:pPr>
            <a:r>
              <a:rPr lang="en-US" altLang="zh-CN" sz="1600" dirty="0">
                <a:latin typeface="Times New Roman" panose="02020603050405020304" pitchFamily="18" charset="0"/>
                <a:cs typeface="Times New Roman" panose="02020603050405020304" pitchFamily="18" charset="0"/>
              </a:rPr>
              <a:t>We cooperated with Alstom to supply 77 high-power containerized diesel generators (high-voltage) for government power projects in Costa Rica, and another 77 units for Argentina.</a:t>
            </a:r>
          </a:p>
          <a:p>
            <a:pPr>
              <a:defRPr/>
            </a:pPr>
            <a:endParaRPr lang="en-US" altLang="zh-CN" sz="1600" dirty="0">
              <a:latin typeface="Times New Roman" panose="02020603050405020304" pitchFamily="18" charset="0"/>
              <a:cs typeface="Times New Roman" panose="02020603050405020304" pitchFamily="18" charset="0"/>
            </a:endParaRPr>
          </a:p>
          <a:p>
            <a:pPr>
              <a:defRPr/>
            </a:pPr>
            <a:r>
              <a:rPr lang="en-US" altLang="zh-CN" sz="1600" dirty="0">
                <a:latin typeface="Times New Roman" panose="02020603050405020304" pitchFamily="18" charset="0"/>
                <a:cs typeface="Times New Roman" panose="02020603050405020304" pitchFamily="18" charset="0"/>
              </a:rPr>
              <a:t>All gen-sets were paralleled, with a total capacity of 60MW</a:t>
            </a:r>
            <a:r>
              <a:rPr lang="en-US" altLang="zh-CN" sz="1600" dirty="0">
                <a:solidFill>
                  <a:schemeClr val="accent3">
                    <a:lumMod val="75000"/>
                  </a:schemeClr>
                </a:solidFill>
                <a:latin typeface="Times New Roman" panose="02020603050405020304" pitchFamily="18" charset="0"/>
                <a:cs typeface="Times New Roman" panose="02020603050405020304" pitchFamily="18" charset="0"/>
              </a:rPr>
              <a:t>.</a:t>
            </a:r>
            <a:endParaRPr lang="en-US" altLang="zh-CN" sz="1600" dirty="0">
              <a:latin typeface="Times New Roman" panose="02020603050405020304" pitchFamily="18" charset="0"/>
              <a:cs typeface="Times New Roman" panose="02020603050405020304" pitchFamily="18" charset="0"/>
            </a:endParaRPr>
          </a:p>
        </p:txBody>
      </p:sp>
      <p:sp>
        <p:nvSpPr>
          <p:cNvPr id="12" name="副标题 2">
            <a:extLst>
              <a:ext uri="{FF2B5EF4-FFF2-40B4-BE49-F238E27FC236}">
                <a16:creationId xmlns:a16="http://schemas.microsoft.com/office/drawing/2014/main" id="{6E3DE159-33AD-93B8-CA8B-FE93C4938BC0}"/>
              </a:ext>
            </a:extLst>
          </p:cNvPr>
          <p:cNvSpPr txBox="1">
            <a:spLocks/>
          </p:cNvSpPr>
          <p:nvPr/>
        </p:nvSpPr>
        <p:spPr>
          <a:xfrm>
            <a:off x="2528869" y="3219517"/>
            <a:ext cx="3010965" cy="1005641"/>
          </a:xfrm>
          <a:prstGeom prst="rect">
            <a:avLst/>
          </a:prstGeom>
        </p:spPr>
        <p:txBody>
          <a:bodyPr vert="horz" lIns="91440" tIns="45720" rIns="91440" bIns="45720" rtlCol="0">
            <a:noAutofit/>
          </a:bodyPr>
          <a:lstStyle/>
          <a:p>
            <a:pPr marL="342900" indent="-342900">
              <a:spcBef>
                <a:spcPct val="20000"/>
              </a:spcBef>
              <a:defRPr/>
            </a:pPr>
            <a:r>
              <a:rPr lang="en-US" altLang="zh-CN" sz="1600" dirty="0">
                <a:solidFill>
                  <a:schemeClr val="accent3">
                    <a:lumMod val="75000"/>
                  </a:schemeClr>
                </a:solidFill>
                <a:latin typeface="Arial" panose="020B0604020202020204" pitchFamily="34" charset="0"/>
                <a:cs typeface="Arial" panose="020B0604020202020204" pitchFamily="34" charset="0"/>
              </a:rPr>
              <a:t>Gen-set model: BF-M1100-60</a:t>
            </a:r>
          </a:p>
          <a:p>
            <a:pPr marL="342900" indent="-342900">
              <a:spcBef>
                <a:spcPct val="20000"/>
              </a:spcBef>
              <a:defRPr/>
            </a:pPr>
            <a:r>
              <a:rPr lang="en-US" altLang="zh-CN" sz="1600" dirty="0">
                <a:solidFill>
                  <a:schemeClr val="accent3">
                    <a:lumMod val="75000"/>
                  </a:schemeClr>
                </a:solidFill>
                <a:latin typeface="Arial" panose="020B0604020202020204" pitchFamily="34" charset="0"/>
                <a:cs typeface="Arial" panose="020B0604020202020204" pitchFamily="34" charset="0"/>
              </a:rPr>
              <a:t>Prime power: 1100kVA</a:t>
            </a:r>
          </a:p>
          <a:p>
            <a:pPr marL="342900" indent="-342900">
              <a:spcBef>
                <a:spcPct val="20000"/>
              </a:spcBef>
              <a:defRPr/>
            </a:pPr>
            <a:r>
              <a:rPr lang="en-US" altLang="zh-CN" sz="1600" dirty="0">
                <a:solidFill>
                  <a:schemeClr val="accent3">
                    <a:lumMod val="75000"/>
                  </a:schemeClr>
                </a:solidFill>
                <a:latin typeface="Arial" panose="020B0604020202020204" pitchFamily="34" charset="0"/>
                <a:cs typeface="Arial" panose="020B0604020202020204" pitchFamily="34" charset="0"/>
              </a:rPr>
              <a:t>Quantity: 77 units + 77 units</a:t>
            </a:r>
          </a:p>
        </p:txBody>
      </p:sp>
      <p:pic>
        <p:nvPicPr>
          <p:cNvPr id="3" name="Picture 9" descr="展会旗1.psd">
            <a:extLst>
              <a:ext uri="{FF2B5EF4-FFF2-40B4-BE49-F238E27FC236}">
                <a16:creationId xmlns:a16="http://schemas.microsoft.com/office/drawing/2014/main" id="{AF90C714-C0C8-F137-A837-6FA10DFFC9E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4" name="Rectangle 10">
            <a:extLst>
              <a:ext uri="{FF2B5EF4-FFF2-40B4-BE49-F238E27FC236}">
                <a16:creationId xmlns:a16="http://schemas.microsoft.com/office/drawing/2014/main" id="{C6AC353E-0CA1-8DE3-F7C0-8DD95B55CE44}"/>
              </a:ext>
            </a:extLst>
          </p:cNvPr>
          <p:cNvSpPr/>
          <p:nvPr/>
        </p:nvSpPr>
        <p:spPr>
          <a:xfrm>
            <a:off x="2564335" y="1396757"/>
            <a:ext cx="6204108"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CONTINUOUS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POWER PLANT RENTAL</a:t>
            </a:r>
          </a:p>
        </p:txBody>
      </p:sp>
    </p:spTree>
    <p:extLst>
      <p:ext uri="{BB962C8B-B14F-4D97-AF65-F5344CB8AC3E}">
        <p14:creationId xmlns:p14="http://schemas.microsoft.com/office/powerpoint/2010/main" val="9549505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2">
            <a:extLst>
              <a:ext uri="{FF2B5EF4-FFF2-40B4-BE49-F238E27FC236}">
                <a16:creationId xmlns:a16="http://schemas.microsoft.com/office/drawing/2014/main" id="{6DC9773E-8B35-00B5-46E6-85AC99E7A35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sp>
        <p:nvSpPr>
          <p:cNvPr id="8" name="副标题 2"/>
          <p:cNvSpPr txBox="1">
            <a:spLocks/>
          </p:cNvSpPr>
          <p:nvPr/>
        </p:nvSpPr>
        <p:spPr>
          <a:xfrm>
            <a:off x="1205002" y="2685049"/>
            <a:ext cx="4356022" cy="458907"/>
          </a:xfrm>
          <a:prstGeom prst="rect">
            <a:avLst/>
          </a:prstGeom>
        </p:spPr>
        <p:txBody>
          <a:bodyPr vert="horz" lIns="91440" tIns="45720" rIns="91440" bIns="45720" rtlCol="0">
            <a:noAutofit/>
          </a:bodyPr>
          <a:lstStyle/>
          <a:p>
            <a:pPr algn="ctr">
              <a:defRPr/>
            </a:pP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2009, ALSTOM POWER RENTAL, BOTSWANA</a:t>
            </a:r>
          </a:p>
        </p:txBody>
      </p:sp>
      <p:pic>
        <p:nvPicPr>
          <p:cNvPr id="10" name="Picture 1" descr="Screen Shot 2015-07-07 at 2.30.07 pm.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20221" y="3942257"/>
            <a:ext cx="3772542" cy="2796883"/>
          </a:xfrm>
          <a:prstGeom prst="rect">
            <a:avLst/>
          </a:prstGeom>
        </p:spPr>
      </p:pic>
      <p:sp>
        <p:nvSpPr>
          <p:cNvPr id="12" name="副标题 2"/>
          <p:cNvSpPr txBox="1">
            <a:spLocks/>
          </p:cNvSpPr>
          <p:nvPr/>
        </p:nvSpPr>
        <p:spPr>
          <a:xfrm>
            <a:off x="2093630" y="3483416"/>
            <a:ext cx="2812199" cy="941175"/>
          </a:xfrm>
          <a:prstGeom prst="rect">
            <a:avLst/>
          </a:prstGeom>
        </p:spPr>
        <p:txBody>
          <a:bodyPr vert="horz" lIns="91440" tIns="45720" rIns="91440" bIns="45720" rtlCol="0">
            <a:noAutofit/>
          </a:bodyPr>
          <a:lstStyle/>
          <a:p>
            <a:pPr marL="342900" indent="-342900">
              <a:spcBef>
                <a:spcPct val="20000"/>
              </a:spcBef>
              <a:defRPr/>
            </a:pPr>
            <a:r>
              <a:rPr lang="en-US" altLang="zh-CN" sz="1600" dirty="0">
                <a:solidFill>
                  <a:srgbClr val="77933C"/>
                </a:solidFill>
                <a:latin typeface="Arial" panose="020B0604020202020204" pitchFamily="34" charset="0"/>
                <a:cs typeface="Arial" panose="020B0604020202020204" pitchFamily="34" charset="0"/>
              </a:rPr>
              <a:t>Gen-set model: BF-M1100S</a:t>
            </a:r>
          </a:p>
          <a:p>
            <a:pPr marL="342900" indent="-342900">
              <a:spcBef>
                <a:spcPct val="20000"/>
              </a:spcBef>
              <a:defRPr/>
            </a:pPr>
            <a:r>
              <a:rPr lang="en-US" altLang="zh-CN" sz="1600" dirty="0">
                <a:solidFill>
                  <a:srgbClr val="77933C"/>
                </a:solidFill>
                <a:latin typeface="Arial" panose="020B0604020202020204" pitchFamily="34" charset="0"/>
                <a:cs typeface="Arial" panose="020B0604020202020204" pitchFamily="34" charset="0"/>
              </a:rPr>
              <a:t>Prime power: 1000kVA</a:t>
            </a:r>
          </a:p>
          <a:p>
            <a:pPr marL="342900" indent="-342900">
              <a:spcBef>
                <a:spcPct val="20000"/>
              </a:spcBef>
              <a:defRPr/>
            </a:pPr>
            <a:r>
              <a:rPr lang="en-US" altLang="zh-CN" sz="1600" dirty="0">
                <a:solidFill>
                  <a:srgbClr val="77933C"/>
                </a:solidFill>
                <a:latin typeface="Arial" panose="020B0604020202020204" pitchFamily="34" charset="0"/>
                <a:cs typeface="Arial" panose="020B0604020202020204" pitchFamily="34" charset="0"/>
              </a:rPr>
              <a:t>Quantity: 88 units</a:t>
            </a:r>
          </a:p>
        </p:txBody>
      </p:sp>
      <p:pic>
        <p:nvPicPr>
          <p:cNvPr id="13" name="Picture 34"/>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779884" y="1936265"/>
            <a:ext cx="3403499" cy="25518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57150">
                <a:solidFill>
                  <a:srgbClr val="000000"/>
                </a:solidFill>
                <a:miter lim="800000"/>
                <a:headEnd/>
                <a:tailEnd/>
              </a14:hiddenLine>
            </a:ext>
          </a:extLst>
        </p:spPr>
      </p:pic>
      <p:sp>
        <p:nvSpPr>
          <p:cNvPr id="17" name="TextBox 16">
            <a:extLst>
              <a:ext uri="{FF2B5EF4-FFF2-40B4-BE49-F238E27FC236}">
                <a16:creationId xmlns:a16="http://schemas.microsoft.com/office/drawing/2014/main" id="{DB2C6544-37E6-8647-9DAF-C26ACD1BABC1}"/>
              </a:ext>
            </a:extLst>
          </p:cNvPr>
          <p:cNvSpPr txBox="1"/>
          <p:nvPr/>
        </p:nvSpPr>
        <p:spPr>
          <a:xfrm>
            <a:off x="1295845" y="4948030"/>
            <a:ext cx="6676572" cy="830997"/>
          </a:xfrm>
          <a:prstGeom prst="rect">
            <a:avLst/>
          </a:prstGeom>
          <a:noFill/>
        </p:spPr>
        <p:txBody>
          <a:bodyPr wrap="square" rtlCol="0">
            <a:spAutoFit/>
          </a:bodyPr>
          <a:lstStyle/>
          <a:p>
            <a:r>
              <a:rPr lang="en-US" sz="1600" dirty="0">
                <a:latin typeface="Times New Roman" pitchFamily="18" charset="0"/>
                <a:cs typeface="Times New Roman" pitchFamily="18" charset="0"/>
              </a:rPr>
              <a:t>In 2009, Baifa cooperated with APR Global Energy Company to provide Botswana with 88 high-voltage 1000kVA containerized diesel generators powered by MTU, all paralleled to form a high-voltage output power station.</a:t>
            </a:r>
          </a:p>
        </p:txBody>
      </p:sp>
      <p:pic>
        <p:nvPicPr>
          <p:cNvPr id="3" name="Picture 9" descr="展会旗1.psd">
            <a:extLst>
              <a:ext uri="{FF2B5EF4-FFF2-40B4-BE49-F238E27FC236}">
                <a16:creationId xmlns:a16="http://schemas.microsoft.com/office/drawing/2014/main" id="{8A47E985-DB78-1C7D-B8D3-0CB9AAB06B0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4" name="Rectangle 10">
            <a:extLst>
              <a:ext uri="{FF2B5EF4-FFF2-40B4-BE49-F238E27FC236}">
                <a16:creationId xmlns:a16="http://schemas.microsoft.com/office/drawing/2014/main" id="{1DC565B0-BB0B-E2AC-C166-1980D9894DC3}"/>
              </a:ext>
            </a:extLst>
          </p:cNvPr>
          <p:cNvSpPr/>
          <p:nvPr/>
        </p:nvSpPr>
        <p:spPr>
          <a:xfrm>
            <a:off x="2564335" y="1396757"/>
            <a:ext cx="6204108"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CONTINUOUS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POWER PLANT RENTAL</a:t>
            </a:r>
          </a:p>
        </p:txBody>
      </p:sp>
    </p:spTree>
    <p:extLst>
      <p:ext uri="{BB962C8B-B14F-4D97-AF65-F5344CB8AC3E}">
        <p14:creationId xmlns:p14="http://schemas.microsoft.com/office/powerpoint/2010/main" val="211178336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2">
            <a:extLst>
              <a:ext uri="{FF2B5EF4-FFF2-40B4-BE49-F238E27FC236}">
                <a16:creationId xmlns:a16="http://schemas.microsoft.com/office/drawing/2014/main" id="{F3A2BF72-A13B-02CC-2D9F-4E18268D09A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5444"/>
            <a:ext cx="8102540" cy="1112627"/>
          </a:xfrm>
          <a:prstGeom prst="rect">
            <a:avLst/>
          </a:prstGeom>
          <a:effectLst>
            <a:reflection stA="67000" endPos="10000" dir="5400000" sy="-100000" algn="bl" rotWithShape="0"/>
          </a:effectLst>
        </p:spPr>
      </p:pic>
      <p:pic>
        <p:nvPicPr>
          <p:cNvPr id="10" name="Picture 1" descr="Screen Shot 2015-07-07 at 2.07.04 pm.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65025" y="2339303"/>
            <a:ext cx="5352615" cy="3737970"/>
          </a:xfrm>
          <a:prstGeom prst="rect">
            <a:avLst/>
          </a:prstGeom>
        </p:spPr>
      </p:pic>
      <p:sp>
        <p:nvSpPr>
          <p:cNvPr id="11" name="TextBox 10"/>
          <p:cNvSpPr txBox="1"/>
          <p:nvPr/>
        </p:nvSpPr>
        <p:spPr>
          <a:xfrm>
            <a:off x="1081392" y="4205063"/>
            <a:ext cx="5501083" cy="2308324"/>
          </a:xfrm>
          <a:prstGeom prst="rect">
            <a:avLst/>
          </a:prstGeom>
          <a:noFill/>
        </p:spPr>
        <p:txBody>
          <a:bodyPr wrap="square" rtlCol="0">
            <a:spAutoFit/>
          </a:bodyPr>
          <a:lstStyle/>
          <a:p>
            <a:r>
              <a:rPr lang="en-US" sz="1600" dirty="0">
                <a:latin typeface="Times New Roman" pitchFamily="18" charset="0"/>
                <a:cs typeface="Times New Roman" pitchFamily="18" charset="0"/>
              </a:rPr>
              <a:t>In 2006, we cooperated with Alstom and won a contract for fifty 1000kVA containerized gen-sets for a power station project in Africa.</a:t>
            </a:r>
          </a:p>
          <a:p>
            <a:endParaRPr lang="en-US"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The customer set a tight 45-day delivery schedule, and we successfully completed manufacturing and delivered on time.</a:t>
            </a:r>
          </a:p>
          <a:p>
            <a:endParaRPr lang="en-US"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This project further demonstrated </a:t>
            </a:r>
            <a:r>
              <a:rPr lang="en-US" sz="1600" dirty="0" err="1">
                <a:latin typeface="Times New Roman" pitchFamily="18" charset="0"/>
                <a:cs typeface="Times New Roman" pitchFamily="18" charset="0"/>
              </a:rPr>
              <a:t>Baifa's</a:t>
            </a:r>
            <a:r>
              <a:rPr lang="en-US" sz="1600" dirty="0">
                <a:latin typeface="Times New Roman" pitchFamily="18" charset="0"/>
                <a:cs typeface="Times New Roman" pitchFamily="18" charset="0"/>
              </a:rPr>
              <a:t> production efficiency and proven quality.</a:t>
            </a:r>
          </a:p>
        </p:txBody>
      </p:sp>
      <p:sp>
        <p:nvSpPr>
          <p:cNvPr id="15" name="副标题 2">
            <a:extLst>
              <a:ext uri="{FF2B5EF4-FFF2-40B4-BE49-F238E27FC236}">
                <a16:creationId xmlns:a16="http://schemas.microsoft.com/office/drawing/2014/main" id="{F6076280-6DDD-4E45-8FB2-80282F4D70DA}"/>
              </a:ext>
            </a:extLst>
          </p:cNvPr>
          <p:cNvSpPr txBox="1">
            <a:spLocks/>
          </p:cNvSpPr>
          <p:nvPr/>
        </p:nvSpPr>
        <p:spPr>
          <a:xfrm>
            <a:off x="2091124" y="3052363"/>
            <a:ext cx="3663132" cy="907823"/>
          </a:xfrm>
          <a:prstGeom prst="rect">
            <a:avLst/>
          </a:prstGeom>
        </p:spPr>
        <p:txBody>
          <a:bodyPr vert="horz" lIns="91440" tIns="45720" rIns="91440" bIns="45720" rtlCol="0">
            <a:noAutofit/>
          </a:bodyPr>
          <a:lstStyle/>
          <a:p>
            <a:pPr marL="342900" indent="-342900">
              <a:spcBef>
                <a:spcPct val="20000"/>
              </a:spcBef>
              <a:defRPr/>
            </a:pPr>
            <a:r>
              <a:rPr lang="en-US" altLang="zh-CN" sz="1600" dirty="0">
                <a:solidFill>
                  <a:srgbClr val="77933C"/>
                </a:solidFill>
                <a:latin typeface="Arial" panose="020B0604020202020204" pitchFamily="34" charset="0"/>
                <a:cs typeface="Arial" panose="020B0604020202020204" pitchFamily="34" charset="0"/>
              </a:rPr>
              <a:t>Gen-set model: BF-C1100, BF-M1100</a:t>
            </a:r>
          </a:p>
          <a:p>
            <a:pPr marL="342900" indent="-342900">
              <a:spcBef>
                <a:spcPct val="20000"/>
              </a:spcBef>
              <a:defRPr/>
            </a:pPr>
            <a:r>
              <a:rPr lang="en-US" altLang="zh-CN" sz="1600" dirty="0">
                <a:solidFill>
                  <a:srgbClr val="77933C"/>
                </a:solidFill>
                <a:latin typeface="Arial" panose="020B0604020202020204" pitchFamily="34" charset="0"/>
                <a:cs typeface="Arial" panose="020B0604020202020204" pitchFamily="34" charset="0"/>
              </a:rPr>
              <a:t>Prime power: 1000kVA</a:t>
            </a:r>
          </a:p>
          <a:p>
            <a:pPr marL="342900" indent="-342900">
              <a:spcBef>
                <a:spcPct val="20000"/>
              </a:spcBef>
              <a:defRPr/>
            </a:pPr>
            <a:r>
              <a:rPr lang="en-US" altLang="zh-CN" sz="1600" dirty="0">
                <a:solidFill>
                  <a:srgbClr val="77933C"/>
                </a:solidFill>
                <a:latin typeface="Arial" panose="020B0604020202020204" pitchFamily="34" charset="0"/>
                <a:cs typeface="Arial" panose="020B0604020202020204" pitchFamily="34" charset="0"/>
              </a:rPr>
              <a:t>Quantity: 50 units</a:t>
            </a:r>
          </a:p>
        </p:txBody>
      </p:sp>
      <p:pic>
        <p:nvPicPr>
          <p:cNvPr id="3" name="Picture 9" descr="展会旗1.psd">
            <a:extLst>
              <a:ext uri="{FF2B5EF4-FFF2-40B4-BE49-F238E27FC236}">
                <a16:creationId xmlns:a16="http://schemas.microsoft.com/office/drawing/2014/main" id="{631EBDAA-CD2A-2705-04D3-0E88A469C8E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4" name="Rectangle 10">
            <a:extLst>
              <a:ext uri="{FF2B5EF4-FFF2-40B4-BE49-F238E27FC236}">
                <a16:creationId xmlns:a16="http://schemas.microsoft.com/office/drawing/2014/main" id="{61AE4754-28B8-88BB-3456-5F02EFDA69D0}"/>
              </a:ext>
            </a:extLst>
          </p:cNvPr>
          <p:cNvSpPr/>
          <p:nvPr/>
        </p:nvSpPr>
        <p:spPr>
          <a:xfrm>
            <a:off x="2564335" y="1396757"/>
            <a:ext cx="6204108"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CONTINUOUS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POWER PLANT RENTAL</a:t>
            </a:r>
          </a:p>
        </p:txBody>
      </p:sp>
      <p:sp>
        <p:nvSpPr>
          <p:cNvPr id="8" name="副标题 2"/>
          <p:cNvSpPr txBox="1">
            <a:spLocks/>
          </p:cNvSpPr>
          <p:nvPr/>
        </p:nvSpPr>
        <p:spPr>
          <a:xfrm>
            <a:off x="1581652" y="2368828"/>
            <a:ext cx="4500561" cy="383665"/>
          </a:xfrm>
          <a:prstGeom prst="rect">
            <a:avLst/>
          </a:prstGeom>
        </p:spPr>
        <p:txBody>
          <a:bodyPr vert="horz" lIns="91440" tIns="45720" rIns="91440" bIns="45720" rtlCol="0">
            <a:noAutofit/>
          </a:bodyPr>
          <a:lstStyle/>
          <a:p>
            <a:pPr marL="342900" indent="-342900" algn="ctr">
              <a:spcBef>
                <a:spcPct val="20000"/>
              </a:spcBef>
              <a:defRPr/>
            </a:pP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2006, ALSTOM POWER RENTAL, TANZANIA</a:t>
            </a:r>
          </a:p>
        </p:txBody>
      </p:sp>
    </p:spTree>
    <p:extLst>
      <p:ext uri="{BB962C8B-B14F-4D97-AF65-F5344CB8AC3E}">
        <p14:creationId xmlns:p14="http://schemas.microsoft.com/office/powerpoint/2010/main" val="31585221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2">
            <a:extLst>
              <a:ext uri="{FF2B5EF4-FFF2-40B4-BE49-F238E27FC236}">
                <a16:creationId xmlns:a16="http://schemas.microsoft.com/office/drawing/2014/main" id="{00AD5384-3698-3F7D-66C8-FF7875FCDE1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sp>
        <p:nvSpPr>
          <p:cNvPr id="8" name="副标题 2"/>
          <p:cNvSpPr txBox="1">
            <a:spLocks/>
          </p:cNvSpPr>
          <p:nvPr/>
        </p:nvSpPr>
        <p:spPr>
          <a:xfrm>
            <a:off x="1704814" y="2010042"/>
            <a:ext cx="3797915" cy="1390492"/>
          </a:xfrm>
          <a:prstGeom prst="rect">
            <a:avLst/>
          </a:prstGeom>
        </p:spPr>
        <p:txBody>
          <a:bodyPr vert="horz" lIns="91440" tIns="45720" rIns="91440" bIns="45720" rtlCol="0">
            <a:noAutofit/>
          </a:bodyPr>
          <a:lstStyle/>
          <a:p>
            <a:pPr marL="342900" indent="-342900" algn="ctr">
              <a:spcBef>
                <a:spcPct val="20000"/>
              </a:spcBef>
              <a:defRPr/>
            </a:pP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THAILAND PEA GOV POWER STATIONS</a:t>
            </a:r>
          </a:p>
          <a:p>
            <a:pPr marL="342900" indent="-342900" algn="ctr">
              <a:spcBef>
                <a:spcPct val="20000"/>
              </a:spcBef>
              <a:defRPr/>
            </a:pPr>
            <a:endPar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endParaRPr>
          </a:p>
          <a:p>
            <a:pPr marL="342900" indent="-342900" algn="ctr">
              <a:spcBef>
                <a:spcPct val="20000"/>
              </a:spcBef>
              <a:defRPr/>
            </a:pPr>
            <a:r>
              <a:rPr lang="en-US" altLang="zh-CN" b="1" dirty="0">
                <a:solidFill>
                  <a:schemeClr val="tx1">
                    <a:lumMod val="50000"/>
                    <a:lumOff val="50000"/>
                  </a:schemeClr>
                </a:solidFill>
                <a:latin typeface="Abadi MT Condensed Extra Bold"/>
                <a:cs typeface="Abadi MT Condensed Extra Bold"/>
              </a:rPr>
              <a:t>6*BF-SM1375RS+</a:t>
            </a:r>
          </a:p>
          <a:p>
            <a:pPr marL="342900" indent="-342900" algn="ctr">
              <a:spcBef>
                <a:spcPct val="20000"/>
              </a:spcBef>
              <a:defRPr/>
            </a:pPr>
            <a:r>
              <a:rPr lang="en-US" altLang="zh-CN" b="1" dirty="0">
                <a:solidFill>
                  <a:schemeClr val="tx1">
                    <a:lumMod val="50000"/>
                    <a:lumOff val="50000"/>
                  </a:schemeClr>
                </a:solidFill>
                <a:latin typeface="Abadi MT Condensed Extra Bold"/>
                <a:cs typeface="Abadi MT Condensed Extra Bold"/>
              </a:rPr>
              <a:t>12*BF-V700RS ON TRUCK</a:t>
            </a:r>
          </a:p>
          <a:p>
            <a:pPr marL="342900" indent="-342900" algn="ctr">
              <a:spcBef>
                <a:spcPct val="20000"/>
              </a:spcBef>
              <a:defRPr/>
            </a:pPr>
            <a:endPar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endParaRPr>
          </a:p>
        </p:txBody>
      </p:sp>
      <p:pic>
        <p:nvPicPr>
          <p:cNvPr id="2" name="Picture 1" descr="SM1375RS+.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04814" y="3630913"/>
            <a:ext cx="3998562" cy="3003366"/>
          </a:xfrm>
          <a:prstGeom prst="rect">
            <a:avLst/>
          </a:prstGeom>
        </p:spPr>
      </p:pic>
      <p:pic>
        <p:nvPicPr>
          <p:cNvPr id="3" name="Picture 2" descr="6481709774196_.pic.jp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072386" y="2113779"/>
            <a:ext cx="4594486" cy="4520500"/>
          </a:xfrm>
          <a:prstGeom prst="rect">
            <a:avLst/>
          </a:prstGeom>
        </p:spPr>
      </p:pic>
      <p:pic>
        <p:nvPicPr>
          <p:cNvPr id="5" name="Picture 9" descr="展会旗1.psd">
            <a:extLst>
              <a:ext uri="{FF2B5EF4-FFF2-40B4-BE49-F238E27FC236}">
                <a16:creationId xmlns:a16="http://schemas.microsoft.com/office/drawing/2014/main" id="{4433AE6E-9AB2-70E3-87B3-4B6F8A4A86F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6" name="Rectangle 10">
            <a:extLst>
              <a:ext uri="{FF2B5EF4-FFF2-40B4-BE49-F238E27FC236}">
                <a16:creationId xmlns:a16="http://schemas.microsoft.com/office/drawing/2014/main" id="{E195F6F5-6140-BC2C-A37F-95EA9AE6CF39}"/>
              </a:ext>
            </a:extLst>
          </p:cNvPr>
          <p:cNvSpPr/>
          <p:nvPr/>
        </p:nvSpPr>
        <p:spPr>
          <a:xfrm>
            <a:off x="2564335" y="1396757"/>
            <a:ext cx="6204108"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CONTINUOUS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POWER PLANT RENTAL</a:t>
            </a:r>
          </a:p>
        </p:txBody>
      </p:sp>
    </p:spTree>
    <p:extLst>
      <p:ext uri="{BB962C8B-B14F-4D97-AF65-F5344CB8AC3E}">
        <p14:creationId xmlns:p14="http://schemas.microsoft.com/office/powerpoint/2010/main" val="38403756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2">
            <a:extLst>
              <a:ext uri="{FF2B5EF4-FFF2-40B4-BE49-F238E27FC236}">
                <a16:creationId xmlns:a16="http://schemas.microsoft.com/office/drawing/2014/main" id="{21ED46C3-5537-F9C1-074E-1318B13C248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pic>
        <p:nvPicPr>
          <p:cNvPr id="4" name="Picture 3" descr="6551709778665_.pic.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79629" y="3618414"/>
            <a:ext cx="4739153" cy="3163385"/>
          </a:xfrm>
          <a:prstGeom prst="rect">
            <a:avLst/>
          </a:prstGeom>
        </p:spPr>
      </p:pic>
      <p:pic>
        <p:nvPicPr>
          <p:cNvPr id="3" name="Picture 2">
            <a:extLst>
              <a:ext uri="{FF2B5EF4-FFF2-40B4-BE49-F238E27FC236}">
                <a16:creationId xmlns:a16="http://schemas.microsoft.com/office/drawing/2014/main" id="{45BA1836-2F2E-B840-A5C1-77ACEE16B46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818782" y="3609156"/>
            <a:ext cx="4229793" cy="3172642"/>
          </a:xfrm>
          <a:prstGeom prst="rect">
            <a:avLst/>
          </a:prstGeom>
        </p:spPr>
      </p:pic>
      <p:pic>
        <p:nvPicPr>
          <p:cNvPr id="5" name="Picture 9" descr="展会旗1.psd">
            <a:extLst>
              <a:ext uri="{FF2B5EF4-FFF2-40B4-BE49-F238E27FC236}">
                <a16:creationId xmlns:a16="http://schemas.microsoft.com/office/drawing/2014/main" id="{A5B58BD1-361C-E832-B109-543ABD048BE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8" name="副标题 2"/>
          <p:cNvSpPr txBox="1">
            <a:spLocks/>
          </p:cNvSpPr>
          <p:nvPr/>
        </p:nvSpPr>
        <p:spPr>
          <a:xfrm>
            <a:off x="2310026" y="2025214"/>
            <a:ext cx="3216104" cy="614572"/>
          </a:xfrm>
          <a:prstGeom prst="rect">
            <a:avLst/>
          </a:prstGeom>
        </p:spPr>
        <p:txBody>
          <a:bodyPr vert="horz" lIns="91440" tIns="45720" rIns="91440" bIns="45720" rtlCol="0">
            <a:noAutofit/>
          </a:bodyPr>
          <a:lstStyle/>
          <a:p>
            <a:pPr algn="ctr">
              <a:defRPr/>
            </a:pPr>
            <a:r>
              <a:rPr lang="en-US" altLang="zh-CN" u="sng"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STAGE 1: </a:t>
            </a: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52MW+26MW POWER STATION 2023</a:t>
            </a:r>
          </a:p>
          <a:p>
            <a:pPr marL="342900" indent="-342900" algn="ctr">
              <a:spcBef>
                <a:spcPct val="20000"/>
              </a:spcBef>
              <a:defRPr/>
            </a:pPr>
            <a:endPar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endParaRPr>
          </a:p>
          <a:p>
            <a:pPr marL="342900" indent="-342900" algn="ctr">
              <a:spcBef>
                <a:spcPct val="20000"/>
              </a:spcBef>
              <a:defRPr/>
            </a:pPr>
            <a:endPar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endParaRPr>
          </a:p>
          <a:p>
            <a:pPr marL="342900" indent="-342900" algn="ctr">
              <a:spcBef>
                <a:spcPct val="20000"/>
              </a:spcBef>
              <a:defRPr/>
            </a:pPr>
            <a:endPar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endParaRPr>
          </a:p>
        </p:txBody>
      </p:sp>
      <p:sp>
        <p:nvSpPr>
          <p:cNvPr id="6" name="Rectangle 5"/>
          <p:cNvSpPr/>
          <p:nvPr/>
        </p:nvSpPr>
        <p:spPr>
          <a:xfrm>
            <a:off x="5770789" y="2860829"/>
            <a:ext cx="1945487" cy="701731"/>
          </a:xfrm>
          <a:prstGeom prst="rect">
            <a:avLst/>
          </a:prstGeom>
        </p:spPr>
        <p:txBody>
          <a:bodyPr wrap="square">
            <a:spAutoFit/>
          </a:bodyPr>
          <a:lstStyle/>
          <a:p>
            <a:pPr marL="342900" indent="-342900" algn="ctr">
              <a:spcBef>
                <a:spcPct val="20000"/>
              </a:spcBef>
              <a:defRPr/>
            </a:pP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In 35days</a:t>
            </a:r>
          </a:p>
          <a:p>
            <a:pPr marL="342900" indent="-342900" algn="ctr">
              <a:spcBef>
                <a:spcPct val="20000"/>
              </a:spcBef>
              <a:defRPr/>
            </a:pP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26*BF-C1375S-60</a:t>
            </a:r>
          </a:p>
        </p:txBody>
      </p:sp>
      <p:sp>
        <p:nvSpPr>
          <p:cNvPr id="12" name="副标题 2">
            <a:extLst>
              <a:ext uri="{FF2B5EF4-FFF2-40B4-BE49-F238E27FC236}">
                <a16:creationId xmlns:a16="http://schemas.microsoft.com/office/drawing/2014/main" id="{295405A6-8837-AF40-84C2-AE426A86BCA0}"/>
              </a:ext>
            </a:extLst>
          </p:cNvPr>
          <p:cNvSpPr txBox="1">
            <a:spLocks/>
          </p:cNvSpPr>
          <p:nvPr/>
        </p:nvSpPr>
        <p:spPr>
          <a:xfrm>
            <a:off x="7960934" y="2025214"/>
            <a:ext cx="3216104" cy="665055"/>
          </a:xfrm>
          <a:prstGeom prst="rect">
            <a:avLst/>
          </a:prstGeom>
        </p:spPr>
        <p:txBody>
          <a:bodyPr vert="horz" lIns="91440" tIns="45720" rIns="91440" bIns="45720" rtlCol="0">
            <a:noAutofit/>
          </a:bodyPr>
          <a:lstStyle/>
          <a:p>
            <a:pPr algn="ctr">
              <a:defRPr/>
            </a:pPr>
            <a:r>
              <a:rPr lang="en-US" altLang="zh-CN" u="sng"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STAGE 2: </a:t>
            </a: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45 MW+60 MW POWER STATION 2024</a:t>
            </a:r>
          </a:p>
          <a:p>
            <a:pPr marL="342900" indent="-342900" algn="ctr">
              <a:spcBef>
                <a:spcPct val="20000"/>
              </a:spcBef>
              <a:defRPr/>
            </a:pPr>
            <a:endPar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endParaRPr>
          </a:p>
          <a:p>
            <a:pPr marL="342900" indent="-342900" algn="ctr">
              <a:spcBef>
                <a:spcPct val="20000"/>
              </a:spcBef>
              <a:defRPr/>
            </a:pPr>
            <a:endPar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endParaRPr>
          </a:p>
          <a:p>
            <a:pPr marL="342900" indent="-342900" algn="ctr">
              <a:spcBef>
                <a:spcPct val="20000"/>
              </a:spcBef>
              <a:defRPr/>
            </a:pPr>
            <a:endPar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endParaRPr>
          </a:p>
        </p:txBody>
      </p:sp>
      <p:sp>
        <p:nvSpPr>
          <p:cNvPr id="7" name="Rectangle 5">
            <a:extLst>
              <a:ext uri="{FF2B5EF4-FFF2-40B4-BE49-F238E27FC236}">
                <a16:creationId xmlns:a16="http://schemas.microsoft.com/office/drawing/2014/main" id="{F2B6C1DE-4588-C2E7-B755-7AB4E11DB0A6}"/>
              </a:ext>
            </a:extLst>
          </p:cNvPr>
          <p:cNvSpPr/>
          <p:nvPr/>
        </p:nvSpPr>
        <p:spPr>
          <a:xfrm>
            <a:off x="2863694" y="2886847"/>
            <a:ext cx="1945487" cy="701731"/>
          </a:xfrm>
          <a:prstGeom prst="rect">
            <a:avLst/>
          </a:prstGeom>
        </p:spPr>
        <p:txBody>
          <a:bodyPr wrap="square">
            <a:spAutoFit/>
          </a:bodyPr>
          <a:lstStyle/>
          <a:p>
            <a:pPr marL="342900" indent="-342900" algn="ctr">
              <a:spcBef>
                <a:spcPct val="20000"/>
              </a:spcBef>
              <a:defRPr/>
            </a:pP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In 45days</a:t>
            </a:r>
          </a:p>
          <a:p>
            <a:pPr marL="342900" indent="-342900" algn="ctr">
              <a:spcBef>
                <a:spcPct val="20000"/>
              </a:spcBef>
              <a:defRPr/>
            </a:pP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52*BF-C1375S-60</a:t>
            </a:r>
          </a:p>
        </p:txBody>
      </p:sp>
      <p:sp>
        <p:nvSpPr>
          <p:cNvPr id="15" name="Rectangle 5">
            <a:extLst>
              <a:ext uri="{FF2B5EF4-FFF2-40B4-BE49-F238E27FC236}">
                <a16:creationId xmlns:a16="http://schemas.microsoft.com/office/drawing/2014/main" id="{736BF112-81E5-FFBE-EF43-E3E667D88840}"/>
              </a:ext>
            </a:extLst>
          </p:cNvPr>
          <p:cNvSpPr/>
          <p:nvPr/>
        </p:nvSpPr>
        <p:spPr>
          <a:xfrm>
            <a:off x="8596243" y="2886848"/>
            <a:ext cx="1945487" cy="701731"/>
          </a:xfrm>
          <a:prstGeom prst="rect">
            <a:avLst/>
          </a:prstGeom>
        </p:spPr>
        <p:txBody>
          <a:bodyPr wrap="square">
            <a:spAutoFit/>
          </a:bodyPr>
          <a:lstStyle/>
          <a:p>
            <a:pPr marL="342900" indent="-342900" algn="ctr">
              <a:spcBef>
                <a:spcPct val="20000"/>
              </a:spcBef>
              <a:defRPr/>
            </a:pP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In 60days</a:t>
            </a:r>
          </a:p>
          <a:p>
            <a:pPr marL="342900" indent="-342900" algn="ctr">
              <a:spcBef>
                <a:spcPct val="20000"/>
              </a:spcBef>
              <a:defRPr/>
            </a:pP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105*BF-C1375S-60</a:t>
            </a:r>
          </a:p>
        </p:txBody>
      </p:sp>
      <p:sp>
        <p:nvSpPr>
          <p:cNvPr id="16" name="Rectangle 10">
            <a:extLst>
              <a:ext uri="{FF2B5EF4-FFF2-40B4-BE49-F238E27FC236}">
                <a16:creationId xmlns:a16="http://schemas.microsoft.com/office/drawing/2014/main" id="{1E5CB487-DB5C-3A42-9731-CAFF4BCB2224}"/>
              </a:ext>
            </a:extLst>
          </p:cNvPr>
          <p:cNvSpPr/>
          <p:nvPr/>
        </p:nvSpPr>
        <p:spPr>
          <a:xfrm>
            <a:off x="2564335" y="1396757"/>
            <a:ext cx="6204108"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CONTINUOUS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POWER PLANT RENTAL</a:t>
            </a:r>
          </a:p>
        </p:txBody>
      </p:sp>
    </p:spTree>
    <p:extLst>
      <p:ext uri="{BB962C8B-B14F-4D97-AF65-F5344CB8AC3E}">
        <p14:creationId xmlns:p14="http://schemas.microsoft.com/office/powerpoint/2010/main" val="168738217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2">
            <a:extLst>
              <a:ext uri="{FF2B5EF4-FFF2-40B4-BE49-F238E27FC236}">
                <a16:creationId xmlns:a16="http://schemas.microsoft.com/office/drawing/2014/main" id="{DACE96CD-98C3-78A8-D476-FA557F0427B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sp>
        <p:nvSpPr>
          <p:cNvPr id="12" name="副标题 2">
            <a:extLst>
              <a:ext uri="{FF2B5EF4-FFF2-40B4-BE49-F238E27FC236}">
                <a16:creationId xmlns:a16="http://schemas.microsoft.com/office/drawing/2014/main" id="{295405A6-8837-AF40-84C2-AE426A86BCA0}"/>
              </a:ext>
            </a:extLst>
          </p:cNvPr>
          <p:cNvSpPr txBox="1">
            <a:spLocks/>
          </p:cNvSpPr>
          <p:nvPr/>
        </p:nvSpPr>
        <p:spPr>
          <a:xfrm>
            <a:off x="6909204" y="2289656"/>
            <a:ext cx="4090171" cy="401643"/>
          </a:xfrm>
          <a:prstGeom prst="rect">
            <a:avLst/>
          </a:prstGeom>
        </p:spPr>
        <p:txBody>
          <a:bodyPr vert="horz" lIns="91440" tIns="45720" rIns="91440" bIns="45720" rtlCol="0">
            <a:noAutofit/>
          </a:bodyPr>
          <a:lstStyle/>
          <a:p>
            <a:pPr marL="342900" indent="-342900" algn="ctr">
              <a:spcBef>
                <a:spcPct val="20000"/>
              </a:spcBef>
              <a:defRPr/>
            </a:pPr>
            <a:r>
              <a:rPr lang="en-US" altLang="zh-CN" u="sng"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STAGE 3: </a:t>
            </a: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110MW POWER STATION 2025</a:t>
            </a:r>
          </a:p>
        </p:txBody>
      </p:sp>
      <p:pic>
        <p:nvPicPr>
          <p:cNvPr id="5" name="Picture 4">
            <a:extLst>
              <a:ext uri="{FF2B5EF4-FFF2-40B4-BE49-F238E27FC236}">
                <a16:creationId xmlns:a16="http://schemas.microsoft.com/office/drawing/2014/main" id="{01CC8D0B-4356-CB47-BBDD-479EDC7257A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264968" y="1809719"/>
            <a:ext cx="4431323" cy="2492619"/>
          </a:xfrm>
          <a:prstGeom prst="rect">
            <a:avLst/>
          </a:prstGeom>
        </p:spPr>
      </p:pic>
      <p:pic>
        <p:nvPicPr>
          <p:cNvPr id="10" name="Picture 9">
            <a:extLst>
              <a:ext uri="{FF2B5EF4-FFF2-40B4-BE49-F238E27FC236}">
                <a16:creationId xmlns:a16="http://schemas.microsoft.com/office/drawing/2014/main" id="{46150644-3506-544A-B70F-5816BBBC60A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266608" y="4298206"/>
            <a:ext cx="4471585" cy="2516250"/>
          </a:xfrm>
          <a:prstGeom prst="rect">
            <a:avLst/>
          </a:prstGeom>
        </p:spPr>
      </p:pic>
      <p:pic>
        <p:nvPicPr>
          <p:cNvPr id="15" name="Picture 14">
            <a:extLst>
              <a:ext uri="{FF2B5EF4-FFF2-40B4-BE49-F238E27FC236}">
                <a16:creationId xmlns:a16="http://schemas.microsoft.com/office/drawing/2014/main" id="{37091080-5EA5-8345-B855-0774B1293EA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32953" y="4291451"/>
            <a:ext cx="4474165" cy="2516250"/>
          </a:xfrm>
          <a:prstGeom prst="rect">
            <a:avLst/>
          </a:prstGeom>
        </p:spPr>
      </p:pic>
      <p:pic>
        <p:nvPicPr>
          <p:cNvPr id="3" name="Picture 9" descr="展会旗1.psd">
            <a:extLst>
              <a:ext uri="{FF2B5EF4-FFF2-40B4-BE49-F238E27FC236}">
                <a16:creationId xmlns:a16="http://schemas.microsoft.com/office/drawing/2014/main" id="{DDABD911-421F-518F-5F1D-B3754D899AF3}"/>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4" name="Rectangle 5">
            <a:extLst>
              <a:ext uri="{FF2B5EF4-FFF2-40B4-BE49-F238E27FC236}">
                <a16:creationId xmlns:a16="http://schemas.microsoft.com/office/drawing/2014/main" id="{FAB3668C-27C1-9759-1FB3-8A8267F8E7F9}"/>
              </a:ext>
            </a:extLst>
          </p:cNvPr>
          <p:cNvSpPr/>
          <p:nvPr/>
        </p:nvSpPr>
        <p:spPr>
          <a:xfrm>
            <a:off x="7981545" y="3050800"/>
            <a:ext cx="1945487" cy="701731"/>
          </a:xfrm>
          <a:prstGeom prst="rect">
            <a:avLst/>
          </a:prstGeom>
        </p:spPr>
        <p:txBody>
          <a:bodyPr wrap="square">
            <a:spAutoFit/>
          </a:bodyPr>
          <a:lstStyle/>
          <a:p>
            <a:pPr marL="342900" indent="-342900" algn="ctr">
              <a:spcBef>
                <a:spcPct val="20000"/>
              </a:spcBef>
              <a:defRPr/>
            </a:pP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In 60days</a:t>
            </a:r>
          </a:p>
          <a:p>
            <a:pPr marL="342900" indent="-342900" algn="ctr">
              <a:spcBef>
                <a:spcPct val="20000"/>
              </a:spcBef>
              <a:defRPr/>
            </a:pP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100*BF-C1375S-60</a:t>
            </a:r>
          </a:p>
        </p:txBody>
      </p:sp>
      <p:sp>
        <p:nvSpPr>
          <p:cNvPr id="7" name="Rectangle 10">
            <a:extLst>
              <a:ext uri="{FF2B5EF4-FFF2-40B4-BE49-F238E27FC236}">
                <a16:creationId xmlns:a16="http://schemas.microsoft.com/office/drawing/2014/main" id="{30741767-0E5C-AFF5-BCED-DE641963187A}"/>
              </a:ext>
            </a:extLst>
          </p:cNvPr>
          <p:cNvSpPr/>
          <p:nvPr/>
        </p:nvSpPr>
        <p:spPr>
          <a:xfrm>
            <a:off x="2564335" y="1396757"/>
            <a:ext cx="6204108"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CONTINUOUS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POWER PLANT RENTAL</a:t>
            </a:r>
          </a:p>
        </p:txBody>
      </p:sp>
    </p:spTree>
    <p:extLst>
      <p:ext uri="{BB962C8B-B14F-4D97-AF65-F5344CB8AC3E}">
        <p14:creationId xmlns:p14="http://schemas.microsoft.com/office/powerpoint/2010/main" val="22173548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2">
            <a:extLst>
              <a:ext uri="{FF2B5EF4-FFF2-40B4-BE49-F238E27FC236}">
                <a16:creationId xmlns:a16="http://schemas.microsoft.com/office/drawing/2014/main" id="{EB030952-684E-BD66-E264-F05DE142CC5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sp>
        <p:nvSpPr>
          <p:cNvPr id="8" name="副标题 2"/>
          <p:cNvSpPr txBox="1">
            <a:spLocks/>
          </p:cNvSpPr>
          <p:nvPr/>
        </p:nvSpPr>
        <p:spPr>
          <a:xfrm>
            <a:off x="2232704" y="3287926"/>
            <a:ext cx="2626029" cy="923330"/>
          </a:xfrm>
          <a:prstGeom prst="rect">
            <a:avLst/>
          </a:prstGeom>
        </p:spPr>
        <p:txBody>
          <a:bodyPr vert="horz" lIns="91440" tIns="45720" rIns="91440" bIns="45720" rtlCol="0">
            <a:noAutofit/>
          </a:bodyPr>
          <a:lstStyle/>
          <a:p>
            <a:pPr marL="342900" indent="-342900">
              <a:spcBef>
                <a:spcPct val="20000"/>
              </a:spcBef>
              <a:defRPr/>
            </a:pPr>
            <a:r>
              <a:rPr lang="en-US" altLang="zh-CN" sz="1600" dirty="0">
                <a:solidFill>
                  <a:srgbClr val="77933C"/>
                </a:solidFill>
                <a:latin typeface="Arial" panose="020B0604020202020204" pitchFamily="34" charset="0"/>
                <a:cs typeface="Arial" panose="020B0604020202020204" pitchFamily="34" charset="0"/>
              </a:rPr>
              <a:t>Gen-set model: BF-C550</a:t>
            </a:r>
          </a:p>
          <a:p>
            <a:pPr marL="342900" indent="-342900">
              <a:spcBef>
                <a:spcPct val="20000"/>
              </a:spcBef>
              <a:defRPr/>
            </a:pPr>
            <a:r>
              <a:rPr lang="en-US" altLang="zh-CN" sz="1600" dirty="0">
                <a:solidFill>
                  <a:srgbClr val="77933C"/>
                </a:solidFill>
                <a:latin typeface="Arial" panose="020B0604020202020204" pitchFamily="34" charset="0"/>
                <a:cs typeface="Arial" panose="020B0604020202020204" pitchFamily="34" charset="0"/>
              </a:rPr>
              <a:t>Prime power: 500kVA</a:t>
            </a:r>
          </a:p>
          <a:p>
            <a:pPr marL="342900" indent="-342900">
              <a:spcBef>
                <a:spcPct val="20000"/>
              </a:spcBef>
              <a:defRPr/>
            </a:pPr>
            <a:r>
              <a:rPr lang="en-US" altLang="zh-CN" sz="1600" dirty="0">
                <a:solidFill>
                  <a:srgbClr val="77933C"/>
                </a:solidFill>
                <a:latin typeface="Arial" panose="020B0604020202020204" pitchFamily="34" charset="0"/>
                <a:cs typeface="Arial" panose="020B0604020202020204" pitchFamily="34" charset="0"/>
              </a:rPr>
              <a:t>Quantity: 10 units</a:t>
            </a:r>
          </a:p>
        </p:txBody>
      </p:sp>
      <p:pic>
        <p:nvPicPr>
          <p:cNvPr id="9" name="Picture 11" descr="说明: 剪辑"/>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02836" y="2159947"/>
            <a:ext cx="5571813" cy="41788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TextBox 10"/>
          <p:cNvSpPr txBox="1"/>
          <p:nvPr/>
        </p:nvSpPr>
        <p:spPr>
          <a:xfrm>
            <a:off x="1418042" y="2514528"/>
            <a:ext cx="4211807" cy="369332"/>
          </a:xfrm>
          <a:prstGeom prst="rect">
            <a:avLst/>
          </a:prstGeom>
          <a:noFill/>
        </p:spPr>
        <p:txBody>
          <a:bodyPr wrap="square" rtlCol="0">
            <a:spAutoFit/>
          </a:bodyPr>
          <a:lstStyle/>
          <a:p>
            <a:pPr algn="ct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2006, UNITED NATION SAFE KEEP, SUDAN</a:t>
            </a:r>
          </a:p>
        </p:txBody>
      </p:sp>
      <p:sp>
        <p:nvSpPr>
          <p:cNvPr id="12" name="TextBox 11"/>
          <p:cNvSpPr txBox="1"/>
          <p:nvPr/>
        </p:nvSpPr>
        <p:spPr>
          <a:xfrm>
            <a:off x="1322566" y="4600438"/>
            <a:ext cx="4838748" cy="830997"/>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In 2006, after one year of technical inspection, Baifa qualified to become a genset vendor by achieving the UN Quality Authentication.</a:t>
            </a:r>
          </a:p>
        </p:txBody>
      </p:sp>
      <p:pic>
        <p:nvPicPr>
          <p:cNvPr id="3" name="Picture 9" descr="展会旗1.psd">
            <a:extLst>
              <a:ext uri="{FF2B5EF4-FFF2-40B4-BE49-F238E27FC236}">
                <a16:creationId xmlns:a16="http://schemas.microsoft.com/office/drawing/2014/main" id="{54674157-E2A3-D7D7-3F0F-E81E17B1404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4" name="Rectangle 10">
            <a:extLst>
              <a:ext uri="{FF2B5EF4-FFF2-40B4-BE49-F238E27FC236}">
                <a16:creationId xmlns:a16="http://schemas.microsoft.com/office/drawing/2014/main" id="{5F91859C-059E-16E4-9AF8-E157F82B7107}"/>
              </a:ext>
            </a:extLst>
          </p:cNvPr>
          <p:cNvSpPr/>
          <p:nvPr/>
        </p:nvSpPr>
        <p:spPr>
          <a:xfrm>
            <a:off x="2564335" y="1396757"/>
            <a:ext cx="5436665"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SPECIAL PRIME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UN SAFE KEEP</a:t>
            </a:r>
          </a:p>
        </p:txBody>
      </p:sp>
    </p:spTree>
    <p:extLst>
      <p:ext uri="{BB962C8B-B14F-4D97-AF65-F5344CB8AC3E}">
        <p14:creationId xmlns:p14="http://schemas.microsoft.com/office/powerpoint/2010/main" val="330723765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2">
            <a:extLst>
              <a:ext uri="{FF2B5EF4-FFF2-40B4-BE49-F238E27FC236}">
                <a16:creationId xmlns:a16="http://schemas.microsoft.com/office/drawing/2014/main" id="{F60BBDF6-6EB7-3C1D-B9DF-7BDE71AFC5D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pic>
        <p:nvPicPr>
          <p:cNvPr id="4" name="Picture 3" descr="展会旗2.psd"/>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2908834" y="2908833"/>
            <a:ext cx="6858002" cy="1040332"/>
          </a:xfrm>
          <a:prstGeom prst="rect">
            <a:avLst/>
          </a:prstGeom>
        </p:spPr>
      </p:pic>
      <p:pic>
        <p:nvPicPr>
          <p:cNvPr id="9" name="Picture 8" descr="20180712_172141.jp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898754" y="4213133"/>
            <a:ext cx="2341912" cy="1756435"/>
          </a:xfrm>
          <a:prstGeom prst="rect">
            <a:avLst/>
          </a:prstGeom>
        </p:spPr>
      </p:pic>
      <p:sp>
        <p:nvSpPr>
          <p:cNvPr id="10" name="副标题 2"/>
          <p:cNvSpPr txBox="1">
            <a:spLocks/>
          </p:cNvSpPr>
          <p:nvPr/>
        </p:nvSpPr>
        <p:spPr>
          <a:xfrm>
            <a:off x="1466355" y="2620048"/>
            <a:ext cx="2341911" cy="1094848"/>
          </a:xfrm>
          <a:prstGeom prst="rect">
            <a:avLst/>
          </a:prstGeom>
        </p:spPr>
        <p:txBody>
          <a:bodyPr vert="horz" lIns="91440" tIns="45720" rIns="91440" bIns="45720" rtlCol="0">
            <a:noAutofit/>
          </a:bodyPr>
          <a:lstStyle/>
          <a:p>
            <a:pPr marL="342900" indent="-342900">
              <a:spcBef>
                <a:spcPct val="20000"/>
              </a:spcBef>
              <a:defRPr/>
            </a:pPr>
            <a:r>
              <a:rPr lang="en-US" altLang="zh-CN" sz="1400" dirty="0">
                <a:solidFill>
                  <a:srgbClr val="77933C"/>
                </a:solidFill>
                <a:latin typeface="Arial" panose="020B0604020202020204" pitchFamily="34" charset="0"/>
                <a:cs typeface="Arial" panose="020B0604020202020204" pitchFamily="34" charset="0"/>
              </a:rPr>
              <a:t>Gen-set model: BF-C350M</a:t>
            </a:r>
          </a:p>
          <a:p>
            <a:pPr marL="342900" indent="-342900">
              <a:spcBef>
                <a:spcPct val="20000"/>
              </a:spcBef>
              <a:defRPr/>
            </a:pPr>
            <a:r>
              <a:rPr lang="en-US" altLang="zh-CN" sz="1400" dirty="0">
                <a:solidFill>
                  <a:srgbClr val="77933C"/>
                </a:solidFill>
                <a:latin typeface="Arial" panose="020B0604020202020204" pitchFamily="34" charset="0"/>
                <a:cs typeface="Arial" panose="020B0604020202020204" pitchFamily="34" charset="0"/>
              </a:rPr>
              <a:t>Prime power: 350kVA</a:t>
            </a:r>
          </a:p>
          <a:p>
            <a:pPr marL="342900" indent="-342900">
              <a:spcBef>
                <a:spcPct val="20000"/>
              </a:spcBef>
              <a:defRPr/>
            </a:pPr>
            <a:r>
              <a:rPr lang="en-US" altLang="zh-CN" sz="1400" dirty="0">
                <a:solidFill>
                  <a:srgbClr val="77933C"/>
                </a:solidFill>
                <a:latin typeface="Arial" panose="020B0604020202020204" pitchFamily="34" charset="0"/>
                <a:cs typeface="Arial" panose="020B0604020202020204" pitchFamily="34" charset="0"/>
              </a:rPr>
              <a:t>Quantity: 6 units</a:t>
            </a:r>
          </a:p>
          <a:p>
            <a:pPr marL="342900" indent="-342900">
              <a:spcBef>
                <a:spcPct val="20000"/>
              </a:spcBef>
              <a:defRPr/>
            </a:pPr>
            <a:r>
              <a:rPr lang="en-US" altLang="zh-CN" sz="1400" dirty="0">
                <a:solidFill>
                  <a:srgbClr val="77933C"/>
                </a:solidFill>
                <a:latin typeface="Arial" panose="020B0604020202020204" pitchFamily="34" charset="0"/>
                <a:cs typeface="Arial" panose="020B0604020202020204" pitchFamily="34" charset="0"/>
              </a:rPr>
              <a:t>Type: Auxiliary</a:t>
            </a:r>
          </a:p>
        </p:txBody>
      </p:sp>
      <p:sp>
        <p:nvSpPr>
          <p:cNvPr id="11" name="TextBox 10"/>
          <p:cNvSpPr txBox="1"/>
          <p:nvPr/>
        </p:nvSpPr>
        <p:spPr>
          <a:xfrm>
            <a:off x="1201333" y="2063876"/>
            <a:ext cx="2888756" cy="400110"/>
          </a:xfrm>
          <a:prstGeom prst="rect">
            <a:avLst/>
          </a:prstGeom>
          <a:noFill/>
        </p:spPr>
        <p:txBody>
          <a:bodyPr wrap="square" rtlCol="0">
            <a:spAutoFit/>
          </a:bodyPr>
          <a:lstStyle/>
          <a:p>
            <a:pPr algn="ctr"/>
            <a:r>
              <a:rPr lang="en-US" altLang="zh-CN" sz="2000"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INDONESIA SHIPYARD</a:t>
            </a:r>
          </a:p>
        </p:txBody>
      </p:sp>
      <p:sp>
        <p:nvSpPr>
          <p:cNvPr id="13" name="副标题 2"/>
          <p:cNvSpPr txBox="1">
            <a:spLocks/>
          </p:cNvSpPr>
          <p:nvPr/>
        </p:nvSpPr>
        <p:spPr>
          <a:xfrm>
            <a:off x="1466354" y="3846970"/>
            <a:ext cx="2341912" cy="1094848"/>
          </a:xfrm>
          <a:prstGeom prst="rect">
            <a:avLst/>
          </a:prstGeom>
        </p:spPr>
        <p:txBody>
          <a:bodyPr vert="horz" lIns="91440" tIns="45720" rIns="91440" bIns="45720" rtlCol="0">
            <a:noAutofit/>
          </a:bodyPr>
          <a:lstStyle/>
          <a:p>
            <a:pPr marL="342900" indent="-342900">
              <a:spcBef>
                <a:spcPct val="20000"/>
              </a:spcBef>
              <a:defRPr/>
            </a:pPr>
            <a:r>
              <a:rPr lang="en-US" altLang="zh-CN" sz="1400" dirty="0">
                <a:solidFill>
                  <a:srgbClr val="77933C"/>
                </a:solidFill>
                <a:latin typeface="Arial" panose="020B0604020202020204" pitchFamily="34" charset="0"/>
                <a:cs typeface="Arial" panose="020B0604020202020204" pitchFamily="34" charset="0"/>
              </a:rPr>
              <a:t>Gen-set model: BF-C150M</a:t>
            </a:r>
          </a:p>
          <a:p>
            <a:pPr marL="342900" indent="-342900">
              <a:spcBef>
                <a:spcPct val="20000"/>
              </a:spcBef>
              <a:defRPr/>
            </a:pPr>
            <a:r>
              <a:rPr lang="en-US" altLang="zh-CN" sz="1400" dirty="0">
                <a:solidFill>
                  <a:srgbClr val="77933C"/>
                </a:solidFill>
                <a:latin typeface="Arial" panose="020B0604020202020204" pitchFamily="34" charset="0"/>
                <a:cs typeface="Arial" panose="020B0604020202020204" pitchFamily="34" charset="0"/>
              </a:rPr>
              <a:t>Prime power: 150kVA</a:t>
            </a:r>
          </a:p>
          <a:p>
            <a:pPr marL="342900" indent="-342900">
              <a:spcBef>
                <a:spcPct val="20000"/>
              </a:spcBef>
              <a:defRPr/>
            </a:pPr>
            <a:r>
              <a:rPr lang="en-US" altLang="zh-CN" sz="1400" dirty="0">
                <a:solidFill>
                  <a:srgbClr val="77933C"/>
                </a:solidFill>
                <a:latin typeface="Arial" panose="020B0604020202020204" pitchFamily="34" charset="0"/>
                <a:cs typeface="Arial" panose="020B0604020202020204" pitchFamily="34" charset="0"/>
              </a:rPr>
              <a:t>Quantity: 3 units</a:t>
            </a:r>
          </a:p>
          <a:p>
            <a:pPr marL="342900" indent="-342900">
              <a:spcBef>
                <a:spcPct val="20000"/>
              </a:spcBef>
              <a:defRPr/>
            </a:pPr>
            <a:r>
              <a:rPr lang="en-US" altLang="zh-CN" sz="1400" dirty="0">
                <a:solidFill>
                  <a:srgbClr val="77933C"/>
                </a:solidFill>
                <a:latin typeface="Arial" panose="020B0604020202020204" pitchFamily="34" charset="0"/>
                <a:cs typeface="Arial" panose="020B0604020202020204" pitchFamily="34" charset="0"/>
              </a:rPr>
              <a:t>Type: Auxiliary</a:t>
            </a:r>
          </a:p>
          <a:p>
            <a:pPr marL="342900" indent="-342900">
              <a:spcBef>
                <a:spcPct val="20000"/>
              </a:spcBef>
              <a:defRPr/>
            </a:pPr>
            <a:endParaRPr lang="en-US" altLang="zh-CN" dirty="0">
              <a:solidFill>
                <a:srgbClr val="77933C"/>
              </a:solidFill>
              <a:latin typeface="Arial" panose="020B0604020202020204" pitchFamily="34" charset="0"/>
              <a:cs typeface="Arial" panose="020B0604020202020204" pitchFamily="34" charset="0"/>
            </a:endParaRPr>
          </a:p>
        </p:txBody>
      </p:sp>
      <p:sp>
        <p:nvSpPr>
          <p:cNvPr id="14" name="副标题 2"/>
          <p:cNvSpPr txBox="1">
            <a:spLocks/>
          </p:cNvSpPr>
          <p:nvPr/>
        </p:nvSpPr>
        <p:spPr>
          <a:xfrm>
            <a:off x="1466355" y="5066073"/>
            <a:ext cx="2495846" cy="1094848"/>
          </a:xfrm>
          <a:prstGeom prst="rect">
            <a:avLst/>
          </a:prstGeom>
        </p:spPr>
        <p:txBody>
          <a:bodyPr vert="horz" lIns="91440" tIns="45720" rIns="91440" bIns="45720" rtlCol="0">
            <a:noAutofit/>
          </a:bodyPr>
          <a:lstStyle/>
          <a:p>
            <a:pPr marL="342900" indent="-342900">
              <a:spcBef>
                <a:spcPct val="20000"/>
              </a:spcBef>
              <a:defRPr/>
            </a:pPr>
            <a:r>
              <a:rPr lang="en-US" altLang="zh-CN" sz="1400" dirty="0">
                <a:solidFill>
                  <a:srgbClr val="77933C"/>
                </a:solidFill>
                <a:latin typeface="Arial" panose="020B0604020202020204" pitchFamily="34" charset="0"/>
                <a:cs typeface="Arial" panose="020B0604020202020204" pitchFamily="34" charset="0"/>
              </a:rPr>
              <a:t>Gen-set model: BF-C150M-E</a:t>
            </a:r>
          </a:p>
          <a:p>
            <a:pPr marL="342900" indent="-342900">
              <a:spcBef>
                <a:spcPct val="20000"/>
              </a:spcBef>
              <a:defRPr/>
            </a:pPr>
            <a:r>
              <a:rPr lang="en-US" altLang="zh-CN" sz="1400" dirty="0">
                <a:solidFill>
                  <a:srgbClr val="77933C"/>
                </a:solidFill>
                <a:latin typeface="Arial" panose="020B0604020202020204" pitchFamily="34" charset="0"/>
                <a:cs typeface="Arial" panose="020B0604020202020204" pitchFamily="34" charset="0"/>
              </a:rPr>
              <a:t>Prime power: 150kVA</a:t>
            </a:r>
          </a:p>
          <a:p>
            <a:pPr marL="342900" indent="-342900">
              <a:spcBef>
                <a:spcPct val="20000"/>
              </a:spcBef>
              <a:defRPr/>
            </a:pPr>
            <a:r>
              <a:rPr lang="en-US" altLang="zh-CN" sz="1400" dirty="0">
                <a:solidFill>
                  <a:srgbClr val="77933C"/>
                </a:solidFill>
                <a:latin typeface="Arial" panose="020B0604020202020204" pitchFamily="34" charset="0"/>
                <a:cs typeface="Arial" panose="020B0604020202020204" pitchFamily="34" charset="0"/>
              </a:rPr>
              <a:t>Quantity: 3 units</a:t>
            </a:r>
          </a:p>
          <a:p>
            <a:pPr marL="342900" indent="-342900">
              <a:spcBef>
                <a:spcPct val="20000"/>
              </a:spcBef>
              <a:defRPr/>
            </a:pPr>
            <a:r>
              <a:rPr lang="en-US" altLang="zh-CN" sz="1400" dirty="0">
                <a:solidFill>
                  <a:srgbClr val="77933C"/>
                </a:solidFill>
                <a:latin typeface="Arial" panose="020B0604020202020204" pitchFamily="34" charset="0"/>
                <a:cs typeface="Arial" panose="020B0604020202020204" pitchFamily="34" charset="0"/>
              </a:rPr>
              <a:t>Type: Emergency</a:t>
            </a:r>
          </a:p>
        </p:txBody>
      </p:sp>
      <p:pic>
        <p:nvPicPr>
          <p:cNvPr id="15" name="Picture 14" descr="373063739.jp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902415" y="2456698"/>
            <a:ext cx="2341912" cy="1756435"/>
          </a:xfrm>
          <a:prstGeom prst="rect">
            <a:avLst/>
          </a:prstGeom>
        </p:spPr>
      </p:pic>
      <p:pic>
        <p:nvPicPr>
          <p:cNvPr id="16" name="Picture 15" descr="Screen Shot 2018-10-09 at 11.35.31 AM.png"/>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245667" y="2456698"/>
            <a:ext cx="4683823" cy="1385653"/>
          </a:xfrm>
          <a:prstGeom prst="rect">
            <a:avLst/>
          </a:prstGeom>
        </p:spPr>
      </p:pic>
      <p:pic>
        <p:nvPicPr>
          <p:cNvPr id="2" name="Picture 1" descr="IMG_0721.jp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244327" y="3849483"/>
            <a:ext cx="4774063" cy="2685559"/>
          </a:xfrm>
          <a:prstGeom prst="rect">
            <a:avLst/>
          </a:prstGeom>
        </p:spPr>
      </p:pic>
      <p:sp>
        <p:nvSpPr>
          <p:cNvPr id="5" name="Rectangle 10">
            <a:extLst>
              <a:ext uri="{FF2B5EF4-FFF2-40B4-BE49-F238E27FC236}">
                <a16:creationId xmlns:a16="http://schemas.microsoft.com/office/drawing/2014/main" id="{8EF9CCEB-B54B-D649-8864-FD3513134183}"/>
              </a:ext>
            </a:extLst>
          </p:cNvPr>
          <p:cNvSpPr/>
          <p:nvPr/>
        </p:nvSpPr>
        <p:spPr>
          <a:xfrm>
            <a:off x="2564335" y="1396757"/>
            <a:ext cx="7461408"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MARINE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AUX+EMERGENCY WITH CCS +RINA CERTIFICATION</a:t>
            </a:r>
          </a:p>
        </p:txBody>
      </p:sp>
      <p:sp>
        <p:nvSpPr>
          <p:cNvPr id="18" name="文本框 17">
            <a:extLst>
              <a:ext uri="{FF2B5EF4-FFF2-40B4-BE49-F238E27FC236}">
                <a16:creationId xmlns:a16="http://schemas.microsoft.com/office/drawing/2014/main" id="{972D5548-794F-8604-1919-5F0AB882B2EC}"/>
              </a:ext>
            </a:extLst>
          </p:cNvPr>
          <p:cNvSpPr txBox="1"/>
          <p:nvPr/>
        </p:nvSpPr>
        <p:spPr>
          <a:xfrm>
            <a:off x="1466355" y="6198814"/>
            <a:ext cx="3326609" cy="369332"/>
          </a:xfrm>
          <a:prstGeom prst="rect">
            <a:avLst/>
          </a:prstGeom>
          <a:noFill/>
        </p:spPr>
        <p:txBody>
          <a:bodyPr wrap="square" rtlCol="0">
            <a:spAutoFit/>
          </a:bodyPr>
          <a:lstStyle/>
          <a:p>
            <a:pPr marL="342900" marR="0" lvl="0" indent="-342900" defTabSz="457200" rtl="0" eaLnBrk="1" fontAlgn="auto" latinLnBrk="0" hangingPunct="1">
              <a:lnSpc>
                <a:spcPct val="100000"/>
              </a:lnSpc>
              <a:spcBef>
                <a:spcPct val="20000"/>
              </a:spcBef>
              <a:spcAft>
                <a:spcPts val="0"/>
              </a:spcAft>
              <a:buClrTx/>
              <a:buSzTx/>
              <a:buFontTx/>
              <a:buNone/>
              <a:tabLst/>
              <a:defRPr/>
            </a:pPr>
            <a:r>
              <a:rPr kumimoji="0" lang="en-US" altLang="zh-CN" sz="1800" b="0" i="0" u="none" strike="noStrike" kern="1200" cap="none" spc="0" normalizeH="0" baseline="0" noProof="0" dirty="0">
                <a:ln>
                  <a:noFill/>
                </a:ln>
                <a:solidFill>
                  <a:srgbClr val="77933C"/>
                </a:solidFill>
                <a:effectLst/>
                <a:uLnTx/>
                <a:uFillTx/>
                <a:latin typeface="Arial" panose="020B0604020202020204" pitchFamily="34" charset="0"/>
                <a:ea typeface="宋体" panose="02010600030101010101" pitchFamily="2" charset="-122"/>
                <a:cs typeface="Arial" panose="020B0604020202020204" pitchFamily="34" charset="0"/>
              </a:rPr>
              <a:t>AND MANY OTHER MODELS </a:t>
            </a:r>
          </a:p>
        </p:txBody>
      </p:sp>
    </p:spTree>
    <p:extLst>
      <p:ext uri="{BB962C8B-B14F-4D97-AF65-F5344CB8AC3E}">
        <p14:creationId xmlns:p14="http://schemas.microsoft.com/office/powerpoint/2010/main" val="1768119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6977776" y="1799124"/>
            <a:ext cx="3690227" cy="2616101"/>
          </a:xfrm>
          <a:prstGeom prst="rect">
            <a:avLst/>
          </a:prstGeom>
        </p:spPr>
        <p:txBody>
          <a:bodyPr wrap="square">
            <a:spAutoFit/>
          </a:bodyPr>
          <a:lstStyle/>
          <a:p>
            <a:pPr algn="ctr"/>
            <a:r>
              <a:rPr lang="en-US" sz="1600" dirty="0">
                <a:solidFill>
                  <a:schemeClr val="bg1">
                    <a:lumMod val="50000"/>
                  </a:schemeClr>
                </a:solidFill>
              </a:rPr>
              <a:t>The success story of our business and products over the past 32 years relies on the spirit of our culture.. </a:t>
            </a:r>
          </a:p>
          <a:p>
            <a:endParaRPr lang="en-US" dirty="0">
              <a:solidFill>
                <a:schemeClr val="bg1">
                  <a:lumMod val="50000"/>
                </a:schemeClr>
              </a:solidFill>
            </a:endParaRPr>
          </a:p>
          <a:p>
            <a:pPr algn="ctr"/>
            <a:r>
              <a:rPr lang="en-US" b="1" dirty="0">
                <a:solidFill>
                  <a:schemeClr val="bg1">
                    <a:lumMod val="50000"/>
                  </a:schemeClr>
                </a:solidFill>
              </a:rPr>
              <a:t>“ </a:t>
            </a:r>
            <a:r>
              <a:rPr lang="en-US" b="1" dirty="0">
                <a:solidFill>
                  <a:schemeClr val="bg1">
                    <a:lumMod val="50000"/>
                  </a:schemeClr>
                </a:solidFill>
                <a:latin typeface="Abadi MT Condensed Extra Bold"/>
                <a:cs typeface="Abadi MT Condensed Extra Bold"/>
              </a:rPr>
              <a:t>INTEGRITY &amp; HONESTY</a:t>
            </a:r>
            <a:r>
              <a:rPr lang="en-US" b="1" dirty="0">
                <a:solidFill>
                  <a:schemeClr val="bg1">
                    <a:lumMod val="50000"/>
                  </a:schemeClr>
                </a:solidFill>
              </a:rPr>
              <a:t>”.</a:t>
            </a:r>
          </a:p>
          <a:p>
            <a:endParaRPr lang="en-US" sz="1600" dirty="0">
              <a:solidFill>
                <a:schemeClr val="bg1">
                  <a:lumMod val="50000"/>
                </a:schemeClr>
              </a:solidFill>
            </a:endParaRPr>
          </a:p>
          <a:p>
            <a:pPr algn="ctr"/>
            <a:r>
              <a:rPr lang="en-US" altLang="zh-CN" sz="1600" dirty="0">
                <a:solidFill>
                  <a:schemeClr val="bg1">
                    <a:lumMod val="50000"/>
                  </a:schemeClr>
                </a:solidFill>
              </a:rPr>
              <a:t>We pursue solutions with great enthusiasm. Customer needs are our priority, and we pay close attention to every required detail</a:t>
            </a:r>
            <a:r>
              <a:rPr lang="en-US" sz="1600" dirty="0">
                <a:solidFill>
                  <a:schemeClr val="bg1">
                    <a:lumMod val="50000"/>
                  </a:schemeClr>
                </a:solidFill>
              </a:rPr>
              <a:t>.</a:t>
            </a:r>
          </a:p>
        </p:txBody>
      </p:sp>
      <p:pic>
        <p:nvPicPr>
          <p:cNvPr id="2" name="Picture 1" descr="Screen Shot 2018-01-02 at 1.57.51 PM.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24002" y="1752604"/>
            <a:ext cx="5453773" cy="2860855"/>
          </a:xfrm>
          <a:prstGeom prst="rect">
            <a:avLst/>
          </a:prstGeom>
        </p:spPr>
      </p:pic>
      <p:sp>
        <p:nvSpPr>
          <p:cNvPr id="6" name="TextBox 5"/>
          <p:cNvSpPr txBox="1"/>
          <p:nvPr/>
        </p:nvSpPr>
        <p:spPr>
          <a:xfrm>
            <a:off x="1524003" y="5888041"/>
            <a:ext cx="2154135" cy="461665"/>
          </a:xfrm>
          <a:prstGeom prst="rect">
            <a:avLst/>
          </a:prstGeom>
          <a:noFill/>
        </p:spPr>
        <p:txBody>
          <a:bodyPr wrap="square" rtlCol="0">
            <a:spAutoFit/>
          </a:bodyPr>
          <a:lstStyle/>
          <a:p>
            <a:r>
              <a:rPr lang="en-US" sz="2400" dirty="0">
                <a:solidFill>
                  <a:schemeClr val="bg1">
                    <a:lumMod val="75000"/>
                  </a:schemeClr>
                </a:solidFill>
                <a:latin typeface="Abadi MT Condensed Extra Bold"/>
                <a:cs typeface="Abadi MT Condensed Extra Bold"/>
              </a:rPr>
              <a:t>BAIFA CULTURE</a:t>
            </a:r>
          </a:p>
        </p:txBody>
      </p:sp>
      <p:cxnSp>
        <p:nvCxnSpPr>
          <p:cNvPr id="9" name="Straight Connector 8"/>
          <p:cNvCxnSpPr/>
          <p:nvPr/>
        </p:nvCxnSpPr>
        <p:spPr>
          <a:xfrm flipH="1">
            <a:off x="2216776" y="6349703"/>
            <a:ext cx="5773132" cy="12828"/>
          </a:xfrm>
          <a:prstGeom prst="line">
            <a:avLst/>
          </a:prstGeom>
          <a:ln>
            <a:gradFill flip="none" rotWithShape="1">
              <a:gsLst>
                <a:gs pos="0">
                  <a:srgbClr val="62A234"/>
                </a:gs>
                <a:gs pos="100000">
                  <a:srgbClr val="FFFFFF"/>
                </a:gs>
              </a:gsLst>
              <a:lin ang="0" scaled="1"/>
              <a:tileRect/>
            </a:gradFill>
          </a:ln>
          <a:effectLst/>
        </p:spPr>
        <p:style>
          <a:lnRef idx="2">
            <a:schemeClr val="accent1"/>
          </a:lnRef>
          <a:fillRef idx="0">
            <a:schemeClr val="accent1"/>
          </a:fillRef>
          <a:effectRef idx="1">
            <a:schemeClr val="accent1"/>
          </a:effectRef>
          <a:fontRef idx="minor">
            <a:schemeClr val="tx1"/>
          </a:fontRef>
        </p:style>
      </p:cxnSp>
      <p:pic>
        <p:nvPicPr>
          <p:cNvPr id="10" name="Picture 2" descr="C:\Users\Administrator.SC-201903181053\Desktop\资源 6@4x.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527419" y="5252623"/>
            <a:ext cx="1358005" cy="1425791"/>
          </a:xfrm>
          <a:prstGeom prst="rect">
            <a:avLst/>
          </a:prstGeom>
          <a:noFill/>
        </p:spPr>
      </p:pic>
    </p:spTree>
    <p:extLst>
      <p:ext uri="{BB962C8B-B14F-4D97-AF65-F5344CB8AC3E}">
        <p14:creationId xmlns:p14="http://schemas.microsoft.com/office/powerpoint/2010/main" val="110092247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2">
            <a:extLst>
              <a:ext uri="{FF2B5EF4-FFF2-40B4-BE49-F238E27FC236}">
                <a16:creationId xmlns:a16="http://schemas.microsoft.com/office/drawing/2014/main" id="{0A6A2E1C-1A38-E54D-7776-91C7F73F857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pic>
        <p:nvPicPr>
          <p:cNvPr id="7" name="Picture 6" descr="1825174845.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44649" y="4145029"/>
            <a:ext cx="3052899" cy="2289675"/>
          </a:xfrm>
          <a:prstGeom prst="rect">
            <a:avLst/>
          </a:prstGeom>
        </p:spPr>
      </p:pic>
      <p:sp>
        <p:nvSpPr>
          <p:cNvPr id="8" name="副标题 2"/>
          <p:cNvSpPr txBox="1">
            <a:spLocks/>
          </p:cNvSpPr>
          <p:nvPr/>
        </p:nvSpPr>
        <p:spPr>
          <a:xfrm>
            <a:off x="3334398" y="2729354"/>
            <a:ext cx="2687589" cy="1160583"/>
          </a:xfrm>
          <a:prstGeom prst="rect">
            <a:avLst/>
          </a:prstGeom>
        </p:spPr>
        <p:txBody>
          <a:bodyPr vert="horz" lIns="91440" tIns="45720" rIns="91440" bIns="45720" rtlCol="0">
            <a:noAutofit/>
          </a:bodyPr>
          <a:lstStyle/>
          <a:p>
            <a:pPr marL="342900" indent="-342900">
              <a:spcBef>
                <a:spcPct val="20000"/>
              </a:spcBef>
              <a:defRPr/>
            </a:pPr>
            <a:r>
              <a:rPr lang="en-US" altLang="zh-CN" sz="1400" dirty="0">
                <a:solidFill>
                  <a:srgbClr val="77933C"/>
                </a:solidFill>
                <a:latin typeface="Arial" panose="020B0604020202020204" pitchFamily="34" charset="0"/>
                <a:cs typeface="Arial" panose="020B0604020202020204" pitchFamily="34" charset="0"/>
              </a:rPr>
              <a:t>Gen-set model: BF-C138M-60</a:t>
            </a:r>
          </a:p>
          <a:p>
            <a:pPr marL="342900" indent="-342900">
              <a:spcBef>
                <a:spcPct val="20000"/>
              </a:spcBef>
              <a:defRPr/>
            </a:pPr>
            <a:r>
              <a:rPr lang="en-US" altLang="zh-CN" sz="1400" dirty="0">
                <a:solidFill>
                  <a:srgbClr val="77933C"/>
                </a:solidFill>
                <a:latin typeface="Arial" panose="020B0604020202020204" pitchFamily="34" charset="0"/>
                <a:cs typeface="Arial" panose="020B0604020202020204" pitchFamily="34" charset="0"/>
              </a:rPr>
              <a:t>Prime power: 138kVA</a:t>
            </a:r>
          </a:p>
          <a:p>
            <a:pPr marL="342900" indent="-342900">
              <a:spcBef>
                <a:spcPct val="20000"/>
              </a:spcBef>
              <a:defRPr/>
            </a:pPr>
            <a:r>
              <a:rPr lang="en-US" altLang="zh-CN" sz="1400" dirty="0">
                <a:solidFill>
                  <a:srgbClr val="77933C"/>
                </a:solidFill>
                <a:latin typeface="Arial" panose="020B0604020202020204" pitchFamily="34" charset="0"/>
                <a:cs typeface="Arial" panose="020B0604020202020204" pitchFamily="34" charset="0"/>
              </a:rPr>
              <a:t>Quantity: 3 units</a:t>
            </a:r>
          </a:p>
          <a:p>
            <a:pPr marL="342900" indent="-342900">
              <a:spcBef>
                <a:spcPct val="20000"/>
              </a:spcBef>
              <a:defRPr/>
            </a:pPr>
            <a:r>
              <a:rPr lang="en-US" altLang="zh-CN" sz="1400" dirty="0">
                <a:solidFill>
                  <a:srgbClr val="77933C"/>
                </a:solidFill>
                <a:latin typeface="Arial" panose="020B0604020202020204" pitchFamily="34" charset="0"/>
                <a:cs typeface="Arial" panose="020B0604020202020204" pitchFamily="34" charset="0"/>
              </a:rPr>
              <a:t>Type: Auxiliary</a:t>
            </a:r>
          </a:p>
        </p:txBody>
      </p:sp>
      <p:sp>
        <p:nvSpPr>
          <p:cNvPr id="9" name="TextBox 8"/>
          <p:cNvSpPr txBox="1"/>
          <p:nvPr/>
        </p:nvSpPr>
        <p:spPr>
          <a:xfrm>
            <a:off x="2708385" y="2158972"/>
            <a:ext cx="3939617" cy="369332"/>
          </a:xfrm>
          <a:prstGeom prst="rect">
            <a:avLst/>
          </a:prstGeom>
          <a:noFill/>
        </p:spPr>
        <p:txBody>
          <a:bodyPr wrap="square" rtlCol="0">
            <a:spAutoFit/>
          </a:bodyPr>
          <a:lstStyle/>
          <a:p>
            <a:pPr algn="ct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2018, PHILIPPINE NAVY, PHILIPPINE</a:t>
            </a:r>
          </a:p>
        </p:txBody>
      </p:sp>
      <p:pic>
        <p:nvPicPr>
          <p:cNvPr id="10" name="Picture 9" descr="426085_10150625357689668_846609667_9053300_1152272990_n.jp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293151" y="2012884"/>
            <a:ext cx="3104397" cy="2134367"/>
          </a:xfrm>
          <a:prstGeom prst="rect">
            <a:avLst/>
          </a:prstGeom>
        </p:spPr>
      </p:pic>
      <p:pic>
        <p:nvPicPr>
          <p:cNvPr id="11" name="Picture 10" descr="1426107131.jp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299099" y="4145030"/>
            <a:ext cx="3045549" cy="2284161"/>
          </a:xfrm>
          <a:prstGeom prst="rect">
            <a:avLst/>
          </a:prstGeom>
        </p:spPr>
      </p:pic>
      <p:pic>
        <p:nvPicPr>
          <p:cNvPr id="12" name="Picture 11" descr="1766093936.jpg"/>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588827" y="4145030"/>
            <a:ext cx="1713120" cy="2284161"/>
          </a:xfrm>
          <a:prstGeom prst="rect">
            <a:avLst/>
          </a:prstGeom>
        </p:spPr>
      </p:pic>
      <p:pic>
        <p:nvPicPr>
          <p:cNvPr id="3" name="Picture 3" descr="展会旗2.psd">
            <a:extLst>
              <a:ext uri="{FF2B5EF4-FFF2-40B4-BE49-F238E27FC236}">
                <a16:creationId xmlns:a16="http://schemas.microsoft.com/office/drawing/2014/main" id="{665361FE-1CEC-2937-F207-E62A55B7288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rot="5400000">
            <a:off x="-2908834" y="2908833"/>
            <a:ext cx="6858002" cy="1040332"/>
          </a:xfrm>
          <a:prstGeom prst="rect">
            <a:avLst/>
          </a:prstGeom>
        </p:spPr>
      </p:pic>
      <p:sp>
        <p:nvSpPr>
          <p:cNvPr id="6" name="Rectangle 10">
            <a:extLst>
              <a:ext uri="{FF2B5EF4-FFF2-40B4-BE49-F238E27FC236}">
                <a16:creationId xmlns:a16="http://schemas.microsoft.com/office/drawing/2014/main" id="{9E398C8E-4815-41B6-3C29-6C1EB5546514}"/>
              </a:ext>
            </a:extLst>
          </p:cNvPr>
          <p:cNvSpPr/>
          <p:nvPr/>
        </p:nvSpPr>
        <p:spPr>
          <a:xfrm>
            <a:off x="2564335" y="1396757"/>
            <a:ext cx="7461408"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MARINE POWER: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NAVY AUX+EMERGENCY</a:t>
            </a:r>
          </a:p>
        </p:txBody>
      </p:sp>
    </p:spTree>
    <p:extLst>
      <p:ext uri="{BB962C8B-B14F-4D97-AF65-F5344CB8AC3E}">
        <p14:creationId xmlns:p14="http://schemas.microsoft.com/office/powerpoint/2010/main" val="325765934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展会旗3 black.psd">
            <a:extLst>
              <a:ext uri="{FF2B5EF4-FFF2-40B4-BE49-F238E27FC236}">
                <a16:creationId xmlns:a16="http://schemas.microsoft.com/office/drawing/2014/main" id="{E583D212-56FF-B244-81AD-C64C6D68BE0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2908835" y="2908837"/>
            <a:ext cx="6858002" cy="1040332"/>
          </a:xfrm>
          <a:prstGeom prst="rect">
            <a:avLst/>
          </a:prstGeom>
        </p:spPr>
      </p:pic>
      <p:sp>
        <p:nvSpPr>
          <p:cNvPr id="2" name="Rectangle 10">
            <a:extLst>
              <a:ext uri="{FF2B5EF4-FFF2-40B4-BE49-F238E27FC236}">
                <a16:creationId xmlns:a16="http://schemas.microsoft.com/office/drawing/2014/main" id="{D56984FD-D9BB-FF2A-D6DA-72B1EE4FFEDA}"/>
              </a:ext>
            </a:extLst>
          </p:cNvPr>
          <p:cNvSpPr/>
          <p:nvPr/>
        </p:nvSpPr>
        <p:spPr>
          <a:xfrm>
            <a:off x="2564335" y="161218"/>
            <a:ext cx="7461408"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LIGHTING: </a:t>
            </a:r>
            <a:r>
              <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rPr>
              <a:t>MINING + CONSTRUCTION SITE LIGHTING</a:t>
            </a:r>
          </a:p>
        </p:txBody>
      </p:sp>
      <p:pic>
        <p:nvPicPr>
          <p:cNvPr id="3" name="Picture 4" descr="T-series.JPG">
            <a:extLst>
              <a:ext uri="{FF2B5EF4-FFF2-40B4-BE49-F238E27FC236}">
                <a16:creationId xmlns:a16="http://schemas.microsoft.com/office/drawing/2014/main" id="{25BA3845-7AC4-3349-BEAA-9530162EB98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522320" y="564284"/>
            <a:ext cx="3454827" cy="3454827"/>
          </a:xfrm>
          <a:prstGeom prst="rect">
            <a:avLst/>
          </a:prstGeom>
        </p:spPr>
      </p:pic>
      <p:pic>
        <p:nvPicPr>
          <p:cNvPr id="4" name="Picture 5" descr="6521709774615_.pic.jpg">
            <a:extLst>
              <a:ext uri="{FF2B5EF4-FFF2-40B4-BE49-F238E27FC236}">
                <a16:creationId xmlns:a16="http://schemas.microsoft.com/office/drawing/2014/main" id="{1E2238A3-563E-809E-B9CB-05CFC1658C8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645902" y="4022985"/>
            <a:ext cx="2874700" cy="2747399"/>
          </a:xfrm>
          <a:prstGeom prst="rect">
            <a:avLst/>
          </a:prstGeom>
        </p:spPr>
      </p:pic>
      <p:pic>
        <p:nvPicPr>
          <p:cNvPr id="7" name="Picture 10" descr="6511709774557_.pic.jpg">
            <a:extLst>
              <a:ext uri="{FF2B5EF4-FFF2-40B4-BE49-F238E27FC236}">
                <a16:creationId xmlns:a16="http://schemas.microsoft.com/office/drawing/2014/main" id="{65DB63FD-7045-BB95-6538-E06620A8209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517279" y="4019111"/>
            <a:ext cx="2806322" cy="2715941"/>
          </a:xfrm>
          <a:prstGeom prst="rect">
            <a:avLst/>
          </a:prstGeom>
        </p:spPr>
      </p:pic>
      <p:pic>
        <p:nvPicPr>
          <p:cNvPr id="8" name="Picture 11" descr="6501709774557_.pic.jpg">
            <a:extLst>
              <a:ext uri="{FF2B5EF4-FFF2-40B4-BE49-F238E27FC236}">
                <a16:creationId xmlns:a16="http://schemas.microsoft.com/office/drawing/2014/main" id="{BDFBBF1A-7E87-D624-D515-EA0DE0A3C8F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323601" y="4016635"/>
            <a:ext cx="2804863" cy="2752921"/>
          </a:xfrm>
          <a:prstGeom prst="rect">
            <a:avLst/>
          </a:prstGeom>
        </p:spPr>
      </p:pic>
      <p:pic>
        <p:nvPicPr>
          <p:cNvPr id="10" name="Picture 12" descr="6491709774555_.pic.jpg">
            <a:extLst>
              <a:ext uri="{FF2B5EF4-FFF2-40B4-BE49-F238E27FC236}">
                <a16:creationId xmlns:a16="http://schemas.microsoft.com/office/drawing/2014/main" id="{1B036679-D494-FEBF-8D16-F53484034C88}"/>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867126" y="564284"/>
            <a:ext cx="4653899" cy="3454827"/>
          </a:xfrm>
          <a:prstGeom prst="rect">
            <a:avLst/>
          </a:prstGeom>
        </p:spPr>
      </p:pic>
      <p:sp>
        <p:nvSpPr>
          <p:cNvPr id="14" name="副标题 2">
            <a:extLst>
              <a:ext uri="{FF2B5EF4-FFF2-40B4-BE49-F238E27FC236}">
                <a16:creationId xmlns:a16="http://schemas.microsoft.com/office/drawing/2014/main" id="{8A98FD29-97DC-8E24-94A0-467B6267FD91}"/>
              </a:ext>
            </a:extLst>
          </p:cNvPr>
          <p:cNvSpPr txBox="1">
            <a:spLocks/>
          </p:cNvSpPr>
          <p:nvPr/>
        </p:nvSpPr>
        <p:spPr>
          <a:xfrm>
            <a:off x="1160258" y="1711405"/>
            <a:ext cx="2586943" cy="1160583"/>
          </a:xfrm>
          <a:prstGeom prst="rect">
            <a:avLst/>
          </a:prstGeom>
        </p:spPr>
        <p:txBody>
          <a:bodyPr vert="horz" lIns="91440" tIns="45720" rIns="91440" bIns="45720" rtlCol="0">
            <a:noAutofit/>
          </a:bodyPr>
          <a:lstStyle/>
          <a:p>
            <a:pPr marL="342900" indent="-342900">
              <a:spcBef>
                <a:spcPct val="20000"/>
              </a:spcBef>
              <a:defRPr/>
            </a:pPr>
            <a:r>
              <a:rPr lang="en-US" altLang="zh-CN" sz="1400" dirty="0">
                <a:solidFill>
                  <a:srgbClr val="77933C"/>
                </a:solidFill>
                <a:latin typeface="Arial" panose="020B0604020202020204" pitchFamily="34" charset="0"/>
                <a:cs typeface="Arial" panose="020B0604020202020204" pitchFamily="34" charset="0"/>
              </a:rPr>
              <a:t>Model: LTM-G4000</a:t>
            </a:r>
          </a:p>
          <a:p>
            <a:pPr marL="342900" indent="-342900">
              <a:spcBef>
                <a:spcPct val="20000"/>
              </a:spcBef>
              <a:defRPr/>
            </a:pPr>
            <a:r>
              <a:rPr lang="en-US" altLang="zh-CN" sz="1400" dirty="0">
                <a:solidFill>
                  <a:srgbClr val="77933C"/>
                </a:solidFill>
                <a:latin typeface="Arial" panose="020B0604020202020204" pitchFamily="34" charset="0"/>
                <a:cs typeface="Arial" panose="020B0604020202020204" pitchFamily="34" charset="0"/>
              </a:rPr>
              <a:t>Quantity: 8 units</a:t>
            </a:r>
          </a:p>
          <a:p>
            <a:pPr marL="342900" indent="-342900">
              <a:spcBef>
                <a:spcPct val="20000"/>
              </a:spcBef>
              <a:defRPr/>
            </a:pPr>
            <a:r>
              <a:rPr lang="en-US" altLang="zh-CN" sz="1400" dirty="0">
                <a:solidFill>
                  <a:srgbClr val="77933C"/>
                </a:solidFill>
                <a:latin typeface="Arial" panose="020B0604020202020204" pitchFamily="34" charset="0"/>
                <a:cs typeface="Arial" panose="020B0604020202020204" pitchFamily="34" charset="0"/>
              </a:rPr>
              <a:t>9m mast, manual lifting,</a:t>
            </a:r>
          </a:p>
          <a:p>
            <a:pPr marL="342900" indent="-342900">
              <a:spcBef>
                <a:spcPct val="20000"/>
              </a:spcBef>
              <a:defRPr/>
            </a:pPr>
            <a:r>
              <a:rPr lang="en-US" altLang="zh-CN" sz="1400" dirty="0">
                <a:solidFill>
                  <a:srgbClr val="77933C"/>
                </a:solidFill>
                <a:latin typeface="Arial" panose="020B0604020202020204" pitchFamily="34" charset="0"/>
                <a:cs typeface="Arial" panose="020B0604020202020204" pitchFamily="34" charset="0"/>
              </a:rPr>
              <a:t>4*1000W metal halide lamps.</a:t>
            </a:r>
          </a:p>
        </p:txBody>
      </p:sp>
      <p:sp>
        <p:nvSpPr>
          <p:cNvPr id="15" name="TextBox 8">
            <a:extLst>
              <a:ext uri="{FF2B5EF4-FFF2-40B4-BE49-F238E27FC236}">
                <a16:creationId xmlns:a16="http://schemas.microsoft.com/office/drawing/2014/main" id="{28B7E610-89D9-446F-38EE-4E9D0B801290}"/>
              </a:ext>
            </a:extLst>
          </p:cNvPr>
          <p:cNvSpPr txBox="1"/>
          <p:nvPr/>
        </p:nvSpPr>
        <p:spPr>
          <a:xfrm>
            <a:off x="1295394" y="1244167"/>
            <a:ext cx="1829638" cy="369332"/>
          </a:xfrm>
          <a:prstGeom prst="rect">
            <a:avLst/>
          </a:prstGeom>
          <a:noFill/>
        </p:spPr>
        <p:txBody>
          <a:bodyPr wrap="square" rtlCol="0">
            <a:spAutoFit/>
          </a:bodyPr>
          <a:lstStyle/>
          <a:p>
            <a:pPr algn="ct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MONGOLIA MINE</a:t>
            </a:r>
          </a:p>
        </p:txBody>
      </p:sp>
      <p:sp>
        <p:nvSpPr>
          <p:cNvPr id="16" name="副标题 2">
            <a:extLst>
              <a:ext uri="{FF2B5EF4-FFF2-40B4-BE49-F238E27FC236}">
                <a16:creationId xmlns:a16="http://schemas.microsoft.com/office/drawing/2014/main" id="{26D45B9E-A9F7-49E6-A18D-21C668E647EC}"/>
              </a:ext>
            </a:extLst>
          </p:cNvPr>
          <p:cNvSpPr txBox="1">
            <a:spLocks/>
          </p:cNvSpPr>
          <p:nvPr/>
        </p:nvSpPr>
        <p:spPr>
          <a:xfrm>
            <a:off x="1103543" y="4861005"/>
            <a:ext cx="2586943" cy="1160583"/>
          </a:xfrm>
          <a:prstGeom prst="rect">
            <a:avLst/>
          </a:prstGeom>
        </p:spPr>
        <p:txBody>
          <a:bodyPr vert="horz" lIns="91440" tIns="45720" rIns="91440" bIns="45720" rtlCol="0">
            <a:noAutofit/>
          </a:bodyPr>
          <a:lstStyle/>
          <a:p>
            <a:pPr marL="342900" indent="-342900">
              <a:spcBef>
                <a:spcPct val="20000"/>
              </a:spcBef>
              <a:defRPr/>
            </a:pPr>
            <a:r>
              <a:rPr lang="en-US" altLang="zh-CN" sz="1400" dirty="0">
                <a:solidFill>
                  <a:srgbClr val="77933C"/>
                </a:solidFill>
                <a:latin typeface="Arial" panose="020B0604020202020204" pitchFamily="34" charset="0"/>
                <a:cs typeface="Arial" panose="020B0604020202020204" pitchFamily="34" charset="0"/>
              </a:rPr>
              <a:t>Model: LTM-G4000</a:t>
            </a:r>
          </a:p>
          <a:p>
            <a:pPr marL="342900" indent="-342900">
              <a:spcBef>
                <a:spcPct val="20000"/>
              </a:spcBef>
              <a:defRPr/>
            </a:pPr>
            <a:r>
              <a:rPr lang="en-US" altLang="zh-CN" sz="1400" dirty="0">
                <a:solidFill>
                  <a:srgbClr val="77933C"/>
                </a:solidFill>
                <a:latin typeface="Arial" panose="020B0604020202020204" pitchFamily="34" charset="0"/>
                <a:cs typeface="Arial" panose="020B0604020202020204" pitchFamily="34" charset="0"/>
              </a:rPr>
              <a:t>Quantity: 36 units</a:t>
            </a:r>
          </a:p>
          <a:p>
            <a:pPr marL="342900" indent="-342900">
              <a:spcBef>
                <a:spcPct val="20000"/>
              </a:spcBef>
              <a:defRPr/>
            </a:pPr>
            <a:r>
              <a:rPr lang="en-US" altLang="zh-CN" sz="1400" dirty="0">
                <a:solidFill>
                  <a:srgbClr val="77933C"/>
                </a:solidFill>
                <a:latin typeface="Arial" panose="020B0604020202020204" pitchFamily="34" charset="0"/>
                <a:cs typeface="Arial" panose="020B0604020202020204" pitchFamily="34" charset="0"/>
              </a:rPr>
              <a:t>9m mast, manual lifting,</a:t>
            </a:r>
          </a:p>
          <a:p>
            <a:pPr marL="342900" indent="-342900">
              <a:spcBef>
                <a:spcPct val="20000"/>
              </a:spcBef>
              <a:defRPr/>
            </a:pPr>
            <a:r>
              <a:rPr lang="en-US" altLang="zh-CN" sz="1400" dirty="0">
                <a:solidFill>
                  <a:srgbClr val="77933C"/>
                </a:solidFill>
                <a:latin typeface="Arial" panose="020B0604020202020204" pitchFamily="34" charset="0"/>
                <a:cs typeface="Arial" panose="020B0604020202020204" pitchFamily="34" charset="0"/>
              </a:rPr>
              <a:t>4*1000W metal halide lamps.</a:t>
            </a:r>
          </a:p>
        </p:txBody>
      </p:sp>
      <p:sp>
        <p:nvSpPr>
          <p:cNvPr id="17" name="TextBox 8">
            <a:extLst>
              <a:ext uri="{FF2B5EF4-FFF2-40B4-BE49-F238E27FC236}">
                <a16:creationId xmlns:a16="http://schemas.microsoft.com/office/drawing/2014/main" id="{2CEB45D6-A8CC-7637-95F9-8F2699A82B1F}"/>
              </a:ext>
            </a:extLst>
          </p:cNvPr>
          <p:cNvSpPr txBox="1"/>
          <p:nvPr/>
        </p:nvSpPr>
        <p:spPr>
          <a:xfrm>
            <a:off x="1737585" y="4425992"/>
            <a:ext cx="945257" cy="369332"/>
          </a:xfrm>
          <a:prstGeom prst="rect">
            <a:avLst/>
          </a:prstGeom>
          <a:noFill/>
        </p:spPr>
        <p:txBody>
          <a:bodyPr wrap="square" rtlCol="0">
            <a:spAutoFit/>
          </a:bodyPr>
          <a:lstStyle/>
          <a:p>
            <a:pPr algn="ct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CHILE</a:t>
            </a:r>
          </a:p>
        </p:txBody>
      </p:sp>
    </p:spTree>
    <p:extLst>
      <p:ext uri="{BB962C8B-B14F-4D97-AF65-F5344CB8AC3E}">
        <p14:creationId xmlns:p14="http://schemas.microsoft.com/office/powerpoint/2010/main" val="406192424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2">
            <a:extLst>
              <a:ext uri="{FF2B5EF4-FFF2-40B4-BE49-F238E27FC236}">
                <a16:creationId xmlns:a16="http://schemas.microsoft.com/office/drawing/2014/main" id="{6E2C5F33-2EF9-D7BA-F807-07C644777EA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pic>
        <p:nvPicPr>
          <p:cNvPr id="7" name="Picture 6" descr="Screen Shot 2018-10-09 at 12.44.09 PM.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43361" y="4743166"/>
            <a:ext cx="4350786" cy="2009027"/>
          </a:xfrm>
          <a:prstGeom prst="rect">
            <a:avLst/>
          </a:prstGeom>
        </p:spPr>
      </p:pic>
      <p:pic>
        <p:nvPicPr>
          <p:cNvPr id="8" name="Picture 7" descr="Screen Shot 2018-10-09 at 12.44.22 PM.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483879" y="4743170"/>
            <a:ext cx="2059482" cy="2009027"/>
          </a:xfrm>
          <a:prstGeom prst="rect">
            <a:avLst/>
          </a:prstGeom>
        </p:spPr>
      </p:pic>
      <p:pic>
        <p:nvPicPr>
          <p:cNvPr id="9" name="Picture 8" descr="Screen Shot 2018-10-09 at 12.44.42 PM.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953000" y="1820601"/>
            <a:ext cx="3136746" cy="2922565"/>
          </a:xfrm>
          <a:prstGeom prst="rect">
            <a:avLst/>
          </a:prstGeom>
        </p:spPr>
      </p:pic>
      <p:pic>
        <p:nvPicPr>
          <p:cNvPr id="10" name="Picture 9" descr="Screen Shot 2018-10-09 at 12.45.03 PM.png"/>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276574" y="1820592"/>
            <a:ext cx="3678291" cy="2922570"/>
          </a:xfrm>
          <a:prstGeom prst="rect">
            <a:avLst/>
          </a:prstGeom>
        </p:spPr>
      </p:pic>
      <p:sp>
        <p:nvSpPr>
          <p:cNvPr id="12" name="TextBox 11"/>
          <p:cNvSpPr txBox="1"/>
          <p:nvPr/>
        </p:nvSpPr>
        <p:spPr>
          <a:xfrm>
            <a:off x="1219485" y="2972256"/>
            <a:ext cx="3830095" cy="369332"/>
          </a:xfrm>
          <a:prstGeom prst="rect">
            <a:avLst/>
          </a:prstGeom>
          <a:noFill/>
        </p:spPr>
        <p:txBody>
          <a:bodyPr wrap="square" rtlCol="0">
            <a:spAutoFit/>
          </a:bodyPr>
          <a:lstStyle/>
          <a:p>
            <a:pPr algn="ctr"/>
            <a:r>
              <a:rPr lang="en-US" altLang="zh-CN"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2017, CHILE PERKINS FG CUSTOMISED</a:t>
            </a:r>
          </a:p>
        </p:txBody>
      </p:sp>
      <p:sp>
        <p:nvSpPr>
          <p:cNvPr id="14" name="副标题 2">
            <a:extLst>
              <a:ext uri="{FF2B5EF4-FFF2-40B4-BE49-F238E27FC236}">
                <a16:creationId xmlns:a16="http://schemas.microsoft.com/office/drawing/2014/main" id="{6243871B-F8C3-F145-B8EF-0846A123D724}"/>
              </a:ext>
            </a:extLst>
          </p:cNvPr>
          <p:cNvSpPr txBox="1">
            <a:spLocks/>
          </p:cNvSpPr>
          <p:nvPr/>
        </p:nvSpPr>
        <p:spPr>
          <a:xfrm>
            <a:off x="1803435" y="3736001"/>
            <a:ext cx="2611396" cy="1340123"/>
          </a:xfrm>
          <a:prstGeom prst="rect">
            <a:avLst/>
          </a:prstGeom>
        </p:spPr>
        <p:txBody>
          <a:bodyPr vert="horz" lIns="91440" tIns="45720" rIns="91440" bIns="45720" rtlCol="0">
            <a:noAutofit/>
          </a:bodyPr>
          <a:lstStyle/>
          <a:p>
            <a:pPr marL="342900" indent="-342900">
              <a:spcBef>
                <a:spcPct val="20000"/>
              </a:spcBef>
              <a:defRPr/>
            </a:pPr>
            <a:r>
              <a:rPr lang="en-US" altLang="zh-CN" sz="1700" dirty="0">
                <a:solidFill>
                  <a:srgbClr val="77933C"/>
                </a:solidFill>
                <a:latin typeface="Arial" panose="020B0604020202020204" pitchFamily="34" charset="0"/>
                <a:cs typeface="Arial" panose="020B0604020202020204" pitchFamily="34" charset="0"/>
              </a:rPr>
              <a:t>Gen-set model: </a:t>
            </a:r>
          </a:p>
          <a:p>
            <a:pPr marL="342900" indent="-342900">
              <a:spcBef>
                <a:spcPct val="20000"/>
              </a:spcBef>
              <a:defRPr/>
            </a:pPr>
            <a:r>
              <a:rPr lang="en-US" altLang="zh-CN" sz="1700" dirty="0">
                <a:solidFill>
                  <a:srgbClr val="77933C"/>
                </a:solidFill>
                <a:latin typeface="Arial" panose="020B0604020202020204" pitchFamily="34" charset="0"/>
                <a:cs typeface="Arial" panose="020B0604020202020204" pitchFamily="34" charset="0"/>
              </a:rPr>
              <a:t>Varies Perkins model</a:t>
            </a:r>
          </a:p>
          <a:p>
            <a:pPr marL="342900" indent="-342900">
              <a:spcBef>
                <a:spcPct val="20000"/>
              </a:spcBef>
              <a:defRPr/>
            </a:pPr>
            <a:r>
              <a:rPr lang="en-US" altLang="zh-CN" sz="1700" dirty="0">
                <a:solidFill>
                  <a:srgbClr val="77933C"/>
                </a:solidFill>
                <a:latin typeface="Arial" panose="020B0604020202020204" pitchFamily="34" charset="0"/>
                <a:cs typeface="Arial" panose="020B0604020202020204" pitchFamily="34" charset="0"/>
              </a:rPr>
              <a:t>Quantity: 200+ units</a:t>
            </a:r>
          </a:p>
          <a:p>
            <a:pPr marL="342900" indent="-342900">
              <a:spcBef>
                <a:spcPct val="20000"/>
              </a:spcBef>
              <a:defRPr/>
            </a:pPr>
            <a:r>
              <a:rPr lang="en-US" altLang="zh-CN" sz="1700" dirty="0">
                <a:solidFill>
                  <a:srgbClr val="77933C"/>
                </a:solidFill>
                <a:latin typeface="Arial" panose="020B0604020202020204" pitchFamily="34" charset="0"/>
                <a:cs typeface="Arial" panose="020B0604020202020204" pitchFamily="34" charset="0"/>
              </a:rPr>
              <a:t>Customized ATS build-in</a:t>
            </a:r>
          </a:p>
        </p:txBody>
      </p:sp>
      <p:pic>
        <p:nvPicPr>
          <p:cNvPr id="3" name="Picture 9" descr="展会旗1.psd">
            <a:extLst>
              <a:ext uri="{FF2B5EF4-FFF2-40B4-BE49-F238E27FC236}">
                <a16:creationId xmlns:a16="http://schemas.microsoft.com/office/drawing/2014/main" id="{8CAE8D59-0EC2-8D79-3687-A12F26B7CD5D}"/>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4" name="Rectangle 10">
            <a:extLst>
              <a:ext uri="{FF2B5EF4-FFF2-40B4-BE49-F238E27FC236}">
                <a16:creationId xmlns:a16="http://schemas.microsoft.com/office/drawing/2014/main" id="{235605A0-B25A-6C37-401D-09EA82DD1E7D}"/>
              </a:ext>
            </a:extLst>
          </p:cNvPr>
          <p:cNvSpPr/>
          <p:nvPr/>
        </p:nvSpPr>
        <p:spPr>
          <a:xfrm>
            <a:off x="2564335" y="1396757"/>
            <a:ext cx="5436665"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CUSTOMIZED POWER</a:t>
            </a:r>
            <a:endPar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endParaRPr>
          </a:p>
        </p:txBody>
      </p:sp>
    </p:spTree>
    <p:extLst>
      <p:ext uri="{BB962C8B-B14F-4D97-AF65-F5344CB8AC3E}">
        <p14:creationId xmlns:p14="http://schemas.microsoft.com/office/powerpoint/2010/main" val="336524962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2">
            <a:extLst>
              <a:ext uri="{FF2B5EF4-FFF2-40B4-BE49-F238E27FC236}">
                <a16:creationId xmlns:a16="http://schemas.microsoft.com/office/drawing/2014/main" id="{B2B634F9-4B27-A1DE-EA30-3DF7C9A4179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pic>
        <p:nvPicPr>
          <p:cNvPr id="8" name="Picture 13" descr="BF-C1000ST-1副本"/>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933849" y="2808736"/>
            <a:ext cx="4094162" cy="307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9" name="组合 15"/>
          <p:cNvGrpSpPr>
            <a:grpSpLocks noChangeAspect="1"/>
          </p:cNvGrpSpPr>
          <p:nvPr/>
        </p:nvGrpSpPr>
        <p:grpSpPr bwMode="auto">
          <a:xfrm>
            <a:off x="2889059" y="2414828"/>
            <a:ext cx="3184525" cy="2408239"/>
            <a:chOff x="379413" y="1155700"/>
            <a:chExt cx="3833812" cy="2898775"/>
          </a:xfrm>
        </p:grpSpPr>
        <p:pic>
          <p:nvPicPr>
            <p:cNvPr id="10" name="Picture 12" descr="电源车1"/>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98463" y="1160463"/>
              <a:ext cx="3787775" cy="2860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AutoShape 8"/>
            <p:cNvSpPr>
              <a:spLocks noChangeArrowheads="1"/>
            </p:cNvSpPr>
            <p:nvPr/>
          </p:nvSpPr>
          <p:spPr bwMode="auto">
            <a:xfrm>
              <a:off x="379413" y="1155700"/>
              <a:ext cx="3833812" cy="2898775"/>
            </a:xfrm>
            <a:prstGeom prst="roundRect">
              <a:avLst>
                <a:gd name="adj" fmla="val 3319"/>
              </a:avLst>
            </a:prstGeom>
            <a:noFill/>
            <a:ln w="57150">
              <a:solidFill>
                <a:srgbClr val="009900"/>
              </a:solidFill>
              <a:round/>
              <a:headEnd/>
              <a:tailEnd/>
            </a:ln>
            <a:extLst>
              <a:ext uri="{909E8E84-426E-40dd-AFC4-6F175D3DCCD1}">
                <a14:hiddenFill xmlns:a14="http://schemas.microsoft.com/office/drawing/2010/main" xmlns="">
                  <a:solidFill>
                    <a:srgbClr val="FFFFFF"/>
                  </a:solidFill>
                </a14:hiddenFill>
              </a:ext>
            </a:extLst>
          </p:spPr>
          <p:txBody>
            <a:bodyPr anchor="ctr"/>
            <a:lstStyle/>
            <a:p>
              <a:endParaRPr lang="zh-CN" altLang="en-US">
                <a:latin typeface="Times New Roman" pitchFamily="18" charset="0"/>
                <a:cs typeface="Times New Roman" pitchFamily="18" charset="0"/>
              </a:endParaRPr>
            </a:p>
          </p:txBody>
        </p:sp>
      </p:grpSp>
      <p:sp>
        <p:nvSpPr>
          <p:cNvPr id="12" name="Text Box 15"/>
          <p:cNvSpPr txBox="1">
            <a:spLocks noChangeArrowheads="1"/>
          </p:cNvSpPr>
          <p:nvPr/>
        </p:nvSpPr>
        <p:spPr bwMode="auto">
          <a:xfrm>
            <a:off x="7172780" y="2183996"/>
            <a:ext cx="3398841" cy="461665"/>
          </a:xfrm>
          <a:prstGeom prst="rect">
            <a:avLst/>
          </a:prstGeom>
          <a:noFill/>
          <a:ln w="9525" algn="ctr">
            <a:noFill/>
            <a:miter lim="800000"/>
            <a:headEnd/>
            <a:tailEnd/>
          </a:ln>
        </p:spPr>
        <p:txBody>
          <a:bodyPr wrap="square">
            <a:spAutoFit/>
          </a:bodyPr>
          <a:lstStyle>
            <a:lvl1pPr eaLnBrk="0" hangingPunct="0">
              <a:defRPr kumimoji="1">
                <a:solidFill>
                  <a:schemeClr val="tx1"/>
                </a:solidFill>
                <a:latin typeface="Arial" charset="0"/>
                <a:ea typeface="华文新魏" charset="0"/>
                <a:cs typeface="华文新魏" charset="0"/>
              </a:defRPr>
            </a:lvl1pPr>
            <a:lvl2pPr marL="742950" indent="-285750" eaLnBrk="0" hangingPunct="0">
              <a:defRPr kumimoji="1">
                <a:solidFill>
                  <a:schemeClr val="tx1"/>
                </a:solidFill>
                <a:latin typeface="Arial" charset="0"/>
                <a:ea typeface="华文新魏" charset="0"/>
                <a:cs typeface="华文新魏" charset="0"/>
              </a:defRPr>
            </a:lvl2pPr>
            <a:lvl3pPr marL="1143000" indent="-228600" eaLnBrk="0" hangingPunct="0">
              <a:defRPr kumimoji="1">
                <a:solidFill>
                  <a:schemeClr val="tx1"/>
                </a:solidFill>
                <a:latin typeface="Arial" charset="0"/>
                <a:ea typeface="华文新魏" charset="0"/>
                <a:cs typeface="华文新魏" charset="0"/>
              </a:defRPr>
            </a:lvl3pPr>
            <a:lvl4pPr marL="1600200" indent="-228600" eaLnBrk="0" hangingPunct="0">
              <a:defRPr kumimoji="1">
                <a:solidFill>
                  <a:schemeClr val="tx1"/>
                </a:solidFill>
                <a:latin typeface="Arial" charset="0"/>
                <a:ea typeface="华文新魏" charset="0"/>
                <a:cs typeface="华文新魏" charset="0"/>
              </a:defRPr>
            </a:lvl4pPr>
            <a:lvl5pPr marL="2057400" indent="-228600" eaLnBrk="0" hangingPunct="0">
              <a:defRPr kumimoji="1">
                <a:solidFill>
                  <a:schemeClr val="tx1"/>
                </a:solidFill>
                <a:latin typeface="Arial" charset="0"/>
                <a:ea typeface="华文新魏" charset="0"/>
                <a:cs typeface="华文新魏" charset="0"/>
              </a:defRPr>
            </a:lvl5pPr>
            <a:lvl6pPr marL="2514600" indent="-228600" algn="ctr" eaLnBrk="0" fontAlgn="base" hangingPunct="0">
              <a:spcBef>
                <a:spcPct val="50000"/>
              </a:spcBef>
              <a:spcAft>
                <a:spcPct val="0"/>
              </a:spcAft>
              <a:defRPr kumimoji="1">
                <a:solidFill>
                  <a:schemeClr val="tx1"/>
                </a:solidFill>
                <a:latin typeface="Arial" charset="0"/>
                <a:ea typeface="华文新魏" charset="0"/>
                <a:cs typeface="华文新魏" charset="0"/>
              </a:defRPr>
            </a:lvl6pPr>
            <a:lvl7pPr marL="2971800" indent="-228600" algn="ctr" eaLnBrk="0" fontAlgn="base" hangingPunct="0">
              <a:spcBef>
                <a:spcPct val="50000"/>
              </a:spcBef>
              <a:spcAft>
                <a:spcPct val="0"/>
              </a:spcAft>
              <a:defRPr kumimoji="1">
                <a:solidFill>
                  <a:schemeClr val="tx1"/>
                </a:solidFill>
                <a:latin typeface="Arial" charset="0"/>
                <a:ea typeface="华文新魏" charset="0"/>
                <a:cs typeface="华文新魏" charset="0"/>
              </a:defRPr>
            </a:lvl7pPr>
            <a:lvl8pPr marL="3429000" indent="-228600" algn="ctr" eaLnBrk="0" fontAlgn="base" hangingPunct="0">
              <a:spcBef>
                <a:spcPct val="50000"/>
              </a:spcBef>
              <a:spcAft>
                <a:spcPct val="0"/>
              </a:spcAft>
              <a:defRPr kumimoji="1">
                <a:solidFill>
                  <a:schemeClr val="tx1"/>
                </a:solidFill>
                <a:latin typeface="Arial" charset="0"/>
                <a:ea typeface="华文新魏" charset="0"/>
                <a:cs typeface="华文新魏" charset="0"/>
              </a:defRPr>
            </a:lvl8pPr>
            <a:lvl9pPr marL="3886200" indent="-228600" algn="ctr" eaLnBrk="0" fontAlgn="base" hangingPunct="0">
              <a:spcBef>
                <a:spcPct val="50000"/>
              </a:spcBef>
              <a:spcAft>
                <a:spcPct val="0"/>
              </a:spcAft>
              <a:defRPr kumimoji="1">
                <a:solidFill>
                  <a:schemeClr val="tx1"/>
                </a:solidFill>
                <a:latin typeface="Arial" charset="0"/>
                <a:ea typeface="华文新魏" charset="0"/>
                <a:cs typeface="华文新魏" charset="0"/>
              </a:defRPr>
            </a:lvl9pPr>
          </a:lstStyle>
          <a:p>
            <a:pPr algn="ctr" eaLnBrk="1" hangingPunct="1">
              <a:lnSpc>
                <a:spcPct val="140000"/>
              </a:lnSpc>
            </a:pPr>
            <a:r>
              <a:rPr lang="en-AU" altLang="zh-CN" dirty="0">
                <a:solidFill>
                  <a:srgbClr val="000000"/>
                </a:solidFill>
                <a:effectLst>
                  <a:outerShdw blurRad="38100" dist="38100" dir="2700000" algn="tl">
                    <a:srgbClr val="000000">
                      <a:alpha val="43137"/>
                    </a:srgbClr>
                  </a:outerShdw>
                </a:effectLst>
                <a:latin typeface="Abadi MT Condensed Extra Bold"/>
                <a:ea typeface="宋体" charset="0"/>
                <a:cs typeface="Abadi MT Condensed Extra Bold"/>
              </a:rPr>
              <a:t>CONTAINERIZED TRAILER</a:t>
            </a:r>
            <a:endParaRPr lang="zh-CN" altLang="en-US" dirty="0">
              <a:solidFill>
                <a:srgbClr val="000000"/>
              </a:solidFill>
              <a:effectLst>
                <a:outerShdw blurRad="38100" dist="38100" dir="2700000" algn="tl">
                  <a:srgbClr val="000000">
                    <a:alpha val="43137"/>
                  </a:srgbClr>
                </a:outerShdw>
              </a:effectLst>
              <a:latin typeface="Abadi MT Condensed Extra Bold"/>
              <a:ea typeface="宋体" charset="0"/>
              <a:cs typeface="Abadi MT Condensed Extra Bold"/>
            </a:endParaRPr>
          </a:p>
        </p:txBody>
      </p:sp>
      <p:sp>
        <p:nvSpPr>
          <p:cNvPr id="13" name="Text Box 15"/>
          <p:cNvSpPr txBox="1">
            <a:spLocks noChangeArrowheads="1"/>
          </p:cNvSpPr>
          <p:nvPr/>
        </p:nvSpPr>
        <p:spPr bwMode="auto">
          <a:xfrm>
            <a:off x="2056406" y="5230410"/>
            <a:ext cx="4843237" cy="461665"/>
          </a:xfrm>
          <a:prstGeom prst="rect">
            <a:avLst/>
          </a:prstGeom>
          <a:noFill/>
          <a:ln w="9525" algn="ctr">
            <a:noFill/>
            <a:miter lim="800000"/>
            <a:headEnd/>
            <a:tailEnd/>
          </a:ln>
        </p:spPr>
        <p:txBody>
          <a:bodyPr wrap="square">
            <a:spAutoFit/>
          </a:bodyPr>
          <a:lstStyle>
            <a:lvl1pPr eaLnBrk="0" hangingPunct="0">
              <a:defRPr kumimoji="1">
                <a:solidFill>
                  <a:schemeClr val="tx1"/>
                </a:solidFill>
                <a:latin typeface="Arial" charset="0"/>
                <a:ea typeface="华文新魏" charset="0"/>
                <a:cs typeface="华文新魏" charset="0"/>
              </a:defRPr>
            </a:lvl1pPr>
            <a:lvl2pPr marL="742950" indent="-285750" eaLnBrk="0" hangingPunct="0">
              <a:defRPr kumimoji="1">
                <a:solidFill>
                  <a:schemeClr val="tx1"/>
                </a:solidFill>
                <a:latin typeface="Arial" charset="0"/>
                <a:ea typeface="华文新魏" charset="0"/>
                <a:cs typeface="华文新魏" charset="0"/>
              </a:defRPr>
            </a:lvl2pPr>
            <a:lvl3pPr marL="1143000" indent="-228600" eaLnBrk="0" hangingPunct="0">
              <a:defRPr kumimoji="1">
                <a:solidFill>
                  <a:schemeClr val="tx1"/>
                </a:solidFill>
                <a:latin typeface="Arial" charset="0"/>
                <a:ea typeface="华文新魏" charset="0"/>
                <a:cs typeface="华文新魏" charset="0"/>
              </a:defRPr>
            </a:lvl3pPr>
            <a:lvl4pPr marL="1600200" indent="-228600" eaLnBrk="0" hangingPunct="0">
              <a:defRPr kumimoji="1">
                <a:solidFill>
                  <a:schemeClr val="tx1"/>
                </a:solidFill>
                <a:latin typeface="Arial" charset="0"/>
                <a:ea typeface="华文新魏" charset="0"/>
                <a:cs typeface="华文新魏" charset="0"/>
              </a:defRPr>
            </a:lvl4pPr>
            <a:lvl5pPr marL="2057400" indent="-228600" eaLnBrk="0" hangingPunct="0">
              <a:defRPr kumimoji="1">
                <a:solidFill>
                  <a:schemeClr val="tx1"/>
                </a:solidFill>
                <a:latin typeface="Arial" charset="0"/>
                <a:ea typeface="华文新魏" charset="0"/>
                <a:cs typeface="华文新魏" charset="0"/>
              </a:defRPr>
            </a:lvl5pPr>
            <a:lvl6pPr marL="2514600" indent="-228600" algn="ctr" eaLnBrk="0" fontAlgn="base" hangingPunct="0">
              <a:spcBef>
                <a:spcPct val="50000"/>
              </a:spcBef>
              <a:spcAft>
                <a:spcPct val="0"/>
              </a:spcAft>
              <a:defRPr kumimoji="1">
                <a:solidFill>
                  <a:schemeClr val="tx1"/>
                </a:solidFill>
                <a:latin typeface="Arial" charset="0"/>
                <a:ea typeface="华文新魏" charset="0"/>
                <a:cs typeface="华文新魏" charset="0"/>
              </a:defRPr>
            </a:lvl6pPr>
            <a:lvl7pPr marL="2971800" indent="-228600" algn="ctr" eaLnBrk="0" fontAlgn="base" hangingPunct="0">
              <a:spcBef>
                <a:spcPct val="50000"/>
              </a:spcBef>
              <a:spcAft>
                <a:spcPct val="0"/>
              </a:spcAft>
              <a:defRPr kumimoji="1">
                <a:solidFill>
                  <a:schemeClr val="tx1"/>
                </a:solidFill>
                <a:latin typeface="Arial" charset="0"/>
                <a:ea typeface="华文新魏" charset="0"/>
                <a:cs typeface="华文新魏" charset="0"/>
              </a:defRPr>
            </a:lvl7pPr>
            <a:lvl8pPr marL="3429000" indent="-228600" algn="ctr" eaLnBrk="0" fontAlgn="base" hangingPunct="0">
              <a:spcBef>
                <a:spcPct val="50000"/>
              </a:spcBef>
              <a:spcAft>
                <a:spcPct val="0"/>
              </a:spcAft>
              <a:defRPr kumimoji="1">
                <a:solidFill>
                  <a:schemeClr val="tx1"/>
                </a:solidFill>
                <a:latin typeface="Arial" charset="0"/>
                <a:ea typeface="华文新魏" charset="0"/>
                <a:cs typeface="华文新魏" charset="0"/>
              </a:defRPr>
            </a:lvl8pPr>
            <a:lvl9pPr marL="3886200" indent="-228600" algn="ctr" eaLnBrk="0" fontAlgn="base" hangingPunct="0">
              <a:spcBef>
                <a:spcPct val="50000"/>
              </a:spcBef>
              <a:spcAft>
                <a:spcPct val="0"/>
              </a:spcAft>
              <a:defRPr kumimoji="1">
                <a:solidFill>
                  <a:schemeClr val="tx1"/>
                </a:solidFill>
                <a:latin typeface="Arial" charset="0"/>
                <a:ea typeface="华文新魏" charset="0"/>
                <a:cs typeface="华文新魏" charset="0"/>
              </a:defRPr>
            </a:lvl9pPr>
          </a:lstStyle>
          <a:p>
            <a:pPr algn="ctr" eaLnBrk="1" hangingPunct="1">
              <a:lnSpc>
                <a:spcPct val="140000"/>
              </a:lnSpc>
            </a:pPr>
            <a:r>
              <a:rPr lang="en-US" altLang="zh-CN" dirty="0">
                <a:solidFill>
                  <a:srgbClr val="000000"/>
                </a:solidFill>
                <a:effectLst>
                  <a:outerShdw blurRad="38100" dist="38100" dir="2700000" algn="tl">
                    <a:srgbClr val="000000">
                      <a:alpha val="43137"/>
                    </a:srgbClr>
                  </a:outerShdw>
                </a:effectLst>
                <a:latin typeface="Abadi MT Condensed Extra Bold"/>
                <a:ea typeface="宋体" charset="0"/>
                <a:cs typeface="Abadi MT Condensed Extra Bold"/>
              </a:rPr>
              <a:t>FIRE TRUCT VEHICLE MOUNTED GENERATOR</a:t>
            </a:r>
            <a:endParaRPr lang="zh-CN" altLang="en-US" dirty="0">
              <a:solidFill>
                <a:srgbClr val="000000"/>
              </a:solidFill>
              <a:effectLst>
                <a:outerShdw blurRad="38100" dist="38100" dir="2700000" algn="tl">
                  <a:srgbClr val="000000">
                    <a:alpha val="43137"/>
                  </a:srgbClr>
                </a:outerShdw>
              </a:effectLst>
              <a:latin typeface="Abadi MT Condensed Extra Bold"/>
              <a:ea typeface="宋体" charset="0"/>
              <a:cs typeface="Abadi MT Condensed Extra Bold"/>
            </a:endParaRPr>
          </a:p>
        </p:txBody>
      </p:sp>
      <p:pic>
        <p:nvPicPr>
          <p:cNvPr id="3" name="Picture 9" descr="展会旗1.psd">
            <a:extLst>
              <a:ext uri="{FF2B5EF4-FFF2-40B4-BE49-F238E27FC236}">
                <a16:creationId xmlns:a16="http://schemas.microsoft.com/office/drawing/2014/main" id="{A7021342-52ED-2EEC-338B-FB064B60C44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4" name="Rectangle 10">
            <a:extLst>
              <a:ext uri="{FF2B5EF4-FFF2-40B4-BE49-F238E27FC236}">
                <a16:creationId xmlns:a16="http://schemas.microsoft.com/office/drawing/2014/main" id="{1D41DAD4-33F5-9B10-1D0A-931E1663F8A3}"/>
              </a:ext>
            </a:extLst>
          </p:cNvPr>
          <p:cNvSpPr/>
          <p:nvPr/>
        </p:nvSpPr>
        <p:spPr>
          <a:xfrm>
            <a:off x="2564335" y="1396757"/>
            <a:ext cx="5436665"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CUSTOMIZED POWER</a:t>
            </a:r>
            <a:endPar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endParaRPr>
          </a:p>
        </p:txBody>
      </p:sp>
    </p:spTree>
    <p:extLst>
      <p:ext uri="{BB962C8B-B14F-4D97-AF65-F5344CB8AC3E}">
        <p14:creationId xmlns:p14="http://schemas.microsoft.com/office/powerpoint/2010/main" val="196521758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2">
            <a:extLst>
              <a:ext uri="{FF2B5EF4-FFF2-40B4-BE49-F238E27FC236}">
                <a16:creationId xmlns:a16="http://schemas.microsoft.com/office/drawing/2014/main" id="{8FB5EF94-8228-0A88-B072-BBC16796F2F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pic>
        <p:nvPicPr>
          <p:cNvPr id="3" name="Picture 2" descr="3.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12850" y="3685117"/>
            <a:ext cx="5540162" cy="3115733"/>
          </a:xfrm>
          <a:prstGeom prst="rect">
            <a:avLst/>
          </a:prstGeom>
        </p:spPr>
      </p:pic>
      <p:pic>
        <p:nvPicPr>
          <p:cNvPr id="5" name="Picture 9" descr="展会旗1.psd">
            <a:extLst>
              <a:ext uri="{FF2B5EF4-FFF2-40B4-BE49-F238E27FC236}">
                <a16:creationId xmlns:a16="http://schemas.microsoft.com/office/drawing/2014/main" id="{9D31366E-0F41-6C79-7495-F2FFC63F860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6" name="Rectangle 10">
            <a:extLst>
              <a:ext uri="{FF2B5EF4-FFF2-40B4-BE49-F238E27FC236}">
                <a16:creationId xmlns:a16="http://schemas.microsoft.com/office/drawing/2014/main" id="{8F85C83D-3575-A375-8F05-5ADA2DE3225C}"/>
              </a:ext>
            </a:extLst>
          </p:cNvPr>
          <p:cNvSpPr/>
          <p:nvPr/>
        </p:nvSpPr>
        <p:spPr>
          <a:xfrm>
            <a:off x="2564335" y="1396757"/>
            <a:ext cx="5436665"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CUSTOMIZED POWER</a:t>
            </a:r>
            <a:endPar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endParaRPr>
          </a:p>
        </p:txBody>
      </p:sp>
      <p:pic>
        <p:nvPicPr>
          <p:cNvPr id="2" name="Picture 1" descr="IMG_5145.JP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305550" y="1304585"/>
            <a:ext cx="5776149" cy="3249084"/>
          </a:xfrm>
          <a:prstGeom prst="rect">
            <a:avLst/>
          </a:prstGeom>
        </p:spPr>
      </p:pic>
    </p:spTree>
    <p:extLst>
      <p:ext uri="{BB962C8B-B14F-4D97-AF65-F5344CB8AC3E}">
        <p14:creationId xmlns:p14="http://schemas.microsoft.com/office/powerpoint/2010/main" val="287285978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2">
            <a:extLst>
              <a:ext uri="{FF2B5EF4-FFF2-40B4-BE49-F238E27FC236}">
                <a16:creationId xmlns:a16="http://schemas.microsoft.com/office/drawing/2014/main" id="{115D7100-11B0-46EC-E861-0996686FE2B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pic>
        <p:nvPicPr>
          <p:cNvPr id="8" name="Picture 9" descr="铁路机车"/>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166387" y="2245352"/>
            <a:ext cx="4235007" cy="3290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Text Box 11"/>
          <p:cNvSpPr txBox="1">
            <a:spLocks noChangeArrowheads="1"/>
          </p:cNvSpPr>
          <p:nvPr/>
        </p:nvSpPr>
        <p:spPr bwMode="auto">
          <a:xfrm>
            <a:off x="4848519" y="5794546"/>
            <a:ext cx="3534166" cy="461665"/>
          </a:xfrm>
          <a:prstGeom prst="rect">
            <a:avLst/>
          </a:prstGeom>
          <a:noFill/>
          <a:ln w="9525" algn="ctr">
            <a:noFill/>
            <a:miter lim="800000"/>
            <a:headEnd/>
            <a:tailEnd/>
          </a:ln>
        </p:spPr>
        <p:txBody>
          <a:bodyPr wrap="square">
            <a:spAutoFit/>
          </a:bodyPr>
          <a:lstStyle>
            <a:lvl1pPr eaLnBrk="0" hangingPunct="0">
              <a:defRPr kumimoji="1">
                <a:solidFill>
                  <a:schemeClr val="tx1"/>
                </a:solidFill>
                <a:latin typeface="Arial" charset="0"/>
                <a:ea typeface="华文新魏" charset="0"/>
                <a:cs typeface="华文新魏" charset="0"/>
              </a:defRPr>
            </a:lvl1pPr>
            <a:lvl2pPr marL="742950" indent="-285750" eaLnBrk="0" hangingPunct="0">
              <a:defRPr kumimoji="1">
                <a:solidFill>
                  <a:schemeClr val="tx1"/>
                </a:solidFill>
                <a:latin typeface="Arial" charset="0"/>
                <a:ea typeface="华文新魏" charset="0"/>
                <a:cs typeface="华文新魏" charset="0"/>
              </a:defRPr>
            </a:lvl2pPr>
            <a:lvl3pPr marL="1143000" indent="-228600" eaLnBrk="0" hangingPunct="0">
              <a:defRPr kumimoji="1">
                <a:solidFill>
                  <a:schemeClr val="tx1"/>
                </a:solidFill>
                <a:latin typeface="Arial" charset="0"/>
                <a:ea typeface="华文新魏" charset="0"/>
                <a:cs typeface="华文新魏" charset="0"/>
              </a:defRPr>
            </a:lvl3pPr>
            <a:lvl4pPr marL="1600200" indent="-228600" eaLnBrk="0" hangingPunct="0">
              <a:defRPr kumimoji="1">
                <a:solidFill>
                  <a:schemeClr val="tx1"/>
                </a:solidFill>
                <a:latin typeface="Arial" charset="0"/>
                <a:ea typeface="华文新魏" charset="0"/>
                <a:cs typeface="华文新魏" charset="0"/>
              </a:defRPr>
            </a:lvl4pPr>
            <a:lvl5pPr marL="2057400" indent="-228600" eaLnBrk="0" hangingPunct="0">
              <a:defRPr kumimoji="1">
                <a:solidFill>
                  <a:schemeClr val="tx1"/>
                </a:solidFill>
                <a:latin typeface="Arial" charset="0"/>
                <a:ea typeface="华文新魏" charset="0"/>
                <a:cs typeface="华文新魏" charset="0"/>
              </a:defRPr>
            </a:lvl5pPr>
            <a:lvl6pPr marL="2514600" indent="-228600" algn="ctr" eaLnBrk="0" fontAlgn="base" hangingPunct="0">
              <a:spcBef>
                <a:spcPct val="50000"/>
              </a:spcBef>
              <a:spcAft>
                <a:spcPct val="0"/>
              </a:spcAft>
              <a:defRPr kumimoji="1">
                <a:solidFill>
                  <a:schemeClr val="tx1"/>
                </a:solidFill>
                <a:latin typeface="Arial" charset="0"/>
                <a:ea typeface="华文新魏" charset="0"/>
                <a:cs typeface="华文新魏" charset="0"/>
              </a:defRPr>
            </a:lvl6pPr>
            <a:lvl7pPr marL="2971800" indent="-228600" algn="ctr" eaLnBrk="0" fontAlgn="base" hangingPunct="0">
              <a:spcBef>
                <a:spcPct val="50000"/>
              </a:spcBef>
              <a:spcAft>
                <a:spcPct val="0"/>
              </a:spcAft>
              <a:defRPr kumimoji="1">
                <a:solidFill>
                  <a:schemeClr val="tx1"/>
                </a:solidFill>
                <a:latin typeface="Arial" charset="0"/>
                <a:ea typeface="华文新魏" charset="0"/>
                <a:cs typeface="华文新魏" charset="0"/>
              </a:defRPr>
            </a:lvl7pPr>
            <a:lvl8pPr marL="3429000" indent="-228600" algn="ctr" eaLnBrk="0" fontAlgn="base" hangingPunct="0">
              <a:spcBef>
                <a:spcPct val="50000"/>
              </a:spcBef>
              <a:spcAft>
                <a:spcPct val="0"/>
              </a:spcAft>
              <a:defRPr kumimoji="1">
                <a:solidFill>
                  <a:schemeClr val="tx1"/>
                </a:solidFill>
                <a:latin typeface="Arial" charset="0"/>
                <a:ea typeface="华文新魏" charset="0"/>
                <a:cs typeface="华文新魏" charset="0"/>
              </a:defRPr>
            </a:lvl8pPr>
            <a:lvl9pPr marL="3886200" indent="-228600" algn="ctr" eaLnBrk="0" fontAlgn="base" hangingPunct="0">
              <a:spcBef>
                <a:spcPct val="50000"/>
              </a:spcBef>
              <a:spcAft>
                <a:spcPct val="0"/>
              </a:spcAft>
              <a:defRPr kumimoji="1">
                <a:solidFill>
                  <a:schemeClr val="tx1"/>
                </a:solidFill>
                <a:latin typeface="Arial" charset="0"/>
                <a:ea typeface="华文新魏" charset="0"/>
                <a:cs typeface="华文新魏" charset="0"/>
              </a:defRPr>
            </a:lvl9pPr>
          </a:lstStyle>
          <a:p>
            <a:pPr algn="l" eaLnBrk="1" hangingPunct="1">
              <a:lnSpc>
                <a:spcPct val="140000"/>
              </a:lnSpc>
            </a:pPr>
            <a:r>
              <a:rPr lang="en-AU" altLang="zh-CN" dirty="0">
                <a:effectLst>
                  <a:outerShdw blurRad="38100" dist="38100" dir="2700000" algn="tl">
                    <a:srgbClr val="000000">
                      <a:alpha val="43137"/>
                    </a:srgbClr>
                  </a:outerShdw>
                </a:effectLst>
                <a:latin typeface="Abadi MT Condensed Extra Bold"/>
                <a:ea typeface="宋体" charset="0"/>
                <a:cs typeface="Abadi MT Condensed Extra Bold"/>
              </a:rPr>
              <a:t>RAILWAY MAINTENANCE VEHICLE</a:t>
            </a:r>
            <a:endParaRPr lang="zh-CN" altLang="en-US" dirty="0">
              <a:effectLst>
                <a:outerShdw blurRad="38100" dist="38100" dir="2700000" algn="tl">
                  <a:srgbClr val="000000">
                    <a:alpha val="43137"/>
                  </a:srgbClr>
                </a:outerShdw>
              </a:effectLst>
              <a:latin typeface="Abadi MT Condensed Extra Bold"/>
              <a:ea typeface="宋体" charset="0"/>
              <a:cs typeface="Abadi MT Condensed Extra Bold"/>
            </a:endParaRPr>
          </a:p>
        </p:txBody>
      </p:sp>
      <p:pic>
        <p:nvPicPr>
          <p:cNvPr id="2" name="Picture 1" descr="6531709774805_.pic.jp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734457" y="2241571"/>
            <a:ext cx="3336893" cy="3293906"/>
          </a:xfrm>
          <a:prstGeom prst="rect">
            <a:avLst/>
          </a:prstGeom>
        </p:spPr>
      </p:pic>
      <p:pic>
        <p:nvPicPr>
          <p:cNvPr id="3" name="Picture 2" descr="6541709774861_.pic.jp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401394" y="2245352"/>
            <a:ext cx="3333063" cy="3290125"/>
          </a:xfrm>
          <a:prstGeom prst="rect">
            <a:avLst/>
          </a:prstGeom>
        </p:spPr>
      </p:pic>
      <p:pic>
        <p:nvPicPr>
          <p:cNvPr id="5" name="Picture 9" descr="展会旗1.psd">
            <a:extLst>
              <a:ext uri="{FF2B5EF4-FFF2-40B4-BE49-F238E27FC236}">
                <a16:creationId xmlns:a16="http://schemas.microsoft.com/office/drawing/2014/main" id="{AD2AC7E3-5ECC-732B-2463-0357392CF6A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6" name="Rectangle 10">
            <a:extLst>
              <a:ext uri="{FF2B5EF4-FFF2-40B4-BE49-F238E27FC236}">
                <a16:creationId xmlns:a16="http://schemas.microsoft.com/office/drawing/2014/main" id="{874BE041-A9CD-2533-9526-EF32D5C4C3EF}"/>
              </a:ext>
            </a:extLst>
          </p:cNvPr>
          <p:cNvSpPr/>
          <p:nvPr/>
        </p:nvSpPr>
        <p:spPr>
          <a:xfrm>
            <a:off x="2564335" y="1396757"/>
            <a:ext cx="5436665"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CUSTOMIZED POWER</a:t>
            </a:r>
            <a:endPar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endParaRPr>
          </a:p>
        </p:txBody>
      </p:sp>
    </p:spTree>
    <p:extLst>
      <p:ext uri="{BB962C8B-B14F-4D97-AF65-F5344CB8AC3E}">
        <p14:creationId xmlns:p14="http://schemas.microsoft.com/office/powerpoint/2010/main" val="277007648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2">
            <a:extLst>
              <a:ext uri="{FF2B5EF4-FFF2-40B4-BE49-F238E27FC236}">
                <a16:creationId xmlns:a16="http://schemas.microsoft.com/office/drawing/2014/main" id="{72961E86-29FA-54A5-997A-4A98A23F2DE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pic>
        <p:nvPicPr>
          <p:cNvPr id="8" name="Picture 8" descr="SNV3038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883602" y="1858657"/>
            <a:ext cx="3384621" cy="21335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9" descr="图片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667333" y="1860321"/>
            <a:ext cx="2747169" cy="21445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Text Box 11"/>
          <p:cNvSpPr txBox="1">
            <a:spLocks noChangeArrowheads="1"/>
          </p:cNvSpPr>
          <p:nvPr/>
        </p:nvSpPr>
        <p:spPr bwMode="auto">
          <a:xfrm>
            <a:off x="7856758" y="3977769"/>
            <a:ext cx="2161104" cy="461665"/>
          </a:xfrm>
          <a:prstGeom prst="rect">
            <a:avLst/>
          </a:prstGeom>
          <a:noFill/>
          <a:ln w="9525" algn="ctr">
            <a:noFill/>
            <a:miter lim="800000"/>
            <a:headEnd/>
            <a:tailEnd/>
          </a:ln>
        </p:spPr>
        <p:txBody>
          <a:bodyPr wrap="square">
            <a:spAutoFit/>
          </a:bodyPr>
          <a:lstStyle>
            <a:lvl1pPr eaLnBrk="0" hangingPunct="0">
              <a:defRPr kumimoji="1">
                <a:solidFill>
                  <a:schemeClr val="tx1"/>
                </a:solidFill>
                <a:latin typeface="Arial" charset="0"/>
                <a:ea typeface="华文新魏" charset="0"/>
                <a:cs typeface="华文新魏" charset="0"/>
              </a:defRPr>
            </a:lvl1pPr>
            <a:lvl2pPr marL="742950" indent="-285750" eaLnBrk="0" hangingPunct="0">
              <a:defRPr kumimoji="1">
                <a:solidFill>
                  <a:schemeClr val="tx1"/>
                </a:solidFill>
                <a:latin typeface="Arial" charset="0"/>
                <a:ea typeface="华文新魏" charset="0"/>
                <a:cs typeface="华文新魏" charset="0"/>
              </a:defRPr>
            </a:lvl2pPr>
            <a:lvl3pPr marL="1143000" indent="-228600" eaLnBrk="0" hangingPunct="0">
              <a:defRPr kumimoji="1">
                <a:solidFill>
                  <a:schemeClr val="tx1"/>
                </a:solidFill>
                <a:latin typeface="Arial" charset="0"/>
                <a:ea typeface="华文新魏" charset="0"/>
                <a:cs typeface="华文新魏" charset="0"/>
              </a:defRPr>
            </a:lvl3pPr>
            <a:lvl4pPr marL="1600200" indent="-228600" eaLnBrk="0" hangingPunct="0">
              <a:defRPr kumimoji="1">
                <a:solidFill>
                  <a:schemeClr val="tx1"/>
                </a:solidFill>
                <a:latin typeface="Arial" charset="0"/>
                <a:ea typeface="华文新魏" charset="0"/>
                <a:cs typeface="华文新魏" charset="0"/>
              </a:defRPr>
            </a:lvl4pPr>
            <a:lvl5pPr marL="2057400" indent="-228600" eaLnBrk="0" hangingPunct="0">
              <a:defRPr kumimoji="1">
                <a:solidFill>
                  <a:schemeClr val="tx1"/>
                </a:solidFill>
                <a:latin typeface="Arial" charset="0"/>
                <a:ea typeface="华文新魏" charset="0"/>
                <a:cs typeface="华文新魏" charset="0"/>
              </a:defRPr>
            </a:lvl5pPr>
            <a:lvl6pPr marL="2514600" indent="-228600" algn="ctr" eaLnBrk="0" fontAlgn="base" hangingPunct="0">
              <a:spcBef>
                <a:spcPct val="50000"/>
              </a:spcBef>
              <a:spcAft>
                <a:spcPct val="0"/>
              </a:spcAft>
              <a:defRPr kumimoji="1">
                <a:solidFill>
                  <a:schemeClr val="tx1"/>
                </a:solidFill>
                <a:latin typeface="Arial" charset="0"/>
                <a:ea typeface="华文新魏" charset="0"/>
                <a:cs typeface="华文新魏" charset="0"/>
              </a:defRPr>
            </a:lvl6pPr>
            <a:lvl7pPr marL="2971800" indent="-228600" algn="ctr" eaLnBrk="0" fontAlgn="base" hangingPunct="0">
              <a:spcBef>
                <a:spcPct val="50000"/>
              </a:spcBef>
              <a:spcAft>
                <a:spcPct val="0"/>
              </a:spcAft>
              <a:defRPr kumimoji="1">
                <a:solidFill>
                  <a:schemeClr val="tx1"/>
                </a:solidFill>
                <a:latin typeface="Arial" charset="0"/>
                <a:ea typeface="华文新魏" charset="0"/>
                <a:cs typeface="华文新魏" charset="0"/>
              </a:defRPr>
            </a:lvl7pPr>
            <a:lvl8pPr marL="3429000" indent="-228600" algn="ctr" eaLnBrk="0" fontAlgn="base" hangingPunct="0">
              <a:spcBef>
                <a:spcPct val="50000"/>
              </a:spcBef>
              <a:spcAft>
                <a:spcPct val="0"/>
              </a:spcAft>
              <a:defRPr kumimoji="1">
                <a:solidFill>
                  <a:schemeClr val="tx1"/>
                </a:solidFill>
                <a:latin typeface="Arial" charset="0"/>
                <a:ea typeface="华文新魏" charset="0"/>
                <a:cs typeface="华文新魏" charset="0"/>
              </a:defRPr>
            </a:lvl8pPr>
            <a:lvl9pPr marL="3886200" indent="-228600" algn="ctr" eaLnBrk="0" fontAlgn="base" hangingPunct="0">
              <a:spcBef>
                <a:spcPct val="50000"/>
              </a:spcBef>
              <a:spcAft>
                <a:spcPct val="0"/>
              </a:spcAft>
              <a:defRPr kumimoji="1">
                <a:solidFill>
                  <a:schemeClr val="tx1"/>
                </a:solidFill>
                <a:latin typeface="Arial" charset="0"/>
                <a:ea typeface="华文新魏" charset="0"/>
                <a:cs typeface="华文新魏" charset="0"/>
              </a:defRPr>
            </a:lvl9pPr>
          </a:lstStyle>
          <a:p>
            <a:pPr algn="ctr" eaLnBrk="1" hangingPunct="1">
              <a:lnSpc>
                <a:spcPct val="140000"/>
              </a:lnSpc>
            </a:pPr>
            <a:r>
              <a:rPr lang="en-US" dirty="0">
                <a:effectLst>
                  <a:outerShdw blurRad="38100" dist="38100" dir="2700000" algn="tl">
                    <a:srgbClr val="000000">
                      <a:alpha val="43137"/>
                    </a:srgbClr>
                  </a:outerShdw>
                </a:effectLst>
                <a:latin typeface="Abadi MT Condensed Extra Bold"/>
                <a:cs typeface="Abadi MT Condensed Extra Bold"/>
              </a:rPr>
              <a:t>HOISTING MACHINE</a:t>
            </a:r>
            <a:endParaRPr lang="zh-CN" altLang="en-US" dirty="0">
              <a:effectLst>
                <a:outerShdw blurRad="38100" dist="38100" dir="2700000" algn="tl">
                  <a:srgbClr val="000000">
                    <a:alpha val="43137"/>
                  </a:srgbClr>
                </a:outerShdw>
              </a:effectLst>
              <a:latin typeface="Abadi MT Condensed Extra Bold"/>
              <a:ea typeface="宋体" charset="0"/>
              <a:cs typeface="Abadi MT Condensed Extra Bold"/>
            </a:endParaRPr>
          </a:p>
        </p:txBody>
      </p:sp>
      <p:sp>
        <p:nvSpPr>
          <p:cNvPr id="12" name="TextBox 11"/>
          <p:cNvSpPr txBox="1"/>
          <p:nvPr/>
        </p:nvSpPr>
        <p:spPr>
          <a:xfrm>
            <a:off x="3083910" y="4004885"/>
            <a:ext cx="2994888" cy="369332"/>
          </a:xfrm>
          <a:prstGeom prst="rect">
            <a:avLst/>
          </a:prstGeom>
          <a:noFill/>
        </p:spPr>
        <p:txBody>
          <a:bodyPr wrap="square" rtlCol="0">
            <a:spAutoFit/>
          </a:bodyPr>
          <a:lstStyle/>
          <a:p>
            <a:pPr algn="ctr"/>
            <a:r>
              <a:rPr lang="en-US" altLang="zh-CN" dirty="0">
                <a:effectLst>
                  <a:outerShdw blurRad="38100" dist="38100" dir="2700000" algn="tl">
                    <a:srgbClr val="000000">
                      <a:alpha val="43137"/>
                    </a:srgbClr>
                  </a:outerShdw>
                </a:effectLst>
                <a:latin typeface="Abadi MT Condensed Extra Bold"/>
                <a:cs typeface="Abadi MT Condensed Extra Bold"/>
              </a:rPr>
              <a:t>EMERGENCY POWER TRUCK</a:t>
            </a:r>
            <a:endParaRPr lang="en-US" dirty="0">
              <a:effectLst>
                <a:outerShdw blurRad="38100" dist="38100" dir="2700000" algn="tl">
                  <a:srgbClr val="000000">
                    <a:alpha val="43137"/>
                  </a:srgbClr>
                </a:outerShdw>
              </a:effectLst>
              <a:latin typeface="Abadi MT Condensed Extra Bold"/>
              <a:cs typeface="Abadi MT Condensed Extra Bold"/>
            </a:endParaRPr>
          </a:p>
        </p:txBody>
      </p:sp>
      <p:pic>
        <p:nvPicPr>
          <p:cNvPr id="15" name="Picture 1">
            <a:extLst>
              <a:ext uri="{FF2B5EF4-FFF2-40B4-BE49-F238E27FC236}">
                <a16:creationId xmlns:a16="http://schemas.microsoft.com/office/drawing/2014/main" id="{F2A8FC13-DB9B-7345-A704-FB8027950DFF}"/>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2501047" y="4383288"/>
            <a:ext cx="4173313" cy="2346227"/>
          </a:xfrm>
          <a:prstGeom prst="rect">
            <a:avLst/>
          </a:prstGeom>
        </p:spPr>
      </p:pic>
      <p:pic>
        <p:nvPicPr>
          <p:cNvPr id="3" name="Picture 9" descr="展会旗1.psd">
            <a:extLst>
              <a:ext uri="{FF2B5EF4-FFF2-40B4-BE49-F238E27FC236}">
                <a16:creationId xmlns:a16="http://schemas.microsoft.com/office/drawing/2014/main" id="{E4258DE3-C978-24E8-5E59-0801975E65E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4" name="Rectangle 10">
            <a:extLst>
              <a:ext uri="{FF2B5EF4-FFF2-40B4-BE49-F238E27FC236}">
                <a16:creationId xmlns:a16="http://schemas.microsoft.com/office/drawing/2014/main" id="{50682A81-86C3-F7A1-2C23-A0D7EA037E72}"/>
              </a:ext>
            </a:extLst>
          </p:cNvPr>
          <p:cNvSpPr/>
          <p:nvPr/>
        </p:nvSpPr>
        <p:spPr>
          <a:xfrm>
            <a:off x="2564335" y="1396757"/>
            <a:ext cx="5436665"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CUSTOMIZED POWER</a:t>
            </a:r>
            <a:endPar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endParaRPr>
          </a:p>
        </p:txBody>
      </p:sp>
    </p:spTree>
    <p:extLst>
      <p:ext uri="{BB962C8B-B14F-4D97-AF65-F5344CB8AC3E}">
        <p14:creationId xmlns:p14="http://schemas.microsoft.com/office/powerpoint/2010/main" val="28041999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2">
            <a:extLst>
              <a:ext uri="{FF2B5EF4-FFF2-40B4-BE49-F238E27FC236}">
                <a16:creationId xmlns:a16="http://schemas.microsoft.com/office/drawing/2014/main" id="{C1A74DA8-FA7A-D72D-7449-A3C85746667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sp>
        <p:nvSpPr>
          <p:cNvPr id="11" name="副标题 2"/>
          <p:cNvSpPr txBox="1">
            <a:spLocks/>
          </p:cNvSpPr>
          <p:nvPr/>
        </p:nvSpPr>
        <p:spPr>
          <a:xfrm>
            <a:off x="1327151" y="2065745"/>
            <a:ext cx="4623868" cy="4188553"/>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lnSpc>
                <a:spcPct val="125000"/>
              </a:lnSpc>
              <a:spcBef>
                <a:spcPts val="0"/>
              </a:spcBef>
            </a:pPr>
            <a:r>
              <a:rPr lang="en-US" altLang="zh-CN" sz="1500" dirty="0">
                <a:solidFill>
                  <a:schemeClr val="tx1"/>
                </a:solidFill>
                <a:latin typeface="Times New Roman" panose="02020603050405020304" pitchFamily="18" charset="0"/>
                <a:cs typeface="Times New Roman" panose="02020603050405020304" pitchFamily="18" charset="0"/>
              </a:rPr>
              <a:t>Huaxun Emergency Equipment Co., Ltd., a sister company of Baifa, is mainly engaged in emergency drainage equipment. As a science and technology enterprise, it takes flood prevention and rescue as its core mission, while also covering other emergency equipment.</a:t>
            </a:r>
          </a:p>
          <a:p>
            <a:pPr algn="l">
              <a:lnSpc>
                <a:spcPct val="125000"/>
              </a:lnSpc>
              <a:spcBef>
                <a:spcPts val="0"/>
              </a:spcBef>
            </a:pPr>
            <a:endParaRPr lang="en-US" altLang="zh-CN" sz="1500" dirty="0">
              <a:solidFill>
                <a:schemeClr val="tx1"/>
              </a:solidFill>
              <a:latin typeface="Times New Roman" panose="02020603050405020304" pitchFamily="18" charset="0"/>
              <a:cs typeface="Times New Roman" panose="02020603050405020304" pitchFamily="18" charset="0"/>
            </a:endParaRPr>
          </a:p>
          <a:p>
            <a:pPr algn="l">
              <a:lnSpc>
                <a:spcPct val="125000"/>
              </a:lnSpc>
              <a:spcBef>
                <a:spcPts val="0"/>
              </a:spcBef>
            </a:pPr>
            <a:r>
              <a:rPr lang="en-US" altLang="zh-CN" sz="1500" dirty="0">
                <a:solidFill>
                  <a:schemeClr val="tx1"/>
                </a:solidFill>
                <a:latin typeface="Times New Roman" panose="02020603050405020304" pitchFamily="18" charset="0"/>
                <a:cs typeface="Times New Roman" panose="02020603050405020304" pitchFamily="18" charset="0"/>
              </a:rPr>
              <a:t>In 2012, Baifa developed a leading "large-flow portable emergency rescue submersible electric pump" in China. The "drainage rescue vehicle" equipped with this pump overcame the weaknesses of similar products — such as bulkiness, poor applicability, and low flow rate — while offering the advantages of high flow rate, flexibility, convenience, and exceptional adaptability. The product was quickly promoted to the national market.</a:t>
            </a:r>
          </a:p>
        </p:txBody>
      </p:sp>
      <p:pic>
        <p:nvPicPr>
          <p:cNvPr id="4" name="图片 3">
            <a:extLst>
              <a:ext uri="{FF2B5EF4-FFF2-40B4-BE49-F238E27FC236}">
                <a16:creationId xmlns:a16="http://schemas.microsoft.com/office/drawing/2014/main" id="{E8B9BF2B-3771-4083-9976-AFFDD63B75E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96532" y="3997373"/>
            <a:ext cx="3001739" cy="2001159"/>
          </a:xfrm>
          <a:prstGeom prst="rect">
            <a:avLst/>
          </a:prstGeom>
        </p:spPr>
      </p:pic>
      <p:pic>
        <p:nvPicPr>
          <p:cNvPr id="6" name="图片 5">
            <a:extLst>
              <a:ext uri="{FF2B5EF4-FFF2-40B4-BE49-F238E27FC236}">
                <a16:creationId xmlns:a16="http://schemas.microsoft.com/office/drawing/2014/main" id="{D2B39BAC-2003-45EC-BD59-739CAE0B9BA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253735" y="1843226"/>
            <a:ext cx="2939143" cy="1651548"/>
          </a:xfrm>
          <a:prstGeom prst="rect">
            <a:avLst/>
          </a:prstGeom>
        </p:spPr>
      </p:pic>
      <p:pic>
        <p:nvPicPr>
          <p:cNvPr id="12" name="图片 11">
            <a:extLst>
              <a:ext uri="{FF2B5EF4-FFF2-40B4-BE49-F238E27FC236}">
                <a16:creationId xmlns:a16="http://schemas.microsoft.com/office/drawing/2014/main" id="{1EB3EC7C-71A8-44B2-869B-00D3A10A7EF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193895" y="2924042"/>
            <a:ext cx="2576067" cy="1447530"/>
          </a:xfrm>
          <a:prstGeom prst="rect">
            <a:avLst/>
          </a:prstGeom>
        </p:spPr>
      </p:pic>
      <p:pic>
        <p:nvPicPr>
          <p:cNvPr id="15" name="图片 14">
            <a:extLst>
              <a:ext uri="{FF2B5EF4-FFF2-40B4-BE49-F238E27FC236}">
                <a16:creationId xmlns:a16="http://schemas.microsoft.com/office/drawing/2014/main" id="{ADDF0323-9974-4CFD-B773-3A8694C3F23E}"/>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199228" y="4952683"/>
            <a:ext cx="2438399" cy="1828800"/>
          </a:xfrm>
          <a:prstGeom prst="rect">
            <a:avLst/>
          </a:prstGeom>
        </p:spPr>
      </p:pic>
      <p:pic>
        <p:nvPicPr>
          <p:cNvPr id="3" name="Picture 9" descr="展会旗1.psd">
            <a:extLst>
              <a:ext uri="{FF2B5EF4-FFF2-40B4-BE49-F238E27FC236}">
                <a16:creationId xmlns:a16="http://schemas.microsoft.com/office/drawing/2014/main" id="{68F93055-69AE-B199-1784-DF4BC257F41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5" name="Rectangle 10">
            <a:extLst>
              <a:ext uri="{FF2B5EF4-FFF2-40B4-BE49-F238E27FC236}">
                <a16:creationId xmlns:a16="http://schemas.microsoft.com/office/drawing/2014/main" id="{F08105EC-02A4-A998-CEE0-D79502D4D571}"/>
              </a:ext>
            </a:extLst>
          </p:cNvPr>
          <p:cNvSpPr/>
          <p:nvPr/>
        </p:nvSpPr>
        <p:spPr>
          <a:xfrm>
            <a:off x="2564335" y="1396757"/>
            <a:ext cx="5436665"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solidFill>
                  <a:schemeClr val="tx1">
                    <a:lumMod val="50000"/>
                    <a:lumOff val="50000"/>
                  </a:schemeClr>
                </a:solidFill>
                <a:effectLst>
                  <a:outerShdw blurRad="38100" dist="38100" dir="2700000" algn="tl">
                    <a:srgbClr val="000000">
                      <a:alpha val="43137"/>
                    </a:srgbClr>
                  </a:outerShdw>
                </a:effectLst>
                <a:latin typeface="Abadi MT Condensed Extra Bold"/>
                <a:cs typeface="Abadi MT Condensed Extra Bold"/>
              </a:rPr>
              <a:t>ABOUT HUAXUN EMERGENCY EQUIPMENT</a:t>
            </a:r>
          </a:p>
        </p:txBody>
      </p:sp>
    </p:spTree>
    <p:extLst>
      <p:ext uri="{BB962C8B-B14F-4D97-AF65-F5344CB8AC3E}">
        <p14:creationId xmlns:p14="http://schemas.microsoft.com/office/powerpoint/2010/main" val="316604858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2">
            <a:extLst>
              <a:ext uri="{FF2B5EF4-FFF2-40B4-BE49-F238E27FC236}">
                <a16:creationId xmlns:a16="http://schemas.microsoft.com/office/drawing/2014/main" id="{82EE6E4F-02F8-EFDC-6F33-BE366EBA29B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pic>
        <p:nvPicPr>
          <p:cNvPr id="3" name="Picture 2">
            <a:extLst>
              <a:ext uri="{FF2B5EF4-FFF2-40B4-BE49-F238E27FC236}">
                <a16:creationId xmlns:a16="http://schemas.microsoft.com/office/drawing/2014/main" id="{5F6A9E43-0635-0343-BA46-84379A916A3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64219" y="2662755"/>
            <a:ext cx="4804345" cy="3602645"/>
          </a:xfrm>
          <a:prstGeom prst="rect">
            <a:avLst/>
          </a:prstGeom>
        </p:spPr>
      </p:pic>
      <p:pic>
        <p:nvPicPr>
          <p:cNvPr id="5" name="Picture 4">
            <a:extLst>
              <a:ext uri="{FF2B5EF4-FFF2-40B4-BE49-F238E27FC236}">
                <a16:creationId xmlns:a16="http://schemas.microsoft.com/office/drawing/2014/main" id="{DD76A171-A73B-924E-BABC-F041309490C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658506" y="2662754"/>
            <a:ext cx="5112665" cy="3602645"/>
          </a:xfrm>
          <a:prstGeom prst="rect">
            <a:avLst/>
          </a:prstGeom>
        </p:spPr>
      </p:pic>
      <p:sp>
        <p:nvSpPr>
          <p:cNvPr id="15" name="TextBox 14">
            <a:extLst>
              <a:ext uri="{FF2B5EF4-FFF2-40B4-BE49-F238E27FC236}">
                <a16:creationId xmlns:a16="http://schemas.microsoft.com/office/drawing/2014/main" id="{E1E851B2-FA77-0C45-B214-E386393A79B7}"/>
              </a:ext>
            </a:extLst>
          </p:cNvPr>
          <p:cNvSpPr txBox="1"/>
          <p:nvPr/>
        </p:nvSpPr>
        <p:spPr>
          <a:xfrm>
            <a:off x="4541984" y="2059790"/>
            <a:ext cx="4234324" cy="369332"/>
          </a:xfrm>
          <a:prstGeom prst="rect">
            <a:avLst/>
          </a:prstGeom>
          <a:noFill/>
        </p:spPr>
        <p:txBody>
          <a:bodyPr wrap="square" rtlCol="0">
            <a:spAutoFit/>
          </a:bodyPr>
          <a:lstStyle/>
          <a:p>
            <a:pPr algn="ctr"/>
            <a:r>
              <a:rPr lang="en-US" altLang="zh-CN" dirty="0">
                <a:effectLst>
                  <a:outerShdw blurRad="38100" dist="38100" dir="2700000" algn="tl">
                    <a:srgbClr val="000000">
                      <a:alpha val="43137"/>
                    </a:srgbClr>
                  </a:outerShdw>
                </a:effectLst>
                <a:latin typeface="Abadi MT Condensed Extra Bold"/>
                <a:cs typeface="Abadi MT Condensed Extra Bold"/>
              </a:rPr>
              <a:t>EMISSION AFTER TREATMENT: SCR DPF</a:t>
            </a:r>
            <a:endParaRPr lang="en-US" dirty="0">
              <a:effectLst>
                <a:outerShdw blurRad="38100" dist="38100" dir="2700000" algn="tl">
                  <a:srgbClr val="000000">
                    <a:alpha val="43137"/>
                  </a:srgbClr>
                </a:outerShdw>
              </a:effectLst>
              <a:latin typeface="Abadi MT Condensed Extra Bold"/>
              <a:cs typeface="Abadi MT Condensed Extra Bold"/>
            </a:endParaRPr>
          </a:p>
        </p:txBody>
      </p:sp>
      <p:pic>
        <p:nvPicPr>
          <p:cNvPr id="4" name="Picture 9" descr="展会旗1.psd">
            <a:extLst>
              <a:ext uri="{FF2B5EF4-FFF2-40B4-BE49-F238E27FC236}">
                <a16:creationId xmlns:a16="http://schemas.microsoft.com/office/drawing/2014/main" id="{0856E6D2-7C7B-C1FD-B676-CFA079246CE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6" name="Rectangle 10">
            <a:extLst>
              <a:ext uri="{FF2B5EF4-FFF2-40B4-BE49-F238E27FC236}">
                <a16:creationId xmlns:a16="http://schemas.microsoft.com/office/drawing/2014/main" id="{A168B325-F9DA-2B25-7A1D-460EE9258C4B}"/>
              </a:ext>
            </a:extLst>
          </p:cNvPr>
          <p:cNvSpPr/>
          <p:nvPr/>
        </p:nvSpPr>
        <p:spPr>
          <a:xfrm>
            <a:off x="2564335" y="1396757"/>
            <a:ext cx="5436665"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CUSTOMIZED POWER</a:t>
            </a:r>
            <a:endPar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endParaRPr>
          </a:p>
        </p:txBody>
      </p:sp>
    </p:spTree>
    <p:extLst>
      <p:ext uri="{BB962C8B-B14F-4D97-AF65-F5344CB8AC3E}">
        <p14:creationId xmlns:p14="http://schemas.microsoft.com/office/powerpoint/2010/main" val="93649645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2">
            <a:extLst>
              <a:ext uri="{FF2B5EF4-FFF2-40B4-BE49-F238E27FC236}">
                <a16:creationId xmlns:a16="http://schemas.microsoft.com/office/drawing/2014/main" id="{E8679420-CB55-2AC2-7FFF-74E4DB41900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4332" y="1"/>
            <a:ext cx="8102540" cy="1112627"/>
          </a:xfrm>
          <a:prstGeom prst="rect">
            <a:avLst/>
          </a:prstGeom>
          <a:effectLst>
            <a:reflection stA="67000" endPos="10000" dir="5400000" sy="-100000" algn="bl" rotWithShape="0"/>
          </a:effectLst>
        </p:spPr>
      </p:pic>
      <p:pic>
        <p:nvPicPr>
          <p:cNvPr id="8" name="Picture 9" descr="IMG_1430"/>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868515" y="2773387"/>
            <a:ext cx="4353588" cy="33542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9"/>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101178" y="2779737"/>
            <a:ext cx="4766437" cy="3354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57150">
                <a:solidFill>
                  <a:srgbClr val="000000"/>
                </a:solidFill>
                <a:miter lim="800000"/>
                <a:headEnd/>
                <a:tailEnd/>
              </a14:hiddenLine>
            </a:ext>
          </a:extLst>
        </p:spPr>
      </p:pic>
      <p:sp>
        <p:nvSpPr>
          <p:cNvPr id="10" name="Text Box 10"/>
          <p:cNvSpPr txBox="1">
            <a:spLocks noChangeArrowheads="1"/>
          </p:cNvSpPr>
          <p:nvPr/>
        </p:nvSpPr>
        <p:spPr bwMode="auto">
          <a:xfrm>
            <a:off x="5228237" y="2094951"/>
            <a:ext cx="2649526" cy="461665"/>
          </a:xfrm>
          <a:prstGeom prst="rect">
            <a:avLst/>
          </a:prstGeom>
          <a:noFill/>
          <a:ln w="9525" algn="ctr">
            <a:noFill/>
            <a:miter lim="800000"/>
            <a:headEnd/>
            <a:tailEnd/>
          </a:ln>
        </p:spPr>
        <p:txBody>
          <a:bodyPr wrap="square">
            <a:spAutoFit/>
          </a:bodyPr>
          <a:lstStyle/>
          <a:p>
            <a:pPr algn="ctr">
              <a:lnSpc>
                <a:spcPct val="140000"/>
              </a:lnSpc>
              <a:defRPr/>
            </a:pPr>
            <a:r>
              <a:rPr lang="en-US" dirty="0">
                <a:effectLst>
                  <a:outerShdw blurRad="38100" dist="38100" dir="2700000" algn="tl">
                    <a:srgbClr val="000000">
                      <a:alpha val="43137"/>
                    </a:srgbClr>
                  </a:outerShdw>
                </a:effectLst>
                <a:latin typeface="Abadi MT Condensed Extra Bold"/>
                <a:cs typeface="Abadi MT Condensed Extra Bold"/>
              </a:rPr>
              <a:t>CRUSHING MACHINE</a:t>
            </a:r>
            <a:endParaRPr lang="zh-CN" altLang="en-US" dirty="0">
              <a:effectLst>
                <a:outerShdw blurRad="38100" dist="38100" dir="2700000" algn="tl">
                  <a:srgbClr val="000000">
                    <a:alpha val="43137"/>
                  </a:srgbClr>
                </a:outerShdw>
              </a:effectLst>
              <a:latin typeface="Abadi MT Condensed Extra Bold"/>
              <a:cs typeface="Abadi MT Condensed Extra Bold"/>
            </a:endParaRPr>
          </a:p>
        </p:txBody>
      </p:sp>
      <p:pic>
        <p:nvPicPr>
          <p:cNvPr id="3" name="Picture 9" descr="展会旗1.psd">
            <a:extLst>
              <a:ext uri="{FF2B5EF4-FFF2-40B4-BE49-F238E27FC236}">
                <a16:creationId xmlns:a16="http://schemas.microsoft.com/office/drawing/2014/main" id="{F2A94D8F-19BC-38D0-353E-3B70969F697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5400000">
            <a:off x="-2907355" y="2907353"/>
            <a:ext cx="6857999" cy="1043293"/>
          </a:xfrm>
          <a:prstGeom prst="rect">
            <a:avLst/>
          </a:prstGeom>
        </p:spPr>
      </p:pic>
      <p:sp>
        <p:nvSpPr>
          <p:cNvPr id="4" name="Rectangle 10">
            <a:extLst>
              <a:ext uri="{FF2B5EF4-FFF2-40B4-BE49-F238E27FC236}">
                <a16:creationId xmlns:a16="http://schemas.microsoft.com/office/drawing/2014/main" id="{B26ACD21-B387-A086-CF3E-7DA8A41C0576}"/>
              </a:ext>
            </a:extLst>
          </p:cNvPr>
          <p:cNvSpPr/>
          <p:nvPr/>
        </p:nvSpPr>
        <p:spPr>
          <a:xfrm>
            <a:off x="2564335" y="1396757"/>
            <a:ext cx="5436665" cy="327709"/>
          </a:xfrm>
          <a:prstGeom prst="rect">
            <a:avLst/>
          </a:prstGeom>
          <a:gradFill flip="none" rotWithShape="1">
            <a:gsLst>
              <a:gs pos="0">
                <a:schemeClr val="accent3">
                  <a:lumMod val="60000"/>
                  <a:lumOff val="40000"/>
                </a:schemeClr>
              </a:gs>
              <a:gs pos="100000">
                <a:srgbClr val="FFFFFF">
                  <a:alpha val="5200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2000" dirty="0">
                <a:effectLst>
                  <a:outerShdw blurRad="38100" dist="38100" dir="2700000" algn="tl">
                    <a:srgbClr val="000000">
                      <a:alpha val="43137"/>
                    </a:srgbClr>
                  </a:outerShdw>
                </a:effectLst>
                <a:latin typeface="Abadi MT Condensed Extra Bold"/>
                <a:cs typeface="Abadi MT Condensed Extra Bold"/>
              </a:rPr>
              <a:t>CUSTOMIZED POWER</a:t>
            </a:r>
            <a:endParaRPr lang="en-US" sz="2000" dirty="0">
              <a:solidFill>
                <a:srgbClr val="62A234"/>
              </a:solidFill>
              <a:effectLst>
                <a:outerShdw blurRad="38100" dist="38100" dir="2700000" algn="tl">
                  <a:srgbClr val="000000">
                    <a:alpha val="43137"/>
                  </a:srgbClr>
                </a:outerShdw>
              </a:effectLst>
              <a:latin typeface="Abadi MT Condensed Extra Bold"/>
              <a:cs typeface="Abadi MT Condensed Extra Bold"/>
            </a:endParaRPr>
          </a:p>
        </p:txBody>
      </p:sp>
    </p:spTree>
    <p:extLst>
      <p:ext uri="{BB962C8B-B14F-4D97-AF65-F5344CB8AC3E}">
        <p14:creationId xmlns:p14="http://schemas.microsoft.com/office/powerpoint/2010/main" val="20624041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12927</TotalTime>
  <Words>8081</Words>
  <Application>Microsoft Office PowerPoint</Application>
  <PresentationFormat>宽屏</PresentationFormat>
  <Paragraphs>1229</Paragraphs>
  <Slides>100</Slides>
  <Notes>100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100</vt:i4>
      </vt:variant>
    </vt:vector>
  </HeadingPairs>
  <TitlesOfParts>
    <vt:vector size="114" baseType="lpstr">
      <vt:lpstr>Abadi MT Condensed Extra Bold</vt:lpstr>
      <vt:lpstr>Abadi MT Condensed Light</vt:lpstr>
      <vt:lpstr>Avenir Light</vt:lpstr>
      <vt:lpstr>Avenir Next Condensed Bold</vt:lpstr>
      <vt:lpstr>Avenir Next Condensed Demi Bold</vt:lpstr>
      <vt:lpstr>Avenir Next Condensed Medium</vt:lpstr>
      <vt:lpstr>DIN Condensed</vt:lpstr>
      <vt:lpstr>DIN Condensed Bold</vt:lpstr>
      <vt:lpstr>方正黑体简体</vt:lpstr>
      <vt:lpstr>宋体</vt:lpstr>
      <vt:lpstr>Arial</vt:lpstr>
      <vt:lpstr>Calibri</vt:lpstr>
      <vt:lpstr>Times New Roman</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Tianye Zhang</dc:creator>
  <cp:lastModifiedBy>Esme Lee</cp:lastModifiedBy>
  <cp:revision>798</cp:revision>
  <dcterms:created xsi:type="dcterms:W3CDTF">2017-12-26T02:09:31Z</dcterms:created>
  <dcterms:modified xsi:type="dcterms:W3CDTF">2026-04-08T02:50:14Z</dcterms:modified>
</cp:coreProperties>
</file>